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06" r:id="rId3"/>
    <p:sldId id="429" r:id="rId4"/>
    <p:sldId id="430" r:id="rId5"/>
    <p:sldId id="431" r:id="rId6"/>
    <p:sldId id="432" r:id="rId7"/>
    <p:sldId id="433" r:id="rId8"/>
    <p:sldId id="405" r:id="rId9"/>
  </p:sldIdLst>
  <p:sldSz cx="9144000" cy="6858000" type="screen4x3"/>
  <p:notesSz cx="9926638" cy="67976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7E156E-A2BB-40B4-A3E3-24F34CA5F4C5}">
          <p14:sldIdLst>
            <p14:sldId id="256"/>
            <p14:sldId id="406"/>
          </p14:sldIdLst>
        </p14:section>
        <p14:section name="Раздел без заголовка" id="{2E5049C3-F7F2-4D5A-93D6-5D3BA15FADDF}">
          <p14:sldIdLst>
            <p14:sldId id="429"/>
            <p14:sldId id="430"/>
            <p14:sldId id="431"/>
            <p14:sldId id="432"/>
            <p14:sldId id="433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4"/>
    <a:srgbClr val="00682F"/>
    <a:srgbClr val="808080"/>
    <a:srgbClr val="3AF70D"/>
    <a:srgbClr val="70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9120" autoAdjust="0"/>
  </p:normalViewPr>
  <p:slideViewPr>
    <p:cSldViewPr>
      <p:cViewPr varScale="1">
        <p:scale>
          <a:sx n="115" d="100"/>
          <a:sy n="115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F3CC0-FB1B-451D-91A1-C140929A61FC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6BAA-A12E-498D-9E07-320720DF5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8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F435F-DCCE-457E-8E23-C24EE56F1A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98FDF-4376-4661-A268-89A437A19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9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F983-97DC-45ED-BCC0-47F4D1AD68F3}" type="datetimeFigureOut">
              <a:rPr lang="uk-UA" smtClean="0"/>
              <a:pPr/>
              <a:t>20.12.2021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466A-A062-4EA8-869F-F58765B3105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564904"/>
            <a:ext cx="856895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ошибок, допускаемых кадастровыми инженерами при государственном кадастровом учете объектов недвижимости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  <a:solidFill>
            <a:schemeClr val="accent1">
              <a:lumMod val="20000"/>
              <a:lumOff val="80000"/>
            </a:schemeClr>
          </a:solidFill>
          <a:effectLst>
            <a:outerShdw dist="25400" algn="ctr" rotWithShape="0">
              <a:schemeClr val="tx1">
                <a:lumMod val="50000"/>
                <a:lumOff val="50000"/>
                <a:alpha val="97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2200" b="1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Указаны не все земельные участки, в пределах которого расположен ОН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7" t="6500" r="1684" b="10852"/>
          <a:stretch/>
        </p:blipFill>
        <p:spPr bwMode="auto">
          <a:xfrm>
            <a:off x="4067944" y="1376772"/>
            <a:ext cx="417646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1855" r="62660"/>
          <a:stretch>
            <a:fillRect/>
          </a:stretch>
        </p:blipFill>
        <p:spPr bwMode="auto">
          <a:xfrm>
            <a:off x="827584" y="1376772"/>
            <a:ext cx="2743200" cy="37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99592" y="3356992"/>
            <a:ext cx="144016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860032" y="1844824"/>
            <a:ext cx="2160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483768" y="1844824"/>
            <a:ext cx="230425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7164288" y="2420888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316416" y="2204864"/>
            <a:ext cx="8275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сооружение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dirty="0" smtClean="0">
                <a:latin typeface="Cambria" panose="02040503050406030204" pitchFamily="18" charset="0"/>
              </a:rPr>
              <a:t>Сведения раздела «Доступ к ЗУ» противоречат  сведениям ЕГРН</a:t>
            </a:r>
            <a:endParaRPr lang="ru-RU" sz="2200" dirty="0"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033" t="8958" r="1899" b="43266"/>
          <a:stretch/>
        </p:blipFill>
        <p:spPr>
          <a:xfrm>
            <a:off x="4555375" y="1568940"/>
            <a:ext cx="4104456" cy="3588252"/>
          </a:xfrm>
          <a:prstGeom prst="rect">
            <a:avLst/>
          </a:prstGeom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66" r="65433"/>
          <a:stretch>
            <a:fillRect/>
          </a:stretch>
        </p:blipFill>
        <p:spPr bwMode="auto">
          <a:xfrm>
            <a:off x="683568" y="1556792"/>
            <a:ext cx="37444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331640" y="3356992"/>
            <a:ext cx="3106153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83568" y="5229200"/>
            <a:ext cx="8003232" cy="9361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Обращаем </a:t>
            </a:r>
            <a:r>
              <a:rPr lang="ru-RU" sz="1400" b="1" dirty="0">
                <a:solidFill>
                  <a:schemeClr val="tx1"/>
                </a:solidFill>
              </a:rPr>
              <a:t>Ваше внимание, что при заполнение реквизита «</a:t>
            </a:r>
            <a:r>
              <a:rPr lang="ru-RU" sz="1400" b="1" dirty="0" err="1">
                <a:solidFill>
                  <a:schemeClr val="tx1"/>
                </a:solidFill>
              </a:rPr>
              <a:t>ProvidingPassCadastralNumbers</a:t>
            </a:r>
            <a:r>
              <a:rPr lang="ru-RU" sz="1400" b="1" dirty="0">
                <a:solidFill>
                  <a:schemeClr val="tx1"/>
                </a:solidFill>
              </a:rPr>
              <a:t>» (Сведения об обеспечении доступа (прохода или проезда от земель общего пользования, земельных участков общего пользования, территории общего пользования) необходимо включать в состав межевого плана, документы, предусмотренные п. 55 Приказа №921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52320" y="3212976"/>
            <a:ext cx="1080120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ЗУ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220072" y="3356992"/>
            <a:ext cx="1008112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ЗУ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660232" y="4581128"/>
            <a:ext cx="100811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ЗУ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04048" y="4365104"/>
            <a:ext cx="792088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При перераспределение участки не смежные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4045773" cy="257422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4008" y="2174875"/>
            <a:ext cx="4104456" cy="2604215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683568" y="3645024"/>
            <a:ext cx="1584176" cy="720080"/>
          </a:xfrm>
          <a:prstGeom prst="wedgeEllipseCallout">
            <a:avLst>
              <a:gd name="adj1" fmla="val -61959"/>
              <a:gd name="adj2" fmla="val 1594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5796136" y="4077072"/>
            <a:ext cx="936104" cy="702018"/>
          </a:xfrm>
          <a:prstGeom prst="wedgeEllipseCallout">
            <a:avLst>
              <a:gd name="adj1" fmla="val -58130"/>
              <a:gd name="adj2" fmla="val 122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013176"/>
            <a:ext cx="403244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увеличение и проверке координат преобразуемых ЗУ </a:t>
            </a:r>
            <a:r>
              <a:rPr lang="ru-RU" dirty="0" err="1" smtClean="0">
                <a:solidFill>
                  <a:schemeClr val="tx1"/>
                </a:solidFill>
              </a:rPr>
              <a:t>смежество</a:t>
            </a:r>
            <a:r>
              <a:rPr lang="ru-RU" dirty="0" smtClean="0">
                <a:solidFill>
                  <a:schemeClr val="tx1"/>
                </a:solidFill>
              </a:rPr>
              <a:t> отсутствует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5229200"/>
            <a:ext cx="31683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Визуально преобразуемые ЗУ смежные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" y="1556792"/>
            <a:ext cx="8229600" cy="618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устранения причин необходимо привести в соответствии с требованиями земельного законодательства сведения о координатах преобразуемых ЗУ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Границы земельного участка не согласованы с правообладателем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58173" t="14597" r="7650" b="12935"/>
          <a:stretch/>
        </p:blipFill>
        <p:spPr>
          <a:xfrm>
            <a:off x="5004048" y="1700808"/>
            <a:ext cx="3682752" cy="31683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6056" y="4941168"/>
            <a:ext cx="374441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акте согласования местоположения границ ЗУ в МП отсутствуют сведения о согласовании границ с правообладателем смежного ЗУ от точки н_ до точки н_, что нарушает ч. 2 ст. 43 Закона № 218-ФЗ</a:t>
            </a:r>
          </a:p>
          <a:p>
            <a:pPr algn="ctr"/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0854" t="9547" r="14194" b="5768"/>
          <a:stretch/>
        </p:blipFill>
        <p:spPr>
          <a:xfrm>
            <a:off x="107504" y="1844824"/>
            <a:ext cx="4608512" cy="30243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1520" y="4941168"/>
            <a:ext cx="446449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уточнение площади и границ земельного участка, находящегося в государственной собственности необходимо наличие подписи в акте согласования границ с представителями органов государственной власти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000" dirty="0"/>
              <a:t>Границы земельного участка </a:t>
            </a:r>
            <a:r>
              <a:rPr lang="ru-RU" sz="3000" dirty="0" smtClean="0"/>
              <a:t> </a:t>
            </a:r>
            <a:r>
              <a:rPr lang="ru-RU" sz="3000" dirty="0"/>
              <a:t>согласованы </a:t>
            </a:r>
            <a:r>
              <a:rPr lang="ru-RU" sz="3000" dirty="0" smtClean="0"/>
              <a:t>не со всеми правообладателями</a:t>
            </a:r>
            <a:endParaRPr lang="ru-RU" sz="3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75" t="2819" r="50671" b="25915"/>
          <a:stretch/>
        </p:blipFill>
        <p:spPr>
          <a:xfrm>
            <a:off x="457200" y="1556792"/>
            <a:ext cx="4330824" cy="2232248"/>
          </a:xfrm>
          <a:prstGeom prst="rect">
            <a:avLst/>
          </a:prstGeom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23810" r="5042" b="42857"/>
          <a:stretch>
            <a:fillRect/>
          </a:stretch>
        </p:blipFill>
        <p:spPr bwMode="auto">
          <a:xfrm>
            <a:off x="465833" y="3928194"/>
            <a:ext cx="8291264" cy="194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5603" r="52089" b="44579"/>
          <a:stretch>
            <a:fillRect/>
          </a:stretch>
        </p:blipFill>
        <p:spPr bwMode="auto">
          <a:xfrm>
            <a:off x="5028070" y="1772816"/>
            <a:ext cx="36385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740352" y="2780929"/>
            <a:ext cx="7920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19672" y="4725144"/>
            <a:ext cx="122413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83768" y="4005064"/>
            <a:ext cx="1224136" cy="89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07904" y="3933056"/>
            <a:ext cx="1800200" cy="499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22.10.20 и 21.09.20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339752" y="4437112"/>
            <a:ext cx="136815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835696" y="2425751"/>
            <a:ext cx="1008112" cy="643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076056" y="2996952"/>
            <a:ext cx="2880320" cy="92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8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ОКС выходит за пределы ЗУ (ошибка при постановке блоков)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32" t="8540" r="51306" b="10322"/>
          <a:stretch/>
        </p:blipFill>
        <p:spPr>
          <a:xfrm>
            <a:off x="755576" y="1628800"/>
            <a:ext cx="7949908" cy="381642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436096" y="2564904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716016" y="242088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Граница ОКС</a:t>
            </a:r>
            <a:endParaRPr lang="ru-RU" sz="11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364088" y="3501008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16016" y="35730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Граница ЗУ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717032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Смежный </a:t>
            </a:r>
            <a:r>
              <a:rPr lang="ru-RU" sz="1100" dirty="0" err="1" smtClean="0"/>
              <a:t>зу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2060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39330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FB4"/>
                </a:solidFill>
              </a:rPr>
              <a:t>Спасибо за внимание!</a:t>
            </a:r>
            <a:endParaRPr lang="ru-RU" sz="3600" dirty="0">
              <a:solidFill>
                <a:srgbClr val="006FB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312" t="43312" r="35922" b="45860"/>
          <a:stretch>
            <a:fillRect/>
          </a:stretch>
        </p:blipFill>
        <p:spPr bwMode="auto">
          <a:xfrm>
            <a:off x="3203848" y="2348880"/>
            <a:ext cx="2808312" cy="123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управление ию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управление июль</Template>
  <TotalTime>5804</TotalTime>
  <Words>222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Verdana</vt:lpstr>
      <vt:lpstr>слайды управление июль</vt:lpstr>
      <vt:lpstr>Презентация PowerPoint</vt:lpstr>
      <vt:lpstr>Указаны не все земельные участки, в пределах которого расположен ОН</vt:lpstr>
      <vt:lpstr>Сведения раздела «Доступ к ЗУ» противоречат  сведениям ЕГРН</vt:lpstr>
      <vt:lpstr>При перераспределение участки не смежные</vt:lpstr>
      <vt:lpstr>Границы земельного участка не согласованы с правообладателем </vt:lpstr>
      <vt:lpstr>Границы земельного участка  согласованы не со всеми правообладателями</vt:lpstr>
      <vt:lpstr>ОКС выходит за пределы ЗУ (ошибка при постановке блоков)</vt:lpstr>
      <vt:lpstr>Презентация PowerPoint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ashimuk</dc:creator>
  <cp:lastModifiedBy>Суркова Оксана Владимировна</cp:lastModifiedBy>
  <cp:revision>445</cp:revision>
  <cp:lastPrinted>2016-07-26T11:33:58Z</cp:lastPrinted>
  <dcterms:created xsi:type="dcterms:W3CDTF">2016-08-17T10:24:35Z</dcterms:created>
  <dcterms:modified xsi:type="dcterms:W3CDTF">2021-12-20T11:02:55Z</dcterms:modified>
</cp:coreProperties>
</file>