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sldIdLst>
    <p:sldId id="278" r:id="rId3"/>
    <p:sldId id="656" r:id="rId4"/>
    <p:sldId id="706" r:id="rId5"/>
    <p:sldId id="707" r:id="rId6"/>
    <p:sldId id="532" r:id="rId7"/>
    <p:sldId id="698" r:id="rId8"/>
    <p:sldId id="619" r:id="rId9"/>
    <p:sldId id="623" r:id="rId10"/>
    <p:sldId id="704" r:id="rId11"/>
    <p:sldId id="705" r:id="rId12"/>
    <p:sldId id="620" r:id="rId13"/>
    <p:sldId id="699" r:id="rId14"/>
    <p:sldId id="621" r:id="rId15"/>
    <p:sldId id="700" r:id="rId16"/>
    <p:sldId id="622" r:id="rId17"/>
    <p:sldId id="639" r:id="rId18"/>
    <p:sldId id="701" r:id="rId19"/>
    <p:sldId id="668" r:id="rId20"/>
    <p:sldId id="533" r:id="rId21"/>
    <p:sldId id="632" r:id="rId22"/>
    <p:sldId id="631" r:id="rId23"/>
    <p:sldId id="559" r:id="rId24"/>
    <p:sldId id="585" r:id="rId25"/>
    <p:sldId id="584" r:id="rId26"/>
    <p:sldId id="536" r:id="rId27"/>
    <p:sldId id="537" r:id="rId28"/>
    <p:sldId id="538" r:id="rId29"/>
    <p:sldId id="539" r:id="rId30"/>
    <p:sldId id="540" r:id="rId31"/>
    <p:sldId id="693" r:id="rId32"/>
    <p:sldId id="694" r:id="rId33"/>
    <p:sldId id="695" r:id="rId34"/>
    <p:sldId id="697" r:id="rId35"/>
    <p:sldId id="696" r:id="rId36"/>
    <p:sldId id="702" r:id="rId37"/>
    <p:sldId id="703" r:id="rId38"/>
    <p:sldId id="552" r:id="rId39"/>
    <p:sldId id="586" r:id="rId40"/>
    <p:sldId id="554" r:id="rId41"/>
    <p:sldId id="640" r:id="rId42"/>
    <p:sldId id="641" r:id="rId43"/>
    <p:sldId id="642" r:id="rId44"/>
    <p:sldId id="643" r:id="rId45"/>
    <p:sldId id="645" r:id="rId46"/>
    <p:sldId id="646" r:id="rId47"/>
    <p:sldId id="613" r:id="rId48"/>
    <p:sldId id="555" r:id="rId49"/>
    <p:sldId id="556" r:id="rId50"/>
    <p:sldId id="557" r:id="rId51"/>
    <p:sldId id="558" r:id="rId52"/>
    <p:sldId id="541" r:id="rId53"/>
    <p:sldId id="553" r:id="rId54"/>
    <p:sldId id="542" r:id="rId55"/>
    <p:sldId id="543" r:id="rId56"/>
    <p:sldId id="563" r:id="rId57"/>
    <p:sldId id="564" r:id="rId58"/>
    <p:sldId id="565" r:id="rId59"/>
    <p:sldId id="562" r:id="rId60"/>
    <p:sldId id="568" r:id="rId61"/>
    <p:sldId id="600" r:id="rId62"/>
    <p:sldId id="601" r:id="rId63"/>
    <p:sldId id="602" r:id="rId64"/>
    <p:sldId id="684" r:id="rId65"/>
    <p:sldId id="683" r:id="rId66"/>
    <p:sldId id="682" r:id="rId67"/>
    <p:sldId id="560" r:id="rId68"/>
    <p:sldId id="561" r:id="rId69"/>
    <p:sldId id="615" r:id="rId70"/>
    <p:sldId id="391" r:id="rId71"/>
    <p:sldId id="392" r:id="rId72"/>
    <p:sldId id="394" r:id="rId73"/>
    <p:sldId id="393" r:id="rId74"/>
    <p:sldId id="395" r:id="rId75"/>
    <p:sldId id="396" r:id="rId76"/>
    <p:sldId id="397" r:id="rId77"/>
    <p:sldId id="599" r:id="rId78"/>
    <p:sldId id="398" r:id="rId79"/>
    <p:sldId id="681" r:id="rId80"/>
    <p:sldId id="708" r:id="rId81"/>
    <p:sldId id="709" r:id="rId82"/>
    <p:sldId id="710" r:id="rId83"/>
    <p:sldId id="711" r:id="rId84"/>
    <p:sldId id="712" r:id="rId85"/>
    <p:sldId id="713" r:id="rId86"/>
    <p:sldId id="714" r:id="rId87"/>
    <p:sldId id="685" r:id="rId88"/>
    <p:sldId id="686" r:id="rId89"/>
    <p:sldId id="687" r:id="rId90"/>
    <p:sldId id="688" r:id="rId91"/>
    <p:sldId id="680" r:id="rId92"/>
    <p:sldId id="673" r:id="rId93"/>
    <p:sldId id="674" r:id="rId94"/>
    <p:sldId id="675" r:id="rId95"/>
    <p:sldId id="676" r:id="rId96"/>
    <p:sldId id="677" r:id="rId97"/>
    <p:sldId id="678" r:id="rId98"/>
    <p:sldId id="679" r:id="rId99"/>
    <p:sldId id="550" r:id="rId100"/>
    <p:sldId id="400" r:id="rId101"/>
    <p:sldId id="402" r:id="rId102"/>
    <p:sldId id="403" r:id="rId103"/>
    <p:sldId id="466" r:id="rId104"/>
    <p:sldId id="467" r:id="rId105"/>
    <p:sldId id="519" r:id="rId106"/>
    <p:sldId id="520" r:id="rId107"/>
    <p:sldId id="715" r:id="rId108"/>
    <p:sldId id="625" r:id="rId109"/>
    <p:sldId id="716" r:id="rId110"/>
    <p:sldId id="717" r:id="rId111"/>
    <p:sldId id="630" r:id="rId112"/>
    <p:sldId id="624" r:id="rId113"/>
    <p:sldId id="689" r:id="rId114"/>
    <p:sldId id="690" r:id="rId115"/>
    <p:sldId id="526" r:id="rId116"/>
    <p:sldId id="527" r:id="rId117"/>
    <p:sldId id="528" r:id="rId118"/>
    <p:sldId id="444" r:id="rId11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74" d="100"/>
          <a:sy n="74" d="100"/>
        </p:scale>
        <p:origin x="-126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117" Type="http://schemas.openxmlformats.org/officeDocument/2006/relationships/slide" Target="slides/slide115.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84" Type="http://schemas.openxmlformats.org/officeDocument/2006/relationships/slide" Target="slides/slide82.xml"/><Relationship Id="rId89" Type="http://schemas.openxmlformats.org/officeDocument/2006/relationships/slide" Target="slides/slide87.xml"/><Relationship Id="rId112" Type="http://schemas.openxmlformats.org/officeDocument/2006/relationships/slide" Target="slides/slide110.xml"/><Relationship Id="rId16" Type="http://schemas.openxmlformats.org/officeDocument/2006/relationships/slide" Target="slides/slide14.xml"/><Relationship Id="rId107" Type="http://schemas.openxmlformats.org/officeDocument/2006/relationships/slide" Target="slides/slide105.xml"/><Relationship Id="rId11" Type="http://schemas.openxmlformats.org/officeDocument/2006/relationships/slide" Target="slides/slide9.xml"/><Relationship Id="rId32" Type="http://schemas.openxmlformats.org/officeDocument/2006/relationships/slide" Target="slides/slide30.xml"/><Relationship Id="rId37" Type="http://schemas.openxmlformats.org/officeDocument/2006/relationships/slide" Target="slides/slide35.xml"/><Relationship Id="rId53" Type="http://schemas.openxmlformats.org/officeDocument/2006/relationships/slide" Target="slides/slide51.xml"/><Relationship Id="rId58" Type="http://schemas.openxmlformats.org/officeDocument/2006/relationships/slide" Target="slides/slide56.xml"/><Relationship Id="rId74" Type="http://schemas.openxmlformats.org/officeDocument/2006/relationships/slide" Target="slides/slide72.xml"/><Relationship Id="rId79" Type="http://schemas.openxmlformats.org/officeDocument/2006/relationships/slide" Target="slides/slide77.xml"/><Relationship Id="rId102" Type="http://schemas.openxmlformats.org/officeDocument/2006/relationships/slide" Target="slides/slide100.xml"/><Relationship Id="rId123" Type="http://schemas.openxmlformats.org/officeDocument/2006/relationships/tableStyles" Target="tableStyles.xml"/><Relationship Id="rId5" Type="http://schemas.openxmlformats.org/officeDocument/2006/relationships/slide" Target="slides/slide3.xml"/><Relationship Id="rId61" Type="http://schemas.openxmlformats.org/officeDocument/2006/relationships/slide" Target="slides/slide59.xml"/><Relationship Id="rId82" Type="http://schemas.openxmlformats.org/officeDocument/2006/relationships/slide" Target="slides/slide80.xml"/><Relationship Id="rId90" Type="http://schemas.openxmlformats.org/officeDocument/2006/relationships/slide" Target="slides/slide88.xml"/><Relationship Id="rId95" Type="http://schemas.openxmlformats.org/officeDocument/2006/relationships/slide" Target="slides/slide93.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slide" Target="slides/slide75.xml"/><Relationship Id="rId100" Type="http://schemas.openxmlformats.org/officeDocument/2006/relationships/slide" Target="slides/slide98.xml"/><Relationship Id="rId105" Type="http://schemas.openxmlformats.org/officeDocument/2006/relationships/slide" Target="slides/slide103.xml"/><Relationship Id="rId113" Type="http://schemas.openxmlformats.org/officeDocument/2006/relationships/slide" Target="slides/slide111.xml"/><Relationship Id="rId118" Type="http://schemas.openxmlformats.org/officeDocument/2006/relationships/slide" Target="slides/slide116.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slide" Target="slides/slide78.xml"/><Relationship Id="rId85" Type="http://schemas.openxmlformats.org/officeDocument/2006/relationships/slide" Target="slides/slide83.xml"/><Relationship Id="rId93" Type="http://schemas.openxmlformats.org/officeDocument/2006/relationships/slide" Target="slides/slide91.xml"/><Relationship Id="rId98" Type="http://schemas.openxmlformats.org/officeDocument/2006/relationships/slide" Target="slides/slide96.xml"/><Relationship Id="rId121" Type="http://schemas.openxmlformats.org/officeDocument/2006/relationships/viewProps" Target="viewProp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103" Type="http://schemas.openxmlformats.org/officeDocument/2006/relationships/slide" Target="slides/slide101.xml"/><Relationship Id="rId108" Type="http://schemas.openxmlformats.org/officeDocument/2006/relationships/slide" Target="slides/slide106.xml"/><Relationship Id="rId116" Type="http://schemas.openxmlformats.org/officeDocument/2006/relationships/slide" Target="slides/slide114.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83" Type="http://schemas.openxmlformats.org/officeDocument/2006/relationships/slide" Target="slides/slide81.xml"/><Relationship Id="rId88" Type="http://schemas.openxmlformats.org/officeDocument/2006/relationships/slide" Target="slides/slide86.xml"/><Relationship Id="rId91" Type="http://schemas.openxmlformats.org/officeDocument/2006/relationships/slide" Target="slides/slide89.xml"/><Relationship Id="rId96" Type="http://schemas.openxmlformats.org/officeDocument/2006/relationships/slide" Target="slides/slide94.xml"/><Relationship Id="rId111" Type="http://schemas.openxmlformats.org/officeDocument/2006/relationships/slide" Target="slides/slide109.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6" Type="http://schemas.openxmlformats.org/officeDocument/2006/relationships/slide" Target="slides/slide104.xml"/><Relationship Id="rId114" Type="http://schemas.openxmlformats.org/officeDocument/2006/relationships/slide" Target="slides/slide112.xml"/><Relationship Id="rId119" Type="http://schemas.openxmlformats.org/officeDocument/2006/relationships/slide" Target="slides/slide117.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slide" Target="slides/slide79.xml"/><Relationship Id="rId86" Type="http://schemas.openxmlformats.org/officeDocument/2006/relationships/slide" Target="slides/slide84.xml"/><Relationship Id="rId94" Type="http://schemas.openxmlformats.org/officeDocument/2006/relationships/slide" Target="slides/slide92.xml"/><Relationship Id="rId99" Type="http://schemas.openxmlformats.org/officeDocument/2006/relationships/slide" Target="slides/slide97.xml"/><Relationship Id="rId101" Type="http://schemas.openxmlformats.org/officeDocument/2006/relationships/slide" Target="slides/slide99.xml"/><Relationship Id="rId122"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109" Type="http://schemas.openxmlformats.org/officeDocument/2006/relationships/slide" Target="slides/slide10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slide" Target="slides/slide74.xml"/><Relationship Id="rId97" Type="http://schemas.openxmlformats.org/officeDocument/2006/relationships/slide" Target="slides/slide95.xml"/><Relationship Id="rId104" Type="http://schemas.openxmlformats.org/officeDocument/2006/relationships/slide" Target="slides/slide102.xml"/><Relationship Id="rId120" Type="http://schemas.openxmlformats.org/officeDocument/2006/relationships/presProps" Target="presProps.xml"/><Relationship Id="rId7" Type="http://schemas.openxmlformats.org/officeDocument/2006/relationships/slide" Target="slides/slide5.xml"/><Relationship Id="rId71" Type="http://schemas.openxmlformats.org/officeDocument/2006/relationships/slide" Target="slides/slide69.xml"/><Relationship Id="rId92" Type="http://schemas.openxmlformats.org/officeDocument/2006/relationships/slide" Target="slides/slide90.xml"/><Relationship Id="rId2" Type="http://schemas.openxmlformats.org/officeDocument/2006/relationships/slideMaster" Target="slideMasters/slideMaster2.xml"/><Relationship Id="rId29" Type="http://schemas.openxmlformats.org/officeDocument/2006/relationships/slide" Target="slides/slide27.xml"/><Relationship Id="rId24" Type="http://schemas.openxmlformats.org/officeDocument/2006/relationships/slide" Target="slides/slide22.xml"/><Relationship Id="rId40" Type="http://schemas.openxmlformats.org/officeDocument/2006/relationships/slide" Target="slides/slide38.xml"/><Relationship Id="rId45" Type="http://schemas.openxmlformats.org/officeDocument/2006/relationships/slide" Target="slides/slide43.xml"/><Relationship Id="rId66" Type="http://schemas.openxmlformats.org/officeDocument/2006/relationships/slide" Target="slides/slide64.xml"/><Relationship Id="rId87" Type="http://schemas.openxmlformats.org/officeDocument/2006/relationships/slide" Target="slides/slide85.xml"/><Relationship Id="rId110" Type="http://schemas.openxmlformats.org/officeDocument/2006/relationships/slide" Target="slides/slide108.xml"/><Relationship Id="rId115" Type="http://schemas.openxmlformats.org/officeDocument/2006/relationships/slide" Target="slides/slide113.xml"/></Relationships>
</file>

<file path=ppt/diagrams/colors1.xml><?xml version="1.0" encoding="utf-8"?>
<dgm:colorsDef xmlns:dgm="http://schemas.openxmlformats.org/drawingml/2006/diagram" xmlns:a="http://schemas.openxmlformats.org/drawingml/2006/main" uniqueId="urn:microsoft.com/office/officeart/2005/8/colors/accent4_5">
  <dgm:title val=""/>
  <dgm:desc val=""/>
  <dgm:catLst>
    <dgm:cat type="accent4" pri="11500"/>
  </dgm:catLst>
  <dgm:styleLbl name="node0">
    <dgm:fillClrLst meth="cycle">
      <a:schemeClr val="accent4">
        <a:alpha val="80000"/>
      </a:schemeClr>
    </dgm:fillClrLst>
    <dgm:linClrLst meth="repeat">
      <a:schemeClr val="lt1"/>
    </dgm:linClrLst>
    <dgm:effectClrLst/>
    <dgm:txLinClrLst/>
    <dgm:txFillClrLst/>
    <dgm:txEffectClrLst/>
  </dgm:styleLbl>
  <dgm:styleLbl name="node1">
    <dgm:fillClrLst>
      <a:schemeClr val="accent4">
        <a:alpha val="90000"/>
      </a:schemeClr>
      <a:schemeClr val="accent4">
        <a:alpha val="50000"/>
      </a:schemeClr>
    </dgm:fillClrLst>
    <dgm:linClrLst meth="repeat">
      <a:schemeClr val="lt1"/>
    </dgm:linClrLst>
    <dgm:effectClrLst/>
    <dgm:txLinClrLst/>
    <dgm:txFillClrLst/>
    <dgm:txEffectClrLst/>
  </dgm:styleLbl>
  <dgm:styleLbl name="alignNode1">
    <dgm:fillClrLst>
      <a:schemeClr val="accent4">
        <a:alpha val="90000"/>
      </a:schemeClr>
      <a:schemeClr val="accent4">
        <a:alpha val="50000"/>
      </a:schemeClr>
    </dgm:fillClrLst>
    <dgm:linClrLst>
      <a:schemeClr val="accent4">
        <a:alpha val="90000"/>
      </a:schemeClr>
      <a:schemeClr val="accent4">
        <a:alpha val="50000"/>
      </a:schemeClr>
    </dgm:linClrLst>
    <dgm:effectClrLst/>
    <dgm:txLinClrLst/>
    <dgm:txFillClrLst/>
    <dgm:txEffectClrLst/>
  </dgm:styleLbl>
  <dgm:styleLbl name="lnNode1">
    <dgm:fillClrLst>
      <a:schemeClr val="accent4">
        <a:shade val="90000"/>
      </a:schemeClr>
      <a:schemeClr val="accent4">
        <a:alpha val="50000"/>
        <a:tint val="50000"/>
      </a:schemeClr>
    </dgm:fillClrLst>
    <dgm:linClrLst meth="repeat">
      <a:schemeClr val="lt1"/>
    </dgm:linClrLst>
    <dgm:effectClrLst/>
    <dgm:txLinClrLst/>
    <dgm:txFillClrLst/>
    <dgm:txEffectClrLst/>
  </dgm:styleLbl>
  <dgm:styleLbl name="vennNode1">
    <dgm:fillClrLst>
      <a:schemeClr val="accent4">
        <a:shade val="80000"/>
        <a:alpha val="50000"/>
      </a:schemeClr>
      <a:schemeClr val="accent4">
        <a:alpha val="80000"/>
      </a:schemeClr>
    </dgm:fillClrLst>
    <dgm:linClrLst meth="repeat">
      <a:schemeClr val="lt1"/>
    </dgm:linClrLst>
    <dgm:effectClrLst/>
    <dgm:txLinClrLst/>
    <dgm:txFillClrLst/>
    <dgm:txEffectClrLst/>
  </dgm:styleLbl>
  <dgm:styleLbl name="node2">
    <dgm:fillClrLst>
      <a:schemeClr val="accent4">
        <a:alpha val="70000"/>
      </a:schemeClr>
    </dgm:fillClrLst>
    <dgm:linClrLst meth="repeat">
      <a:schemeClr val="lt1"/>
    </dgm:linClrLst>
    <dgm:effectClrLst/>
    <dgm:txLinClrLst/>
    <dgm:txFillClrLst/>
    <dgm:txEffectClrLst/>
  </dgm:styleLbl>
  <dgm:styleLbl name="node3">
    <dgm:fillClrLst>
      <a:schemeClr val="accent4">
        <a:alpha val="50000"/>
      </a:schemeClr>
    </dgm:fillClrLst>
    <dgm:linClrLst meth="repeat">
      <a:schemeClr val="lt1"/>
    </dgm:linClrLst>
    <dgm:effectClrLst/>
    <dgm:txLinClrLst/>
    <dgm:txFillClrLst/>
    <dgm:txEffectClrLst/>
  </dgm:styleLbl>
  <dgm:styleLbl name="node4">
    <dgm:fillClrLst>
      <a:schemeClr val="accent4">
        <a:alpha val="30000"/>
      </a:schemeClr>
    </dgm:fillClrLst>
    <dgm:linClrLst meth="repeat">
      <a:schemeClr val="lt1"/>
    </dgm:linClrLst>
    <dgm:effectClrLst/>
    <dgm:txLinClrLst/>
    <dgm:txFillClrLst/>
    <dgm:txEffectClrLst/>
  </dgm:styleLbl>
  <dgm:styleLbl name="fgImgPlace1">
    <dgm:fillClrLst>
      <a:schemeClr val="accent4">
        <a:tint val="50000"/>
        <a:alpha val="90000"/>
      </a:schemeClr>
      <a:schemeClr val="accent4">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fg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bg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sibTrans1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alpha val="90000"/>
      </a:schemeClr>
    </dgm:fillClrLst>
    <dgm:linClrLst meth="repeat">
      <a:schemeClr val="lt1"/>
    </dgm:linClrLst>
    <dgm:effectClrLst/>
    <dgm:txLinClrLst/>
    <dgm:txFillClrLst/>
    <dgm:txEffectClrLst/>
  </dgm:styleLbl>
  <dgm:styleLbl name="asst1">
    <dgm:fillClrLst meth="repeat">
      <a:schemeClr val="accent4">
        <a:alpha val="90000"/>
      </a:schemeClr>
    </dgm:fillClrLst>
    <dgm:linClrLst meth="repeat">
      <a:schemeClr val="lt1"/>
    </dgm:linClrLst>
    <dgm:effectClrLst/>
    <dgm:txLinClrLst/>
    <dgm:txFillClrLst/>
    <dgm:txEffectClrLst/>
  </dgm:styleLbl>
  <dgm:styleLbl name="asst2">
    <dgm:fillClrLst>
      <a:schemeClr val="accent4">
        <a:alpha val="90000"/>
      </a:schemeClr>
    </dgm:fillClrLst>
    <dgm:linClrLst meth="repeat">
      <a:schemeClr val="lt1"/>
    </dgm:linClrLst>
    <dgm:effectClrLst/>
    <dgm:txLinClrLst/>
    <dgm:txFillClrLst/>
    <dgm:txEffectClrLst/>
  </dgm:styleLbl>
  <dgm:styleLbl name="asst3">
    <dgm:fillClrLst>
      <a:schemeClr val="accent4">
        <a:alpha val="70000"/>
      </a:schemeClr>
    </dgm:fillClrLst>
    <dgm:linClrLst meth="repeat">
      <a:schemeClr val="lt1"/>
    </dgm:linClrLst>
    <dgm:effectClrLst/>
    <dgm:txLinClrLst/>
    <dgm:txFillClrLst/>
    <dgm:txEffectClrLst/>
  </dgm:styleLbl>
  <dgm:styleLbl name="asst4">
    <dgm:fillClrLst>
      <a:schemeClr val="accent4">
        <a:alpha val="50000"/>
      </a:schemeClr>
    </dgm:fillClrLst>
    <dgm:linClrLst meth="repeat">
      <a:schemeClr val="lt1"/>
    </dgm:linClrLst>
    <dgm:effectClrLst/>
    <dgm:txLinClrLst/>
    <dgm:txFillClrLst/>
    <dgm:txEffectClrLst/>
  </dgm:styleLbl>
  <dgm:styleLbl name="parChTrans2D1">
    <dgm:fillClrLst meth="repeat">
      <a:schemeClr val="accent4">
        <a:shade val="80000"/>
      </a:schemeClr>
    </dgm:fillClrLst>
    <dgm:linClrLst meth="repeat">
      <a:schemeClr val="accent4">
        <a:shade val="80000"/>
      </a:schemeClr>
    </dgm:linClrLst>
    <dgm:effectClrLst/>
    <dgm:txLinClrLst/>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dk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4">
        <a:tint val="90000"/>
      </a:schemeClr>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4">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4">
        <a:alpha val="90000"/>
      </a:schemeClr>
      <a:schemeClr val="accent4">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a:schemeClr val="accent4">
        <a:alpha val="90000"/>
        <a:tint val="40000"/>
      </a:schemeClr>
      <a:schemeClr val="accent4">
        <a:alpha val="5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50000"/>
      </a:schemeClr>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986820B-04F2-457E-B9E6-262936559758}" type="doc">
      <dgm:prSet loTypeId="urn:microsoft.com/office/officeart/2008/layout/HorizontalMultiLevelHierarchy" loCatId="hierarchy" qsTypeId="urn:microsoft.com/office/officeart/2005/8/quickstyle/simple1" qsCatId="simple" csTypeId="urn:microsoft.com/office/officeart/2005/8/colors/accent4_5" csCatId="accent4" phldr="1"/>
      <dgm:spPr/>
      <dgm:t>
        <a:bodyPr/>
        <a:lstStyle/>
        <a:p>
          <a:endParaRPr lang="ru-RU"/>
        </a:p>
      </dgm:t>
    </dgm:pt>
    <dgm:pt modelId="{4D6FB334-E472-44E5-80C6-CDEB08B2E824}">
      <dgm:prSet phldrT="[Текст]"/>
      <dgm:spPr>
        <a:solidFill>
          <a:srgbClr val="0070C0">
            <a:alpha val="80000"/>
          </a:srgbClr>
        </a:solidFill>
        <a:effectLst>
          <a:glow rad="127000">
            <a:schemeClr val="accent1"/>
          </a:glow>
        </a:effectLst>
      </dgm:spPr>
      <dgm:t>
        <a:bodyPr vert="vert"/>
        <a:lstStyle/>
        <a:p>
          <a:r>
            <a:rPr lang="ru-RU" dirty="0" smtClean="0"/>
            <a:t>Проект федерального закона № 90991-7</a:t>
          </a:r>
        </a:p>
      </dgm:t>
    </dgm:pt>
    <dgm:pt modelId="{E82ECDF7-3CDB-4822-8F40-58B713E4F05D}" type="parTrans" cxnId="{149C37A9-4BEA-4B25-8915-0C8A4C8E151C}">
      <dgm:prSet/>
      <dgm:spPr/>
      <dgm:t>
        <a:bodyPr/>
        <a:lstStyle/>
        <a:p>
          <a:endParaRPr lang="ru-RU"/>
        </a:p>
      </dgm:t>
    </dgm:pt>
    <dgm:pt modelId="{B7A9908A-B48E-44CD-9002-D37BBCA11CD4}" type="sibTrans" cxnId="{149C37A9-4BEA-4B25-8915-0C8A4C8E151C}">
      <dgm:prSet/>
      <dgm:spPr/>
      <dgm:t>
        <a:bodyPr/>
        <a:lstStyle/>
        <a:p>
          <a:endParaRPr lang="ru-RU"/>
        </a:p>
      </dgm:t>
    </dgm:pt>
    <dgm:pt modelId="{957FFA2B-2BE7-49DE-8394-EB978524C0CC}">
      <dgm:prSet phldrT="[Текст]" custT="1"/>
      <dgm:spPr>
        <a:effectLst>
          <a:glow rad="127000">
            <a:schemeClr val="accent1"/>
          </a:glow>
        </a:effectLst>
      </dgm:spPr>
      <dgm:t>
        <a:bodyPr/>
        <a:lstStyle/>
        <a:p>
          <a:r>
            <a:rPr lang="ru-RU" sz="1800" dirty="0" smtClean="0"/>
            <a:t>Решение накопленных на дату вступления в силу закона проблем в сведениях государственных реестров</a:t>
          </a:r>
        </a:p>
        <a:p>
          <a:r>
            <a:rPr lang="ru-RU" sz="1800" i="1" dirty="0" smtClean="0"/>
            <a:t>(приоритет сведений ЕГРН и правоустанавливающих документов                        над сведениями ГЛР)</a:t>
          </a:r>
          <a:endParaRPr lang="ru-RU" sz="1800" i="1" dirty="0"/>
        </a:p>
      </dgm:t>
    </dgm:pt>
    <dgm:pt modelId="{71CCF19D-339E-4331-85A1-CC6DD67F5575}" type="parTrans" cxnId="{E499FE37-3359-4168-BE2C-209A94BA5D05}">
      <dgm:prSet/>
      <dgm:spPr/>
      <dgm:t>
        <a:bodyPr/>
        <a:lstStyle/>
        <a:p>
          <a:endParaRPr lang="ru-RU"/>
        </a:p>
      </dgm:t>
    </dgm:pt>
    <dgm:pt modelId="{1C711F3E-E936-4106-B204-116792896124}" type="sibTrans" cxnId="{E499FE37-3359-4168-BE2C-209A94BA5D05}">
      <dgm:prSet/>
      <dgm:spPr/>
      <dgm:t>
        <a:bodyPr/>
        <a:lstStyle/>
        <a:p>
          <a:endParaRPr lang="ru-RU"/>
        </a:p>
      </dgm:t>
    </dgm:pt>
    <dgm:pt modelId="{94EFF059-D392-4D1C-9CB8-2FB7258887FF}">
      <dgm:prSet phldrT="[Текст]" custT="1"/>
      <dgm:spPr>
        <a:effectLst>
          <a:glow rad="127000">
            <a:schemeClr val="accent1"/>
          </a:glow>
        </a:effectLst>
      </dgm:spPr>
      <dgm:t>
        <a:bodyPr/>
        <a:lstStyle/>
        <a:p>
          <a:r>
            <a:rPr lang="ru-RU" sz="1800" dirty="0" smtClean="0"/>
            <a:t>Недопущение новых проблем с даты вступления в силу закона </a:t>
          </a:r>
        </a:p>
        <a:p>
          <a:endParaRPr lang="ru-RU" sz="1800" dirty="0" smtClean="0"/>
        </a:p>
        <a:p>
          <a:r>
            <a:rPr lang="ru-RU" sz="1800" i="1" dirty="0" smtClean="0"/>
            <a:t>(согласование схемы размещения ЗУ вне границ населенных пунктов)</a:t>
          </a:r>
          <a:endParaRPr lang="ru-RU" sz="1800" i="1" dirty="0"/>
        </a:p>
      </dgm:t>
    </dgm:pt>
    <dgm:pt modelId="{72A214A2-8836-4F1B-A8F9-9AA0DA2950FF}" type="parTrans" cxnId="{60CE6912-8F0A-44F9-A1F1-A9674E7F1C4D}">
      <dgm:prSet/>
      <dgm:spPr/>
      <dgm:t>
        <a:bodyPr/>
        <a:lstStyle/>
        <a:p>
          <a:endParaRPr lang="ru-RU"/>
        </a:p>
      </dgm:t>
    </dgm:pt>
    <dgm:pt modelId="{2EC8E8E3-5FE7-41DD-A0FF-EBE90F30C2CE}" type="sibTrans" cxnId="{60CE6912-8F0A-44F9-A1F1-A9674E7F1C4D}">
      <dgm:prSet/>
      <dgm:spPr/>
      <dgm:t>
        <a:bodyPr/>
        <a:lstStyle/>
        <a:p>
          <a:endParaRPr lang="ru-RU"/>
        </a:p>
      </dgm:t>
    </dgm:pt>
    <dgm:pt modelId="{0CF01D3C-12F3-4BEC-BA37-E0DA06E36A5E}">
      <dgm:prSet phldrT="[Текст]" custT="1"/>
      <dgm:spPr>
        <a:effectLst>
          <a:glow rad="127000">
            <a:schemeClr val="accent1"/>
          </a:glow>
        </a:effectLst>
      </dgm:spPr>
      <dgm:t>
        <a:bodyPr/>
        <a:lstStyle/>
        <a:p>
          <a:r>
            <a:rPr lang="ru-RU" sz="1800" dirty="0" smtClean="0"/>
            <a:t>Меры, направленные на защиту конституционных прав граждан, проживающих в лесных поселках    и бывших военных городках </a:t>
          </a:r>
        </a:p>
        <a:p>
          <a:endParaRPr lang="ru-RU" sz="1800" dirty="0" smtClean="0"/>
        </a:p>
        <a:p>
          <a:r>
            <a:rPr lang="ru-RU" sz="1800" i="1" dirty="0" smtClean="0"/>
            <a:t>(создание комиссии при ОМС, включение в генплан поселения)</a:t>
          </a:r>
          <a:endParaRPr lang="ru-RU" sz="1800" i="1" dirty="0"/>
        </a:p>
      </dgm:t>
    </dgm:pt>
    <dgm:pt modelId="{A7E0A7DE-6695-46D9-8537-EE30CA971607}" type="parTrans" cxnId="{13410B53-C681-4A2B-B94B-A183A24D3202}">
      <dgm:prSet/>
      <dgm:spPr/>
      <dgm:t>
        <a:bodyPr/>
        <a:lstStyle/>
        <a:p>
          <a:endParaRPr lang="ru-RU"/>
        </a:p>
      </dgm:t>
    </dgm:pt>
    <dgm:pt modelId="{93488B13-6C04-4D4B-AC15-41BD4C086C3A}" type="sibTrans" cxnId="{13410B53-C681-4A2B-B94B-A183A24D3202}">
      <dgm:prSet/>
      <dgm:spPr/>
      <dgm:t>
        <a:bodyPr/>
        <a:lstStyle/>
        <a:p>
          <a:endParaRPr lang="ru-RU"/>
        </a:p>
      </dgm:t>
    </dgm:pt>
    <dgm:pt modelId="{4D16AD7C-30C9-407F-9E92-BC9E4DB08FD1}" type="pres">
      <dgm:prSet presAssocID="{4986820B-04F2-457E-B9E6-262936559758}" presName="Name0" presStyleCnt="0">
        <dgm:presLayoutVars>
          <dgm:chPref val="1"/>
          <dgm:dir/>
          <dgm:animOne val="branch"/>
          <dgm:animLvl val="lvl"/>
          <dgm:resizeHandles val="exact"/>
        </dgm:presLayoutVars>
      </dgm:prSet>
      <dgm:spPr/>
      <dgm:t>
        <a:bodyPr/>
        <a:lstStyle/>
        <a:p>
          <a:endParaRPr lang="ru-RU"/>
        </a:p>
      </dgm:t>
    </dgm:pt>
    <dgm:pt modelId="{0A1A674B-4C4D-432A-A9E1-905DF66869A6}" type="pres">
      <dgm:prSet presAssocID="{4D6FB334-E472-44E5-80C6-CDEB08B2E824}" presName="root1" presStyleCnt="0"/>
      <dgm:spPr/>
    </dgm:pt>
    <dgm:pt modelId="{FE3E063C-3C02-43D7-B6EB-450457EBDB13}" type="pres">
      <dgm:prSet presAssocID="{4D6FB334-E472-44E5-80C6-CDEB08B2E824}" presName="LevelOneTextNode" presStyleLbl="node0" presStyleIdx="0" presStyleCnt="1" custScaleX="160861" custLinFactNeighborX="-17810" custLinFactNeighborY="0">
        <dgm:presLayoutVars>
          <dgm:chPref val="3"/>
        </dgm:presLayoutVars>
      </dgm:prSet>
      <dgm:spPr/>
      <dgm:t>
        <a:bodyPr/>
        <a:lstStyle/>
        <a:p>
          <a:endParaRPr lang="ru-RU"/>
        </a:p>
      </dgm:t>
    </dgm:pt>
    <dgm:pt modelId="{788F5BBD-9C04-4F32-8EC7-11123187C5F3}" type="pres">
      <dgm:prSet presAssocID="{4D6FB334-E472-44E5-80C6-CDEB08B2E824}" presName="level2hierChild" presStyleCnt="0"/>
      <dgm:spPr/>
    </dgm:pt>
    <dgm:pt modelId="{35D8E1DC-8B95-41C2-B9F0-CCC2CE18CCC3}" type="pres">
      <dgm:prSet presAssocID="{71CCF19D-339E-4331-85A1-CC6DD67F5575}" presName="conn2-1" presStyleLbl="parChTrans1D2" presStyleIdx="0" presStyleCnt="3"/>
      <dgm:spPr/>
      <dgm:t>
        <a:bodyPr/>
        <a:lstStyle/>
        <a:p>
          <a:endParaRPr lang="ru-RU"/>
        </a:p>
      </dgm:t>
    </dgm:pt>
    <dgm:pt modelId="{AA395694-5985-41E3-842C-43CFB3E1DBC8}" type="pres">
      <dgm:prSet presAssocID="{71CCF19D-339E-4331-85A1-CC6DD67F5575}" presName="connTx" presStyleLbl="parChTrans1D2" presStyleIdx="0" presStyleCnt="3"/>
      <dgm:spPr/>
      <dgm:t>
        <a:bodyPr/>
        <a:lstStyle/>
        <a:p>
          <a:endParaRPr lang="ru-RU"/>
        </a:p>
      </dgm:t>
    </dgm:pt>
    <dgm:pt modelId="{656C1E17-8BCC-4F96-850A-1FD677127ED9}" type="pres">
      <dgm:prSet presAssocID="{957FFA2B-2BE7-49DE-8394-EB978524C0CC}" presName="root2" presStyleCnt="0"/>
      <dgm:spPr/>
    </dgm:pt>
    <dgm:pt modelId="{7F47649D-771A-4603-9B04-517C57B336DE}" type="pres">
      <dgm:prSet presAssocID="{957FFA2B-2BE7-49DE-8394-EB978524C0CC}" presName="LevelTwoTextNode" presStyleLbl="node2" presStyleIdx="0" presStyleCnt="3" custScaleX="185230" custScaleY="207285">
        <dgm:presLayoutVars>
          <dgm:chPref val="3"/>
        </dgm:presLayoutVars>
      </dgm:prSet>
      <dgm:spPr/>
      <dgm:t>
        <a:bodyPr/>
        <a:lstStyle/>
        <a:p>
          <a:endParaRPr lang="ru-RU"/>
        </a:p>
      </dgm:t>
    </dgm:pt>
    <dgm:pt modelId="{977D8D28-C8C1-4C4D-BB26-72CC7EAA8272}" type="pres">
      <dgm:prSet presAssocID="{957FFA2B-2BE7-49DE-8394-EB978524C0CC}" presName="level3hierChild" presStyleCnt="0"/>
      <dgm:spPr/>
    </dgm:pt>
    <dgm:pt modelId="{67E4F962-2653-45A3-85FC-F49E0F8A4814}" type="pres">
      <dgm:prSet presAssocID="{72A214A2-8836-4F1B-A8F9-9AA0DA2950FF}" presName="conn2-1" presStyleLbl="parChTrans1D2" presStyleIdx="1" presStyleCnt="3"/>
      <dgm:spPr/>
      <dgm:t>
        <a:bodyPr/>
        <a:lstStyle/>
        <a:p>
          <a:endParaRPr lang="ru-RU"/>
        </a:p>
      </dgm:t>
    </dgm:pt>
    <dgm:pt modelId="{576B287A-4A5A-49CF-97E3-9E195F2C908D}" type="pres">
      <dgm:prSet presAssocID="{72A214A2-8836-4F1B-A8F9-9AA0DA2950FF}" presName="connTx" presStyleLbl="parChTrans1D2" presStyleIdx="1" presStyleCnt="3"/>
      <dgm:spPr/>
      <dgm:t>
        <a:bodyPr/>
        <a:lstStyle/>
        <a:p>
          <a:endParaRPr lang="ru-RU"/>
        </a:p>
      </dgm:t>
    </dgm:pt>
    <dgm:pt modelId="{32C775EC-303E-466C-B14E-CB9E6E240302}" type="pres">
      <dgm:prSet presAssocID="{94EFF059-D392-4D1C-9CB8-2FB7258887FF}" presName="root2" presStyleCnt="0"/>
      <dgm:spPr/>
    </dgm:pt>
    <dgm:pt modelId="{39AC74A3-4669-49C4-B0E0-9D58267042BB}" type="pres">
      <dgm:prSet presAssocID="{94EFF059-D392-4D1C-9CB8-2FB7258887FF}" presName="LevelTwoTextNode" presStyleLbl="node2" presStyleIdx="1" presStyleCnt="3" custScaleX="185230" custScaleY="207285">
        <dgm:presLayoutVars>
          <dgm:chPref val="3"/>
        </dgm:presLayoutVars>
      </dgm:prSet>
      <dgm:spPr/>
      <dgm:t>
        <a:bodyPr/>
        <a:lstStyle/>
        <a:p>
          <a:endParaRPr lang="ru-RU"/>
        </a:p>
      </dgm:t>
    </dgm:pt>
    <dgm:pt modelId="{4BA87CB9-31BE-4A7B-8EEA-AEC29314C164}" type="pres">
      <dgm:prSet presAssocID="{94EFF059-D392-4D1C-9CB8-2FB7258887FF}" presName="level3hierChild" presStyleCnt="0"/>
      <dgm:spPr/>
    </dgm:pt>
    <dgm:pt modelId="{96E33D1D-1571-4A54-A5F0-CFC305D3E978}" type="pres">
      <dgm:prSet presAssocID="{A7E0A7DE-6695-46D9-8537-EE30CA971607}" presName="conn2-1" presStyleLbl="parChTrans1D2" presStyleIdx="2" presStyleCnt="3"/>
      <dgm:spPr/>
      <dgm:t>
        <a:bodyPr/>
        <a:lstStyle/>
        <a:p>
          <a:endParaRPr lang="ru-RU"/>
        </a:p>
      </dgm:t>
    </dgm:pt>
    <dgm:pt modelId="{7F5A19B3-A314-428D-B46D-2D227A45B8A1}" type="pres">
      <dgm:prSet presAssocID="{A7E0A7DE-6695-46D9-8537-EE30CA971607}" presName="connTx" presStyleLbl="parChTrans1D2" presStyleIdx="2" presStyleCnt="3"/>
      <dgm:spPr/>
      <dgm:t>
        <a:bodyPr/>
        <a:lstStyle/>
        <a:p>
          <a:endParaRPr lang="ru-RU"/>
        </a:p>
      </dgm:t>
    </dgm:pt>
    <dgm:pt modelId="{D49252D3-46AC-4BCF-86FF-DF82F56C3859}" type="pres">
      <dgm:prSet presAssocID="{0CF01D3C-12F3-4BEC-BA37-E0DA06E36A5E}" presName="root2" presStyleCnt="0"/>
      <dgm:spPr/>
    </dgm:pt>
    <dgm:pt modelId="{6C7EC1FD-1F8F-4F06-88C9-6B7690FC69B6}" type="pres">
      <dgm:prSet presAssocID="{0CF01D3C-12F3-4BEC-BA37-E0DA06E36A5E}" presName="LevelTwoTextNode" presStyleLbl="node2" presStyleIdx="2" presStyleCnt="3" custScaleX="185230" custScaleY="207285">
        <dgm:presLayoutVars>
          <dgm:chPref val="3"/>
        </dgm:presLayoutVars>
      </dgm:prSet>
      <dgm:spPr/>
      <dgm:t>
        <a:bodyPr/>
        <a:lstStyle/>
        <a:p>
          <a:endParaRPr lang="ru-RU"/>
        </a:p>
      </dgm:t>
    </dgm:pt>
    <dgm:pt modelId="{426D8A6D-0601-484B-8CE3-B0C76336C818}" type="pres">
      <dgm:prSet presAssocID="{0CF01D3C-12F3-4BEC-BA37-E0DA06E36A5E}" presName="level3hierChild" presStyleCnt="0"/>
      <dgm:spPr/>
    </dgm:pt>
  </dgm:ptLst>
  <dgm:cxnLst>
    <dgm:cxn modelId="{80A2358D-37A5-41AA-BD1B-A0A255660C6B}" type="presOf" srcId="{957FFA2B-2BE7-49DE-8394-EB978524C0CC}" destId="{7F47649D-771A-4603-9B04-517C57B336DE}" srcOrd="0" destOrd="0" presId="urn:microsoft.com/office/officeart/2008/layout/HorizontalMultiLevelHierarchy"/>
    <dgm:cxn modelId="{BA7DA6FC-F883-4373-8913-AEDF9578EADE}" type="presOf" srcId="{A7E0A7DE-6695-46D9-8537-EE30CA971607}" destId="{96E33D1D-1571-4A54-A5F0-CFC305D3E978}" srcOrd="0" destOrd="0" presId="urn:microsoft.com/office/officeart/2008/layout/HorizontalMultiLevelHierarchy"/>
    <dgm:cxn modelId="{149C37A9-4BEA-4B25-8915-0C8A4C8E151C}" srcId="{4986820B-04F2-457E-B9E6-262936559758}" destId="{4D6FB334-E472-44E5-80C6-CDEB08B2E824}" srcOrd="0" destOrd="0" parTransId="{E82ECDF7-3CDB-4822-8F40-58B713E4F05D}" sibTransId="{B7A9908A-B48E-44CD-9002-D37BBCA11CD4}"/>
    <dgm:cxn modelId="{E499FE37-3359-4168-BE2C-209A94BA5D05}" srcId="{4D6FB334-E472-44E5-80C6-CDEB08B2E824}" destId="{957FFA2B-2BE7-49DE-8394-EB978524C0CC}" srcOrd="0" destOrd="0" parTransId="{71CCF19D-339E-4331-85A1-CC6DD67F5575}" sibTransId="{1C711F3E-E936-4106-B204-116792896124}"/>
    <dgm:cxn modelId="{BB2D8C94-B820-4755-809C-61788DAC9263}" type="presOf" srcId="{A7E0A7DE-6695-46D9-8537-EE30CA971607}" destId="{7F5A19B3-A314-428D-B46D-2D227A45B8A1}" srcOrd="1" destOrd="0" presId="urn:microsoft.com/office/officeart/2008/layout/HorizontalMultiLevelHierarchy"/>
    <dgm:cxn modelId="{3A77B43E-DBD9-49E8-9A90-C6B3A35039EB}" type="presOf" srcId="{72A214A2-8836-4F1B-A8F9-9AA0DA2950FF}" destId="{576B287A-4A5A-49CF-97E3-9E195F2C908D}" srcOrd="1" destOrd="0" presId="urn:microsoft.com/office/officeart/2008/layout/HorizontalMultiLevelHierarchy"/>
    <dgm:cxn modelId="{9D253199-DB5A-46E4-A85E-DD28450BE7B2}" type="presOf" srcId="{72A214A2-8836-4F1B-A8F9-9AA0DA2950FF}" destId="{67E4F962-2653-45A3-85FC-F49E0F8A4814}" srcOrd="0" destOrd="0" presId="urn:microsoft.com/office/officeart/2008/layout/HorizontalMultiLevelHierarchy"/>
    <dgm:cxn modelId="{86F5B7E1-CE1B-4840-9BFE-F1ABC78C36A5}" type="presOf" srcId="{4D6FB334-E472-44E5-80C6-CDEB08B2E824}" destId="{FE3E063C-3C02-43D7-B6EB-450457EBDB13}" srcOrd="0" destOrd="0" presId="urn:microsoft.com/office/officeart/2008/layout/HorizontalMultiLevelHierarchy"/>
    <dgm:cxn modelId="{17D5EAD8-09BF-4E73-A8E2-00A2DF7FCB37}" type="presOf" srcId="{0CF01D3C-12F3-4BEC-BA37-E0DA06E36A5E}" destId="{6C7EC1FD-1F8F-4F06-88C9-6B7690FC69B6}" srcOrd="0" destOrd="0" presId="urn:microsoft.com/office/officeart/2008/layout/HorizontalMultiLevelHierarchy"/>
    <dgm:cxn modelId="{70607BBB-887B-4134-855E-51D6EA1756BD}" type="presOf" srcId="{71CCF19D-339E-4331-85A1-CC6DD67F5575}" destId="{35D8E1DC-8B95-41C2-B9F0-CCC2CE18CCC3}" srcOrd="0" destOrd="0" presId="urn:microsoft.com/office/officeart/2008/layout/HorizontalMultiLevelHierarchy"/>
    <dgm:cxn modelId="{14A9A43B-B379-42BD-8291-E36FBCA743C4}" type="presOf" srcId="{4986820B-04F2-457E-B9E6-262936559758}" destId="{4D16AD7C-30C9-407F-9E92-BC9E4DB08FD1}" srcOrd="0" destOrd="0" presId="urn:microsoft.com/office/officeart/2008/layout/HorizontalMultiLevelHierarchy"/>
    <dgm:cxn modelId="{1DB1434E-F4FC-4852-AA55-DD5EEC4BEC67}" type="presOf" srcId="{94EFF059-D392-4D1C-9CB8-2FB7258887FF}" destId="{39AC74A3-4669-49C4-B0E0-9D58267042BB}" srcOrd="0" destOrd="0" presId="urn:microsoft.com/office/officeart/2008/layout/HorizontalMultiLevelHierarchy"/>
    <dgm:cxn modelId="{60CE6912-8F0A-44F9-A1F1-A9674E7F1C4D}" srcId="{4D6FB334-E472-44E5-80C6-CDEB08B2E824}" destId="{94EFF059-D392-4D1C-9CB8-2FB7258887FF}" srcOrd="1" destOrd="0" parTransId="{72A214A2-8836-4F1B-A8F9-9AA0DA2950FF}" sibTransId="{2EC8E8E3-5FE7-41DD-A0FF-EBE90F30C2CE}"/>
    <dgm:cxn modelId="{13410B53-C681-4A2B-B94B-A183A24D3202}" srcId="{4D6FB334-E472-44E5-80C6-CDEB08B2E824}" destId="{0CF01D3C-12F3-4BEC-BA37-E0DA06E36A5E}" srcOrd="2" destOrd="0" parTransId="{A7E0A7DE-6695-46D9-8537-EE30CA971607}" sibTransId="{93488B13-6C04-4D4B-AC15-41BD4C086C3A}"/>
    <dgm:cxn modelId="{C8DC84FB-1038-48B6-8806-3A79CB79B41F}" type="presOf" srcId="{71CCF19D-339E-4331-85A1-CC6DD67F5575}" destId="{AA395694-5985-41E3-842C-43CFB3E1DBC8}" srcOrd="1" destOrd="0" presId="urn:microsoft.com/office/officeart/2008/layout/HorizontalMultiLevelHierarchy"/>
    <dgm:cxn modelId="{80D8A0FC-8F68-4D4B-9DFC-5B2338010198}" type="presParOf" srcId="{4D16AD7C-30C9-407F-9E92-BC9E4DB08FD1}" destId="{0A1A674B-4C4D-432A-A9E1-905DF66869A6}" srcOrd="0" destOrd="0" presId="urn:microsoft.com/office/officeart/2008/layout/HorizontalMultiLevelHierarchy"/>
    <dgm:cxn modelId="{ECC00CC4-58AC-4C86-882E-8253F3CD5311}" type="presParOf" srcId="{0A1A674B-4C4D-432A-A9E1-905DF66869A6}" destId="{FE3E063C-3C02-43D7-B6EB-450457EBDB13}" srcOrd="0" destOrd="0" presId="urn:microsoft.com/office/officeart/2008/layout/HorizontalMultiLevelHierarchy"/>
    <dgm:cxn modelId="{8FDCC249-2F9D-4C59-A191-F64419E79B41}" type="presParOf" srcId="{0A1A674B-4C4D-432A-A9E1-905DF66869A6}" destId="{788F5BBD-9C04-4F32-8EC7-11123187C5F3}" srcOrd="1" destOrd="0" presId="urn:microsoft.com/office/officeart/2008/layout/HorizontalMultiLevelHierarchy"/>
    <dgm:cxn modelId="{C3D161C3-D9D8-4463-84CE-93EE56ED19AC}" type="presParOf" srcId="{788F5BBD-9C04-4F32-8EC7-11123187C5F3}" destId="{35D8E1DC-8B95-41C2-B9F0-CCC2CE18CCC3}" srcOrd="0" destOrd="0" presId="urn:microsoft.com/office/officeart/2008/layout/HorizontalMultiLevelHierarchy"/>
    <dgm:cxn modelId="{3C8C1F82-A964-49C0-B46E-FDA58BA0398B}" type="presParOf" srcId="{35D8E1DC-8B95-41C2-B9F0-CCC2CE18CCC3}" destId="{AA395694-5985-41E3-842C-43CFB3E1DBC8}" srcOrd="0" destOrd="0" presId="urn:microsoft.com/office/officeart/2008/layout/HorizontalMultiLevelHierarchy"/>
    <dgm:cxn modelId="{9421E950-4582-4797-80C7-106175573CF6}" type="presParOf" srcId="{788F5BBD-9C04-4F32-8EC7-11123187C5F3}" destId="{656C1E17-8BCC-4F96-850A-1FD677127ED9}" srcOrd="1" destOrd="0" presId="urn:microsoft.com/office/officeart/2008/layout/HorizontalMultiLevelHierarchy"/>
    <dgm:cxn modelId="{A985A550-2480-487A-98CE-C899536AE560}" type="presParOf" srcId="{656C1E17-8BCC-4F96-850A-1FD677127ED9}" destId="{7F47649D-771A-4603-9B04-517C57B336DE}" srcOrd="0" destOrd="0" presId="urn:microsoft.com/office/officeart/2008/layout/HorizontalMultiLevelHierarchy"/>
    <dgm:cxn modelId="{EB872668-451D-4CEE-BAE8-8DFFBA2FB35F}" type="presParOf" srcId="{656C1E17-8BCC-4F96-850A-1FD677127ED9}" destId="{977D8D28-C8C1-4C4D-BB26-72CC7EAA8272}" srcOrd="1" destOrd="0" presId="urn:microsoft.com/office/officeart/2008/layout/HorizontalMultiLevelHierarchy"/>
    <dgm:cxn modelId="{52F41782-3A4D-4584-A299-8A29320131A4}" type="presParOf" srcId="{788F5BBD-9C04-4F32-8EC7-11123187C5F3}" destId="{67E4F962-2653-45A3-85FC-F49E0F8A4814}" srcOrd="2" destOrd="0" presId="urn:microsoft.com/office/officeart/2008/layout/HorizontalMultiLevelHierarchy"/>
    <dgm:cxn modelId="{F3209704-3C2B-4543-824E-2804B30B4163}" type="presParOf" srcId="{67E4F962-2653-45A3-85FC-F49E0F8A4814}" destId="{576B287A-4A5A-49CF-97E3-9E195F2C908D}" srcOrd="0" destOrd="0" presId="urn:microsoft.com/office/officeart/2008/layout/HorizontalMultiLevelHierarchy"/>
    <dgm:cxn modelId="{01995546-06EA-4478-B4E1-01A1A3F14085}" type="presParOf" srcId="{788F5BBD-9C04-4F32-8EC7-11123187C5F3}" destId="{32C775EC-303E-466C-B14E-CB9E6E240302}" srcOrd="3" destOrd="0" presId="urn:microsoft.com/office/officeart/2008/layout/HorizontalMultiLevelHierarchy"/>
    <dgm:cxn modelId="{A442B61A-764E-42A9-B1DA-42C72F96FB68}" type="presParOf" srcId="{32C775EC-303E-466C-B14E-CB9E6E240302}" destId="{39AC74A3-4669-49C4-B0E0-9D58267042BB}" srcOrd="0" destOrd="0" presId="urn:microsoft.com/office/officeart/2008/layout/HorizontalMultiLevelHierarchy"/>
    <dgm:cxn modelId="{B728F877-ADF1-4C86-B69F-6C8268C9D43E}" type="presParOf" srcId="{32C775EC-303E-466C-B14E-CB9E6E240302}" destId="{4BA87CB9-31BE-4A7B-8EEA-AEC29314C164}" srcOrd="1" destOrd="0" presId="urn:microsoft.com/office/officeart/2008/layout/HorizontalMultiLevelHierarchy"/>
    <dgm:cxn modelId="{2C21672A-8990-49EE-9AEF-6EB948881A56}" type="presParOf" srcId="{788F5BBD-9C04-4F32-8EC7-11123187C5F3}" destId="{96E33D1D-1571-4A54-A5F0-CFC305D3E978}" srcOrd="4" destOrd="0" presId="urn:microsoft.com/office/officeart/2008/layout/HorizontalMultiLevelHierarchy"/>
    <dgm:cxn modelId="{B836139C-C2CE-4B70-9B27-D2CE6BE3A9AB}" type="presParOf" srcId="{96E33D1D-1571-4A54-A5F0-CFC305D3E978}" destId="{7F5A19B3-A314-428D-B46D-2D227A45B8A1}" srcOrd="0" destOrd="0" presId="urn:microsoft.com/office/officeart/2008/layout/HorizontalMultiLevelHierarchy"/>
    <dgm:cxn modelId="{15137071-7E16-4F04-83F3-4CE111F2E24F}" type="presParOf" srcId="{788F5BBD-9C04-4F32-8EC7-11123187C5F3}" destId="{D49252D3-46AC-4BCF-86FF-DF82F56C3859}" srcOrd="5" destOrd="0" presId="urn:microsoft.com/office/officeart/2008/layout/HorizontalMultiLevelHierarchy"/>
    <dgm:cxn modelId="{0E7400D3-6BC5-4777-8980-2B7DC67395B5}" type="presParOf" srcId="{D49252D3-46AC-4BCF-86FF-DF82F56C3859}" destId="{6C7EC1FD-1F8F-4F06-88C9-6B7690FC69B6}" srcOrd="0" destOrd="0" presId="urn:microsoft.com/office/officeart/2008/layout/HorizontalMultiLevelHierarchy"/>
    <dgm:cxn modelId="{586D8AAE-686B-41FF-AAC3-E3131DC9BE55}" type="presParOf" srcId="{D49252D3-46AC-4BCF-86FF-DF82F56C3859}" destId="{426D8A6D-0601-484B-8CE3-B0C76336C818}" srcOrd="1" destOrd="0" presId="urn:microsoft.com/office/officeart/2008/layout/HorizontalMultiLevelHierarchy"/>
  </dgm:cxnLst>
  <dgm:bg>
    <a:effectLst>
      <a:glow rad="127000">
        <a:schemeClr val="accent1"/>
      </a:glow>
      <a:outerShdw blurRad="50800" dist="50800" dir="5400000" algn="ctr" rotWithShape="0">
        <a:srgbClr val="000000"/>
      </a:outerShdw>
    </a:effect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39FAB59-0605-442D-973B-7D035053CEE0}" type="doc">
      <dgm:prSet loTypeId="urn:microsoft.com/office/officeart/2005/8/layout/vList5" loCatId="list" qsTypeId="urn:microsoft.com/office/officeart/2005/8/quickstyle/simple1" qsCatId="simple" csTypeId="urn:microsoft.com/office/officeart/2005/8/colors/accent4_2" csCatId="accent4" phldr="1"/>
      <dgm:spPr/>
      <dgm:t>
        <a:bodyPr/>
        <a:lstStyle/>
        <a:p>
          <a:endParaRPr lang="ru-RU"/>
        </a:p>
      </dgm:t>
    </dgm:pt>
    <dgm:pt modelId="{8215F96C-91F1-44CB-8BE1-5EF83A4EF572}">
      <dgm:prSet phldrT="[Текст]"/>
      <dgm:spPr/>
      <dgm:t>
        <a:bodyPr/>
        <a:lstStyle/>
        <a:p>
          <a:r>
            <a:rPr lang="ru-RU" dirty="0" smtClean="0"/>
            <a:t> Запрет на уменьшение площади лесопарковых зон, зеленых зон                       и городских лесов </a:t>
          </a:r>
        </a:p>
      </dgm:t>
    </dgm:pt>
    <dgm:pt modelId="{660086A8-671A-4D1F-B717-E8D90B15C975}" type="parTrans" cxnId="{1C13666F-BD64-4544-9AE3-92078E086F3B}">
      <dgm:prSet/>
      <dgm:spPr/>
      <dgm:t>
        <a:bodyPr/>
        <a:lstStyle/>
        <a:p>
          <a:endParaRPr lang="ru-RU"/>
        </a:p>
      </dgm:t>
    </dgm:pt>
    <dgm:pt modelId="{956EC5B1-F476-4C80-987F-D2005EBD871E}" type="sibTrans" cxnId="{1C13666F-BD64-4544-9AE3-92078E086F3B}">
      <dgm:prSet/>
      <dgm:spPr/>
      <dgm:t>
        <a:bodyPr/>
        <a:lstStyle/>
        <a:p>
          <a:endParaRPr lang="ru-RU"/>
        </a:p>
      </dgm:t>
    </dgm:pt>
    <dgm:pt modelId="{87F7FC28-20DE-4B3D-8D8E-4476F537996F}">
      <dgm:prSet phldrT="[Текст]"/>
      <dgm:spPr/>
      <dgm:t>
        <a:bodyPr/>
        <a:lstStyle/>
        <a:p>
          <a:r>
            <a:rPr lang="ru-RU" dirty="0" smtClean="0"/>
            <a:t>Оспаривание в суде законности возникших прав на участки лесного фонда</a:t>
          </a:r>
        </a:p>
      </dgm:t>
    </dgm:pt>
    <dgm:pt modelId="{D9F972B6-8DD0-44B1-8AF1-95AFB736DAF1}" type="parTrans" cxnId="{A898F052-DA39-4FD3-B4E6-721BF40DFE5B}">
      <dgm:prSet/>
      <dgm:spPr/>
      <dgm:t>
        <a:bodyPr/>
        <a:lstStyle/>
        <a:p>
          <a:endParaRPr lang="ru-RU"/>
        </a:p>
      </dgm:t>
    </dgm:pt>
    <dgm:pt modelId="{C3B3D09F-9944-485E-936C-170D5678C658}" type="sibTrans" cxnId="{A898F052-DA39-4FD3-B4E6-721BF40DFE5B}">
      <dgm:prSet/>
      <dgm:spPr/>
      <dgm:t>
        <a:bodyPr/>
        <a:lstStyle/>
        <a:p>
          <a:endParaRPr lang="ru-RU"/>
        </a:p>
      </dgm:t>
    </dgm:pt>
    <dgm:pt modelId="{8C947102-053C-4411-95BF-04193262F7C7}">
      <dgm:prSet phldrT="[Текст]" custT="1"/>
      <dgm:spPr/>
      <dgm:t>
        <a:bodyPr/>
        <a:lstStyle/>
        <a:p>
          <a:r>
            <a:rPr lang="ru-RU" sz="1600" dirty="0" smtClean="0"/>
            <a:t>Уполномоченные органы вправе оспорить в судебном порядке законность возникновения прав на земельные участки</a:t>
          </a:r>
          <a:endParaRPr lang="ru-RU" sz="1600" dirty="0"/>
        </a:p>
      </dgm:t>
    </dgm:pt>
    <dgm:pt modelId="{01CC73C5-2A81-4285-A1CB-480D8E115334}" type="parTrans" cxnId="{F8388213-0B9C-4C6E-A9A5-05360B3B8AF2}">
      <dgm:prSet/>
      <dgm:spPr/>
      <dgm:t>
        <a:bodyPr/>
        <a:lstStyle/>
        <a:p>
          <a:endParaRPr lang="ru-RU"/>
        </a:p>
      </dgm:t>
    </dgm:pt>
    <dgm:pt modelId="{02FBDE6A-DABE-41BF-880F-3FE5DD16D57C}" type="sibTrans" cxnId="{F8388213-0B9C-4C6E-A9A5-05360B3B8AF2}">
      <dgm:prSet/>
      <dgm:spPr/>
      <dgm:t>
        <a:bodyPr/>
        <a:lstStyle/>
        <a:p>
          <a:endParaRPr lang="ru-RU"/>
        </a:p>
      </dgm:t>
    </dgm:pt>
    <dgm:pt modelId="{A4CA1059-D27F-4F12-8839-4B57563DF41C}">
      <dgm:prSet phldrT="[Текст]"/>
      <dgm:spPr/>
      <dgm:t>
        <a:bodyPr/>
        <a:lstStyle/>
        <a:p>
          <a:r>
            <a:rPr lang="ru-RU" dirty="0" smtClean="0"/>
            <a:t>Создание комиссии для установления границ поселков и установления границ военных городков</a:t>
          </a:r>
        </a:p>
      </dgm:t>
    </dgm:pt>
    <dgm:pt modelId="{4B1632BE-D70D-4AFC-8E36-79C2E98B2BB4}" type="parTrans" cxnId="{A45AD377-4EC0-4571-8663-51408A96BB18}">
      <dgm:prSet/>
      <dgm:spPr/>
      <dgm:t>
        <a:bodyPr/>
        <a:lstStyle/>
        <a:p>
          <a:endParaRPr lang="ru-RU"/>
        </a:p>
      </dgm:t>
    </dgm:pt>
    <dgm:pt modelId="{77911170-FDCF-44CC-B780-975B7A1EC311}" type="sibTrans" cxnId="{A45AD377-4EC0-4571-8663-51408A96BB18}">
      <dgm:prSet/>
      <dgm:spPr/>
      <dgm:t>
        <a:bodyPr/>
        <a:lstStyle/>
        <a:p>
          <a:endParaRPr lang="ru-RU"/>
        </a:p>
      </dgm:t>
    </dgm:pt>
    <dgm:pt modelId="{5B0939CC-E96D-458F-B427-B90352E49CD9}">
      <dgm:prSet phldrT="[Текст]" custT="1"/>
      <dgm:spPr/>
      <dgm:t>
        <a:bodyPr/>
        <a:lstStyle/>
        <a:p>
          <a:r>
            <a:rPr lang="ru-RU" sz="1600" dirty="0" smtClean="0"/>
            <a:t>В</a:t>
          </a:r>
          <a:r>
            <a:rPr lang="ru-RU" sz="2000" dirty="0" smtClean="0"/>
            <a:t> </a:t>
          </a:r>
          <a:r>
            <a:rPr lang="ru-RU" sz="1600" dirty="0" smtClean="0"/>
            <a:t>состав комиссии включаются представители органов в области лесных отношений</a:t>
          </a:r>
          <a:endParaRPr lang="ru-RU" sz="1600" dirty="0"/>
        </a:p>
      </dgm:t>
    </dgm:pt>
    <dgm:pt modelId="{C088139C-A8E4-4279-8397-75198FBD7852}" type="parTrans" cxnId="{0FA7D2DC-CE16-4C08-9B30-1876D774B1D7}">
      <dgm:prSet/>
      <dgm:spPr/>
      <dgm:t>
        <a:bodyPr/>
        <a:lstStyle/>
        <a:p>
          <a:endParaRPr lang="ru-RU"/>
        </a:p>
      </dgm:t>
    </dgm:pt>
    <dgm:pt modelId="{E1D7A605-7849-4664-A5E2-8E8A19BE2485}" type="sibTrans" cxnId="{0FA7D2DC-CE16-4C08-9B30-1876D774B1D7}">
      <dgm:prSet/>
      <dgm:spPr/>
      <dgm:t>
        <a:bodyPr/>
        <a:lstStyle/>
        <a:p>
          <a:endParaRPr lang="ru-RU"/>
        </a:p>
      </dgm:t>
    </dgm:pt>
    <dgm:pt modelId="{693123AE-2641-40DA-A9AC-229ED6052C66}">
      <dgm:prSet custT="1"/>
      <dgm:spPr/>
      <dgm:t>
        <a:bodyPr/>
        <a:lstStyle/>
        <a:p>
          <a:endParaRPr lang="ru-RU" sz="2000" dirty="0" smtClean="0"/>
        </a:p>
      </dgm:t>
    </dgm:pt>
    <dgm:pt modelId="{894C3CF2-37BF-486C-B489-E9F7363D607D}" type="parTrans" cxnId="{707426EF-980D-4600-BFD8-ABCCEB43772B}">
      <dgm:prSet/>
      <dgm:spPr/>
      <dgm:t>
        <a:bodyPr/>
        <a:lstStyle/>
        <a:p>
          <a:endParaRPr lang="ru-RU"/>
        </a:p>
      </dgm:t>
    </dgm:pt>
    <dgm:pt modelId="{E358BCF1-2CFA-4A13-B70E-7E2F63B48429}" type="sibTrans" cxnId="{707426EF-980D-4600-BFD8-ABCCEB43772B}">
      <dgm:prSet/>
      <dgm:spPr/>
      <dgm:t>
        <a:bodyPr/>
        <a:lstStyle/>
        <a:p>
          <a:endParaRPr lang="ru-RU"/>
        </a:p>
      </dgm:t>
    </dgm:pt>
    <dgm:pt modelId="{EF9EB675-C196-4EAD-BE3B-27514F5C7242}">
      <dgm:prSet phldrT="[Текст]" custT="1"/>
      <dgm:spPr/>
      <dgm:t>
        <a:bodyPr/>
        <a:lstStyle/>
        <a:p>
          <a:endParaRPr lang="ru-RU" sz="1600" dirty="0"/>
        </a:p>
      </dgm:t>
    </dgm:pt>
    <dgm:pt modelId="{6B5BD7DF-032D-4673-91A5-D29B0318B180}" type="parTrans" cxnId="{1EBEBEC9-B3AF-408A-9097-D48ABAD5DC73}">
      <dgm:prSet/>
      <dgm:spPr/>
      <dgm:t>
        <a:bodyPr/>
        <a:lstStyle/>
        <a:p>
          <a:endParaRPr lang="ru-RU"/>
        </a:p>
      </dgm:t>
    </dgm:pt>
    <dgm:pt modelId="{C71759F9-339E-4EBB-80DE-238B62546BA3}" type="sibTrans" cxnId="{1EBEBEC9-B3AF-408A-9097-D48ABAD5DC73}">
      <dgm:prSet/>
      <dgm:spPr/>
      <dgm:t>
        <a:bodyPr/>
        <a:lstStyle/>
        <a:p>
          <a:endParaRPr lang="ru-RU"/>
        </a:p>
      </dgm:t>
    </dgm:pt>
    <dgm:pt modelId="{48307717-37CE-473E-B2B6-905AE5211A81}">
      <dgm:prSet phldrT="[Текст]" custT="1"/>
      <dgm:spPr/>
      <dgm:t>
        <a:bodyPr/>
        <a:lstStyle/>
        <a:p>
          <a:r>
            <a:rPr lang="ru-RU" sz="1600" dirty="0" smtClean="0"/>
            <a:t>Субъекты Российской Федерации вправе определить соразмерные земельные участки для устройства дополнительных лесопарковых зон, зеленых зон и городских лесов при их изменении</a:t>
          </a:r>
          <a:endParaRPr lang="ru-RU" sz="1600" dirty="0"/>
        </a:p>
      </dgm:t>
    </dgm:pt>
    <dgm:pt modelId="{7854EEC3-EA49-4579-8F7A-0ED285D169DF}" type="parTrans" cxnId="{AEA3BE9F-F7FF-4570-82A5-9892F62C3D8B}">
      <dgm:prSet/>
      <dgm:spPr/>
      <dgm:t>
        <a:bodyPr/>
        <a:lstStyle/>
        <a:p>
          <a:endParaRPr lang="ru-RU"/>
        </a:p>
      </dgm:t>
    </dgm:pt>
    <dgm:pt modelId="{44583534-BBB7-488A-A07E-52A4F4041B51}" type="sibTrans" cxnId="{AEA3BE9F-F7FF-4570-82A5-9892F62C3D8B}">
      <dgm:prSet/>
      <dgm:spPr/>
      <dgm:t>
        <a:bodyPr/>
        <a:lstStyle/>
        <a:p>
          <a:endParaRPr lang="ru-RU"/>
        </a:p>
      </dgm:t>
    </dgm:pt>
    <dgm:pt modelId="{04B88810-2624-4A90-8812-7A19F99210C9}">
      <dgm:prSet custT="1"/>
      <dgm:spPr/>
      <dgm:t>
        <a:bodyPr/>
        <a:lstStyle/>
        <a:p>
          <a:endParaRPr lang="ru-RU" sz="2000" dirty="0" smtClean="0"/>
        </a:p>
      </dgm:t>
    </dgm:pt>
    <dgm:pt modelId="{8CFE0E67-2905-4A07-A288-76F84F1650FA}" type="parTrans" cxnId="{1D2AD4F4-75A2-4B74-AE4E-9FF1EB418FF8}">
      <dgm:prSet/>
      <dgm:spPr/>
      <dgm:t>
        <a:bodyPr/>
        <a:lstStyle/>
        <a:p>
          <a:endParaRPr lang="ru-RU"/>
        </a:p>
      </dgm:t>
    </dgm:pt>
    <dgm:pt modelId="{50B0120B-332E-46CA-B552-74AC7F757E31}" type="sibTrans" cxnId="{1D2AD4F4-75A2-4B74-AE4E-9FF1EB418FF8}">
      <dgm:prSet/>
      <dgm:spPr/>
      <dgm:t>
        <a:bodyPr/>
        <a:lstStyle/>
        <a:p>
          <a:endParaRPr lang="ru-RU"/>
        </a:p>
      </dgm:t>
    </dgm:pt>
    <dgm:pt modelId="{7D9E7ECD-6470-4DBC-AC2D-A74D1F4738B2}">
      <dgm:prSet phldrT="[Текст]" custT="1"/>
      <dgm:spPr/>
      <dgm:t>
        <a:bodyPr/>
        <a:lstStyle/>
        <a:p>
          <a:endParaRPr lang="ru-RU" sz="1800" dirty="0"/>
        </a:p>
      </dgm:t>
    </dgm:pt>
    <dgm:pt modelId="{CC2BD2B1-EAFA-4937-833C-A36FC5C1FC64}" type="parTrans" cxnId="{3A3704E2-8892-444E-BFF3-4D205828A56E}">
      <dgm:prSet/>
      <dgm:spPr/>
      <dgm:t>
        <a:bodyPr/>
        <a:lstStyle/>
        <a:p>
          <a:endParaRPr lang="ru-RU"/>
        </a:p>
      </dgm:t>
    </dgm:pt>
    <dgm:pt modelId="{AA8963BE-8F2A-4059-B540-8C64B4D4DBAA}" type="sibTrans" cxnId="{3A3704E2-8892-444E-BFF3-4D205828A56E}">
      <dgm:prSet/>
      <dgm:spPr/>
      <dgm:t>
        <a:bodyPr/>
        <a:lstStyle/>
        <a:p>
          <a:endParaRPr lang="ru-RU"/>
        </a:p>
      </dgm:t>
    </dgm:pt>
    <dgm:pt modelId="{36994129-91D3-4114-9854-B22D54870D06}" type="pres">
      <dgm:prSet presAssocID="{139FAB59-0605-442D-973B-7D035053CEE0}" presName="Name0" presStyleCnt="0">
        <dgm:presLayoutVars>
          <dgm:dir/>
          <dgm:animLvl val="lvl"/>
          <dgm:resizeHandles val="exact"/>
        </dgm:presLayoutVars>
      </dgm:prSet>
      <dgm:spPr/>
      <dgm:t>
        <a:bodyPr/>
        <a:lstStyle/>
        <a:p>
          <a:endParaRPr lang="ru-RU"/>
        </a:p>
      </dgm:t>
    </dgm:pt>
    <dgm:pt modelId="{8C371F0C-CCEF-49B1-8EDA-EFC5918700A5}" type="pres">
      <dgm:prSet presAssocID="{8215F96C-91F1-44CB-8BE1-5EF83A4EF572}" presName="linNode" presStyleCnt="0"/>
      <dgm:spPr/>
    </dgm:pt>
    <dgm:pt modelId="{EDD44AB9-8B86-4126-A737-CEA67A38E61A}" type="pres">
      <dgm:prSet presAssocID="{8215F96C-91F1-44CB-8BE1-5EF83A4EF572}" presName="parentText" presStyleLbl="node1" presStyleIdx="0" presStyleCnt="3">
        <dgm:presLayoutVars>
          <dgm:chMax val="1"/>
          <dgm:bulletEnabled val="1"/>
        </dgm:presLayoutVars>
      </dgm:prSet>
      <dgm:spPr/>
      <dgm:t>
        <a:bodyPr/>
        <a:lstStyle/>
        <a:p>
          <a:endParaRPr lang="ru-RU"/>
        </a:p>
      </dgm:t>
    </dgm:pt>
    <dgm:pt modelId="{F73DA561-14A6-4C47-B4A2-EACB8316AF32}" type="pres">
      <dgm:prSet presAssocID="{8215F96C-91F1-44CB-8BE1-5EF83A4EF572}" presName="descendantText" presStyleLbl="alignAccFollowNode1" presStyleIdx="0" presStyleCnt="3">
        <dgm:presLayoutVars>
          <dgm:bulletEnabled val="1"/>
        </dgm:presLayoutVars>
      </dgm:prSet>
      <dgm:spPr/>
      <dgm:t>
        <a:bodyPr/>
        <a:lstStyle/>
        <a:p>
          <a:endParaRPr lang="ru-RU"/>
        </a:p>
      </dgm:t>
    </dgm:pt>
    <dgm:pt modelId="{0EE41344-7449-49A7-B626-842C252A9F3E}" type="pres">
      <dgm:prSet presAssocID="{956EC5B1-F476-4C80-987F-D2005EBD871E}" presName="sp" presStyleCnt="0"/>
      <dgm:spPr/>
    </dgm:pt>
    <dgm:pt modelId="{52E80E90-5ADF-4548-BAE3-5B6A4FA09124}" type="pres">
      <dgm:prSet presAssocID="{87F7FC28-20DE-4B3D-8D8E-4476F537996F}" presName="linNode" presStyleCnt="0"/>
      <dgm:spPr/>
    </dgm:pt>
    <dgm:pt modelId="{19A90FC5-F965-462B-9598-B7FCBB05C27C}" type="pres">
      <dgm:prSet presAssocID="{87F7FC28-20DE-4B3D-8D8E-4476F537996F}" presName="parentText" presStyleLbl="node1" presStyleIdx="1" presStyleCnt="3">
        <dgm:presLayoutVars>
          <dgm:chMax val="1"/>
          <dgm:bulletEnabled val="1"/>
        </dgm:presLayoutVars>
      </dgm:prSet>
      <dgm:spPr/>
      <dgm:t>
        <a:bodyPr/>
        <a:lstStyle/>
        <a:p>
          <a:endParaRPr lang="ru-RU"/>
        </a:p>
      </dgm:t>
    </dgm:pt>
    <dgm:pt modelId="{9DE339AA-733D-4751-A750-B4995F54E168}" type="pres">
      <dgm:prSet presAssocID="{87F7FC28-20DE-4B3D-8D8E-4476F537996F}" presName="descendantText" presStyleLbl="alignAccFollowNode1" presStyleIdx="1" presStyleCnt="3">
        <dgm:presLayoutVars>
          <dgm:bulletEnabled val="1"/>
        </dgm:presLayoutVars>
      </dgm:prSet>
      <dgm:spPr/>
      <dgm:t>
        <a:bodyPr/>
        <a:lstStyle/>
        <a:p>
          <a:endParaRPr lang="ru-RU"/>
        </a:p>
      </dgm:t>
    </dgm:pt>
    <dgm:pt modelId="{2B01F3C7-4B17-49D6-B235-99FD0ED5B328}" type="pres">
      <dgm:prSet presAssocID="{C3B3D09F-9944-485E-936C-170D5678C658}" presName="sp" presStyleCnt="0"/>
      <dgm:spPr/>
    </dgm:pt>
    <dgm:pt modelId="{1BDD1671-5192-40F3-B1D8-CAFC2F86B0BF}" type="pres">
      <dgm:prSet presAssocID="{A4CA1059-D27F-4F12-8839-4B57563DF41C}" presName="linNode" presStyleCnt="0"/>
      <dgm:spPr/>
    </dgm:pt>
    <dgm:pt modelId="{3B61641A-FA8A-44BA-8ADA-7CE1E3144603}" type="pres">
      <dgm:prSet presAssocID="{A4CA1059-D27F-4F12-8839-4B57563DF41C}" presName="parentText" presStyleLbl="node1" presStyleIdx="2" presStyleCnt="3">
        <dgm:presLayoutVars>
          <dgm:chMax val="1"/>
          <dgm:bulletEnabled val="1"/>
        </dgm:presLayoutVars>
      </dgm:prSet>
      <dgm:spPr/>
      <dgm:t>
        <a:bodyPr/>
        <a:lstStyle/>
        <a:p>
          <a:endParaRPr lang="ru-RU"/>
        </a:p>
      </dgm:t>
    </dgm:pt>
    <dgm:pt modelId="{73A00B91-D1B3-43EE-878C-BD579D5FAE68}" type="pres">
      <dgm:prSet presAssocID="{A4CA1059-D27F-4F12-8839-4B57563DF41C}" presName="descendantText" presStyleLbl="alignAccFollowNode1" presStyleIdx="2" presStyleCnt="3">
        <dgm:presLayoutVars>
          <dgm:bulletEnabled val="1"/>
        </dgm:presLayoutVars>
      </dgm:prSet>
      <dgm:spPr/>
      <dgm:t>
        <a:bodyPr/>
        <a:lstStyle/>
        <a:p>
          <a:endParaRPr lang="ru-RU"/>
        </a:p>
      </dgm:t>
    </dgm:pt>
  </dgm:ptLst>
  <dgm:cxnLst>
    <dgm:cxn modelId="{3F41DF85-84D1-4F59-A04B-16B8D4ACC356}" type="presOf" srcId="{7D9E7ECD-6470-4DBC-AC2D-A74D1F4738B2}" destId="{9DE339AA-733D-4751-A750-B4995F54E168}" srcOrd="0" destOrd="0" presId="urn:microsoft.com/office/officeart/2005/8/layout/vList5"/>
    <dgm:cxn modelId="{3E7505D5-217E-46B2-AB7E-042EC1455375}" type="presOf" srcId="{87F7FC28-20DE-4B3D-8D8E-4476F537996F}" destId="{19A90FC5-F965-462B-9598-B7FCBB05C27C}" srcOrd="0" destOrd="0" presId="urn:microsoft.com/office/officeart/2005/8/layout/vList5"/>
    <dgm:cxn modelId="{3FD4B597-A613-470D-8E9D-C5893DD390B3}" type="presOf" srcId="{139FAB59-0605-442D-973B-7D035053CEE0}" destId="{36994129-91D3-4114-9854-B22D54870D06}" srcOrd="0" destOrd="0" presId="urn:microsoft.com/office/officeart/2005/8/layout/vList5"/>
    <dgm:cxn modelId="{0FA7D2DC-CE16-4C08-9B30-1876D774B1D7}" srcId="{A4CA1059-D27F-4F12-8839-4B57563DF41C}" destId="{5B0939CC-E96D-458F-B427-B90352E49CD9}" srcOrd="0" destOrd="0" parTransId="{C088139C-A8E4-4279-8397-75198FBD7852}" sibTransId="{E1D7A605-7849-4664-A5E2-8E8A19BE2485}"/>
    <dgm:cxn modelId="{DBFA8E60-8B0A-4718-BA46-08EDB19F8036}" type="presOf" srcId="{693123AE-2641-40DA-A9AC-229ED6052C66}" destId="{F73DA561-14A6-4C47-B4A2-EACB8316AF32}" srcOrd="0" destOrd="2" presId="urn:microsoft.com/office/officeart/2005/8/layout/vList5"/>
    <dgm:cxn modelId="{4C3ABD4B-9FFB-44F7-98AE-AD8753AAB33B}" type="presOf" srcId="{A4CA1059-D27F-4F12-8839-4B57563DF41C}" destId="{3B61641A-FA8A-44BA-8ADA-7CE1E3144603}" srcOrd="0" destOrd="0" presId="urn:microsoft.com/office/officeart/2005/8/layout/vList5"/>
    <dgm:cxn modelId="{1D2AD4F4-75A2-4B74-AE4E-9FF1EB418FF8}" srcId="{87F7FC28-20DE-4B3D-8D8E-4476F537996F}" destId="{04B88810-2624-4A90-8812-7A19F99210C9}" srcOrd="2" destOrd="0" parTransId="{8CFE0E67-2905-4A07-A288-76F84F1650FA}" sibTransId="{50B0120B-332E-46CA-B552-74AC7F757E31}"/>
    <dgm:cxn modelId="{504040B7-E3A5-4389-89E2-323B53564470}" type="presOf" srcId="{8215F96C-91F1-44CB-8BE1-5EF83A4EF572}" destId="{EDD44AB9-8B86-4126-A737-CEA67A38E61A}" srcOrd="0" destOrd="0" presId="urn:microsoft.com/office/officeart/2005/8/layout/vList5"/>
    <dgm:cxn modelId="{3A3704E2-8892-444E-BFF3-4D205828A56E}" srcId="{87F7FC28-20DE-4B3D-8D8E-4476F537996F}" destId="{7D9E7ECD-6470-4DBC-AC2D-A74D1F4738B2}" srcOrd="0" destOrd="0" parTransId="{CC2BD2B1-EAFA-4937-833C-A36FC5C1FC64}" sibTransId="{AA8963BE-8F2A-4059-B540-8C64B4D4DBAA}"/>
    <dgm:cxn modelId="{1C13666F-BD64-4544-9AE3-92078E086F3B}" srcId="{139FAB59-0605-442D-973B-7D035053CEE0}" destId="{8215F96C-91F1-44CB-8BE1-5EF83A4EF572}" srcOrd="0" destOrd="0" parTransId="{660086A8-671A-4D1F-B717-E8D90B15C975}" sibTransId="{956EC5B1-F476-4C80-987F-D2005EBD871E}"/>
    <dgm:cxn modelId="{F8388213-0B9C-4C6E-A9A5-05360B3B8AF2}" srcId="{87F7FC28-20DE-4B3D-8D8E-4476F537996F}" destId="{8C947102-053C-4411-95BF-04193262F7C7}" srcOrd="1" destOrd="0" parTransId="{01CC73C5-2A81-4285-A1CB-480D8E115334}" sibTransId="{02FBDE6A-DABE-41BF-880F-3FE5DD16D57C}"/>
    <dgm:cxn modelId="{2A494447-0B9F-4E70-BA84-530B4281E772}" type="presOf" srcId="{04B88810-2624-4A90-8812-7A19F99210C9}" destId="{9DE339AA-733D-4751-A750-B4995F54E168}" srcOrd="0" destOrd="2" presId="urn:microsoft.com/office/officeart/2005/8/layout/vList5"/>
    <dgm:cxn modelId="{08351632-1A37-4FD8-8057-907F24BF21F4}" type="presOf" srcId="{EF9EB675-C196-4EAD-BE3B-27514F5C7242}" destId="{F73DA561-14A6-4C47-B4A2-EACB8316AF32}" srcOrd="0" destOrd="0" presId="urn:microsoft.com/office/officeart/2005/8/layout/vList5"/>
    <dgm:cxn modelId="{A898F052-DA39-4FD3-B4E6-721BF40DFE5B}" srcId="{139FAB59-0605-442D-973B-7D035053CEE0}" destId="{87F7FC28-20DE-4B3D-8D8E-4476F537996F}" srcOrd="1" destOrd="0" parTransId="{D9F972B6-8DD0-44B1-8AF1-95AFB736DAF1}" sibTransId="{C3B3D09F-9944-485E-936C-170D5678C658}"/>
    <dgm:cxn modelId="{AEA3BE9F-F7FF-4570-82A5-9892F62C3D8B}" srcId="{8215F96C-91F1-44CB-8BE1-5EF83A4EF572}" destId="{48307717-37CE-473E-B2B6-905AE5211A81}" srcOrd="1" destOrd="0" parTransId="{7854EEC3-EA49-4579-8F7A-0ED285D169DF}" sibTransId="{44583534-BBB7-488A-A07E-52A4F4041B51}"/>
    <dgm:cxn modelId="{78E49C58-8A93-4FB0-9641-0D19C65D8384}" type="presOf" srcId="{5B0939CC-E96D-458F-B427-B90352E49CD9}" destId="{73A00B91-D1B3-43EE-878C-BD579D5FAE68}" srcOrd="0" destOrd="0" presId="urn:microsoft.com/office/officeart/2005/8/layout/vList5"/>
    <dgm:cxn modelId="{73B9167D-DEC1-46FB-BD34-2B566B3952E5}" type="presOf" srcId="{48307717-37CE-473E-B2B6-905AE5211A81}" destId="{F73DA561-14A6-4C47-B4A2-EACB8316AF32}" srcOrd="0" destOrd="1" presId="urn:microsoft.com/office/officeart/2005/8/layout/vList5"/>
    <dgm:cxn modelId="{707426EF-980D-4600-BFD8-ABCCEB43772B}" srcId="{8215F96C-91F1-44CB-8BE1-5EF83A4EF572}" destId="{693123AE-2641-40DA-A9AC-229ED6052C66}" srcOrd="2" destOrd="0" parTransId="{894C3CF2-37BF-486C-B489-E9F7363D607D}" sibTransId="{E358BCF1-2CFA-4A13-B70E-7E2F63B48429}"/>
    <dgm:cxn modelId="{DA84CE1A-D3D4-429C-AA33-96E1DD268214}" type="presOf" srcId="{8C947102-053C-4411-95BF-04193262F7C7}" destId="{9DE339AA-733D-4751-A750-B4995F54E168}" srcOrd="0" destOrd="1" presId="urn:microsoft.com/office/officeart/2005/8/layout/vList5"/>
    <dgm:cxn modelId="{A45AD377-4EC0-4571-8663-51408A96BB18}" srcId="{139FAB59-0605-442D-973B-7D035053CEE0}" destId="{A4CA1059-D27F-4F12-8839-4B57563DF41C}" srcOrd="2" destOrd="0" parTransId="{4B1632BE-D70D-4AFC-8E36-79C2E98B2BB4}" sibTransId="{77911170-FDCF-44CC-B780-975B7A1EC311}"/>
    <dgm:cxn modelId="{1EBEBEC9-B3AF-408A-9097-D48ABAD5DC73}" srcId="{8215F96C-91F1-44CB-8BE1-5EF83A4EF572}" destId="{EF9EB675-C196-4EAD-BE3B-27514F5C7242}" srcOrd="0" destOrd="0" parTransId="{6B5BD7DF-032D-4673-91A5-D29B0318B180}" sibTransId="{C71759F9-339E-4EBB-80DE-238B62546BA3}"/>
    <dgm:cxn modelId="{C10F33AC-EB14-443D-A614-161A0C821AF4}" type="presParOf" srcId="{36994129-91D3-4114-9854-B22D54870D06}" destId="{8C371F0C-CCEF-49B1-8EDA-EFC5918700A5}" srcOrd="0" destOrd="0" presId="urn:microsoft.com/office/officeart/2005/8/layout/vList5"/>
    <dgm:cxn modelId="{DA1D318E-DF0D-430A-92F8-CAB788E764D2}" type="presParOf" srcId="{8C371F0C-CCEF-49B1-8EDA-EFC5918700A5}" destId="{EDD44AB9-8B86-4126-A737-CEA67A38E61A}" srcOrd="0" destOrd="0" presId="urn:microsoft.com/office/officeart/2005/8/layout/vList5"/>
    <dgm:cxn modelId="{D06A238E-1415-4FFA-B711-2542C10DE7EC}" type="presParOf" srcId="{8C371F0C-CCEF-49B1-8EDA-EFC5918700A5}" destId="{F73DA561-14A6-4C47-B4A2-EACB8316AF32}" srcOrd="1" destOrd="0" presId="urn:microsoft.com/office/officeart/2005/8/layout/vList5"/>
    <dgm:cxn modelId="{B380A70F-0DCD-4832-A3A4-9E2D5F74DC65}" type="presParOf" srcId="{36994129-91D3-4114-9854-B22D54870D06}" destId="{0EE41344-7449-49A7-B626-842C252A9F3E}" srcOrd="1" destOrd="0" presId="urn:microsoft.com/office/officeart/2005/8/layout/vList5"/>
    <dgm:cxn modelId="{D01C388B-DC22-4A21-A45F-593B92C38ED6}" type="presParOf" srcId="{36994129-91D3-4114-9854-B22D54870D06}" destId="{52E80E90-5ADF-4548-BAE3-5B6A4FA09124}" srcOrd="2" destOrd="0" presId="urn:microsoft.com/office/officeart/2005/8/layout/vList5"/>
    <dgm:cxn modelId="{D0CA992C-301E-49BC-87D6-871CF32CCFB7}" type="presParOf" srcId="{52E80E90-5ADF-4548-BAE3-5B6A4FA09124}" destId="{19A90FC5-F965-462B-9598-B7FCBB05C27C}" srcOrd="0" destOrd="0" presId="urn:microsoft.com/office/officeart/2005/8/layout/vList5"/>
    <dgm:cxn modelId="{BA7E606D-F12B-4360-8B59-E7CFD8B2C577}" type="presParOf" srcId="{52E80E90-5ADF-4548-BAE3-5B6A4FA09124}" destId="{9DE339AA-733D-4751-A750-B4995F54E168}" srcOrd="1" destOrd="0" presId="urn:microsoft.com/office/officeart/2005/8/layout/vList5"/>
    <dgm:cxn modelId="{9E1BA158-EBCC-4E68-A18F-13B0607AAF24}" type="presParOf" srcId="{36994129-91D3-4114-9854-B22D54870D06}" destId="{2B01F3C7-4B17-49D6-B235-99FD0ED5B328}" srcOrd="3" destOrd="0" presId="urn:microsoft.com/office/officeart/2005/8/layout/vList5"/>
    <dgm:cxn modelId="{A9FA85E1-325B-4EBD-BB4B-BC606DEDAF50}" type="presParOf" srcId="{36994129-91D3-4114-9854-B22D54870D06}" destId="{1BDD1671-5192-40F3-B1D8-CAFC2F86B0BF}" srcOrd="4" destOrd="0" presId="urn:microsoft.com/office/officeart/2005/8/layout/vList5"/>
    <dgm:cxn modelId="{3909E08B-DA36-494E-A861-0F3945CE5EF0}" type="presParOf" srcId="{1BDD1671-5192-40F3-B1D8-CAFC2F86B0BF}" destId="{3B61641A-FA8A-44BA-8ADA-7CE1E3144603}" srcOrd="0" destOrd="0" presId="urn:microsoft.com/office/officeart/2005/8/layout/vList5"/>
    <dgm:cxn modelId="{EAD0A1F5-36BE-41CE-9A90-1EE3C304EA71}" type="presParOf" srcId="{1BDD1671-5192-40F3-B1D8-CAFC2F86B0BF}" destId="{73A00B91-D1B3-43EE-878C-BD579D5FAE68}"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11"/>
          <p:cNvSpPr>
            <a:spLocks noGrp="1" noChangeArrowheads="1"/>
          </p:cNvSpPr>
          <p:nvPr>
            <p:ph type="dt" sz="half" idx="10"/>
          </p:nvPr>
        </p:nvSpPr>
        <p:spPr>
          <a:ln/>
        </p:spPr>
        <p:txBody>
          <a:bodyPr/>
          <a:lstStyle>
            <a:lvl1pPr>
              <a:defRPr/>
            </a:lvl1pPr>
          </a:lstStyle>
          <a:p>
            <a:pPr>
              <a:defRPr/>
            </a:pPr>
            <a:endParaRPr lang="ru-RU"/>
          </a:p>
        </p:txBody>
      </p:sp>
      <p:sp>
        <p:nvSpPr>
          <p:cNvPr id="5" name="Rectangle 12"/>
          <p:cNvSpPr>
            <a:spLocks noGrp="1" noChangeArrowheads="1"/>
          </p:cNvSpPr>
          <p:nvPr>
            <p:ph type="ftr" sz="quarter" idx="11"/>
          </p:nvPr>
        </p:nvSpPr>
        <p:spPr>
          <a:ln/>
        </p:spPr>
        <p:txBody>
          <a:bodyPr/>
          <a:lstStyle>
            <a:lvl1pPr>
              <a:defRPr/>
            </a:lvl1pPr>
          </a:lstStyle>
          <a:p>
            <a:pPr>
              <a:defRPr/>
            </a:pPr>
            <a:endParaRPr lang="ru-RU"/>
          </a:p>
        </p:txBody>
      </p:sp>
      <p:sp>
        <p:nvSpPr>
          <p:cNvPr id="6" name="Rectangle 13"/>
          <p:cNvSpPr>
            <a:spLocks noGrp="1" noChangeArrowheads="1"/>
          </p:cNvSpPr>
          <p:nvPr>
            <p:ph type="sldNum" sz="quarter" idx="12"/>
          </p:nvPr>
        </p:nvSpPr>
        <p:spPr>
          <a:ln/>
        </p:spPr>
        <p:txBody>
          <a:bodyPr/>
          <a:lstStyle>
            <a:lvl1pPr>
              <a:defRPr/>
            </a:lvl1pPr>
          </a:lstStyle>
          <a:p>
            <a:pPr>
              <a:defRPr/>
            </a:pPr>
            <a:fld id="{249C945B-B933-40BA-BD78-102667B90A08}" type="slidenum">
              <a:rPr lang="ru-RU"/>
              <a:pPr>
                <a:defRPr/>
              </a:pPr>
              <a:t>‹#›</a:t>
            </a:fld>
            <a:endParaRPr lang="ru-RU" dirty="0"/>
          </a:p>
        </p:txBody>
      </p:sp>
    </p:spTree>
    <p:extLst>
      <p:ext uri="{BB962C8B-B14F-4D97-AF65-F5344CB8AC3E}">
        <p14:creationId xmlns:p14="http://schemas.microsoft.com/office/powerpoint/2010/main" val="3542969880"/>
      </p:ext>
    </p:extLst>
  </p:cSld>
  <p:clrMapOvr>
    <a:masterClrMapping/>
  </p:clrMapOvr>
  <p:transition>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05600" y="762000"/>
            <a:ext cx="1981200" cy="532447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762000" y="762000"/>
            <a:ext cx="5791200" cy="532447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11"/>
          <p:cNvSpPr>
            <a:spLocks noGrp="1" noChangeArrowheads="1"/>
          </p:cNvSpPr>
          <p:nvPr>
            <p:ph type="dt" sz="half" idx="10"/>
          </p:nvPr>
        </p:nvSpPr>
        <p:spPr>
          <a:ln/>
        </p:spPr>
        <p:txBody>
          <a:bodyPr/>
          <a:lstStyle>
            <a:lvl1pPr>
              <a:defRPr/>
            </a:lvl1pPr>
          </a:lstStyle>
          <a:p>
            <a:pPr>
              <a:defRPr/>
            </a:pPr>
            <a:endParaRPr lang="ru-RU"/>
          </a:p>
        </p:txBody>
      </p:sp>
      <p:sp>
        <p:nvSpPr>
          <p:cNvPr id="5" name="Rectangle 12"/>
          <p:cNvSpPr>
            <a:spLocks noGrp="1" noChangeArrowheads="1"/>
          </p:cNvSpPr>
          <p:nvPr>
            <p:ph type="ftr" sz="quarter" idx="11"/>
          </p:nvPr>
        </p:nvSpPr>
        <p:spPr>
          <a:ln/>
        </p:spPr>
        <p:txBody>
          <a:bodyPr/>
          <a:lstStyle>
            <a:lvl1pPr>
              <a:defRPr/>
            </a:lvl1pPr>
          </a:lstStyle>
          <a:p>
            <a:pPr>
              <a:defRPr/>
            </a:pPr>
            <a:endParaRPr lang="ru-RU"/>
          </a:p>
        </p:txBody>
      </p:sp>
      <p:sp>
        <p:nvSpPr>
          <p:cNvPr id="6" name="Rectangle 13"/>
          <p:cNvSpPr>
            <a:spLocks noGrp="1" noChangeArrowheads="1"/>
          </p:cNvSpPr>
          <p:nvPr>
            <p:ph type="sldNum" sz="quarter" idx="12"/>
          </p:nvPr>
        </p:nvSpPr>
        <p:spPr>
          <a:ln/>
        </p:spPr>
        <p:txBody>
          <a:bodyPr/>
          <a:lstStyle>
            <a:lvl1pPr>
              <a:defRPr/>
            </a:lvl1pPr>
          </a:lstStyle>
          <a:p>
            <a:pPr>
              <a:defRPr/>
            </a:pPr>
            <a:fld id="{77DE7BB5-E305-461D-B7D2-8CD88B7BD68B}" type="slidenum">
              <a:rPr lang="ru-RU"/>
              <a:pPr>
                <a:defRPr/>
              </a:pPr>
              <a:t>‹#›</a:t>
            </a:fld>
            <a:endParaRPr lang="ru-RU" dirty="0"/>
          </a:p>
        </p:txBody>
      </p:sp>
    </p:spTree>
    <p:extLst>
      <p:ext uri="{BB962C8B-B14F-4D97-AF65-F5344CB8AC3E}">
        <p14:creationId xmlns:p14="http://schemas.microsoft.com/office/powerpoint/2010/main" val="1357113977"/>
      </p:ext>
    </p:extLst>
  </p:cSld>
  <p:clrMapOvr>
    <a:masterClrMapping/>
  </p:clrMapOvr>
  <p:transition>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1_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ru-RU"/>
          </a:p>
        </p:txBody>
      </p:sp>
      <p:sp>
        <p:nvSpPr>
          <p:cNvPr id="4" name="Rectangle 11"/>
          <p:cNvSpPr>
            <a:spLocks noGrp="1" noChangeArrowheads="1"/>
          </p:cNvSpPr>
          <p:nvPr>
            <p:ph type="dt" sz="half" idx="10"/>
          </p:nvPr>
        </p:nvSpPr>
        <p:spPr>
          <a:ln/>
        </p:spPr>
        <p:txBody>
          <a:bodyPr/>
          <a:lstStyle>
            <a:lvl1pPr>
              <a:defRPr/>
            </a:lvl1pPr>
          </a:lstStyle>
          <a:p>
            <a:pPr>
              <a:defRPr/>
            </a:pPr>
            <a:endParaRPr lang="ru-RU"/>
          </a:p>
        </p:txBody>
      </p:sp>
      <p:sp>
        <p:nvSpPr>
          <p:cNvPr id="5" name="Rectangle 12"/>
          <p:cNvSpPr>
            <a:spLocks noGrp="1" noChangeArrowheads="1"/>
          </p:cNvSpPr>
          <p:nvPr>
            <p:ph type="ftr" sz="quarter" idx="11"/>
          </p:nvPr>
        </p:nvSpPr>
        <p:spPr>
          <a:ln/>
        </p:spPr>
        <p:txBody>
          <a:bodyPr/>
          <a:lstStyle>
            <a:lvl1pPr>
              <a:defRPr/>
            </a:lvl1pPr>
          </a:lstStyle>
          <a:p>
            <a:pPr>
              <a:defRPr/>
            </a:pPr>
            <a:endParaRPr lang="ru-RU"/>
          </a:p>
        </p:txBody>
      </p:sp>
      <p:sp>
        <p:nvSpPr>
          <p:cNvPr id="6" name="Rectangle 13"/>
          <p:cNvSpPr>
            <a:spLocks noGrp="1" noChangeArrowheads="1"/>
          </p:cNvSpPr>
          <p:nvPr>
            <p:ph type="sldNum" sz="quarter" idx="12"/>
          </p:nvPr>
        </p:nvSpPr>
        <p:spPr>
          <a:ln/>
        </p:spPr>
        <p:txBody>
          <a:bodyPr/>
          <a:lstStyle>
            <a:lvl1pPr>
              <a:defRPr/>
            </a:lvl1pPr>
          </a:lstStyle>
          <a:p>
            <a:pPr>
              <a:defRPr/>
            </a:pPr>
            <a:fld id="{A314A3E8-14BF-4DA3-9FC4-2F3B5AE1D1DC}" type="slidenum">
              <a:rPr lang="ru-RU"/>
              <a:pPr>
                <a:defRPr/>
              </a:pPr>
              <a:t>‹#›</a:t>
            </a:fld>
            <a:endParaRPr lang="ru-RU" dirty="0"/>
          </a:p>
        </p:txBody>
      </p:sp>
    </p:spTree>
    <p:extLst>
      <p:ext uri="{BB962C8B-B14F-4D97-AF65-F5344CB8AC3E}">
        <p14:creationId xmlns:p14="http://schemas.microsoft.com/office/powerpoint/2010/main" val="2934130120"/>
      </p:ext>
    </p:extLst>
  </p:cSld>
  <p:clrMapOvr>
    <a:masterClrMapping/>
  </p:clrMapOvr>
  <p:transition>
    <p:wipe dir="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62000" y="762000"/>
            <a:ext cx="7924800" cy="1143000"/>
          </a:xfrm>
        </p:spPr>
        <p:txBody>
          <a:bodyPr/>
          <a:lstStyle/>
          <a:p>
            <a:r>
              <a:rPr lang="ru-RU" smtClean="0"/>
              <a:t>Образец заголовка</a:t>
            </a:r>
            <a:endParaRPr lang="ru-RU"/>
          </a:p>
        </p:txBody>
      </p:sp>
      <p:sp>
        <p:nvSpPr>
          <p:cNvPr id="3" name="Таблица 2"/>
          <p:cNvSpPr>
            <a:spLocks noGrp="1"/>
          </p:cNvSpPr>
          <p:nvPr>
            <p:ph type="tbl" idx="1"/>
          </p:nvPr>
        </p:nvSpPr>
        <p:spPr>
          <a:xfrm>
            <a:off x="838200" y="2362200"/>
            <a:ext cx="7693025" cy="3724275"/>
          </a:xfrm>
        </p:spPr>
        <p:txBody>
          <a:bodyPr/>
          <a:lstStyle/>
          <a:p>
            <a:pPr lvl="0"/>
            <a:endParaRPr lang="ru-RU" noProof="0" dirty="0"/>
          </a:p>
        </p:txBody>
      </p:sp>
      <p:sp>
        <p:nvSpPr>
          <p:cNvPr id="4" name="Rectangle 11"/>
          <p:cNvSpPr>
            <a:spLocks noGrp="1" noChangeArrowheads="1"/>
          </p:cNvSpPr>
          <p:nvPr>
            <p:ph type="dt" sz="half" idx="10"/>
          </p:nvPr>
        </p:nvSpPr>
        <p:spPr>
          <a:ln/>
        </p:spPr>
        <p:txBody>
          <a:bodyPr/>
          <a:lstStyle>
            <a:lvl1pPr>
              <a:defRPr/>
            </a:lvl1pPr>
          </a:lstStyle>
          <a:p>
            <a:pPr>
              <a:defRPr/>
            </a:pPr>
            <a:endParaRPr lang="ru-RU"/>
          </a:p>
        </p:txBody>
      </p:sp>
      <p:sp>
        <p:nvSpPr>
          <p:cNvPr id="5" name="Rectangle 12"/>
          <p:cNvSpPr>
            <a:spLocks noGrp="1" noChangeArrowheads="1"/>
          </p:cNvSpPr>
          <p:nvPr>
            <p:ph type="ftr" sz="quarter" idx="11"/>
          </p:nvPr>
        </p:nvSpPr>
        <p:spPr>
          <a:ln/>
        </p:spPr>
        <p:txBody>
          <a:bodyPr/>
          <a:lstStyle>
            <a:lvl1pPr>
              <a:defRPr/>
            </a:lvl1pPr>
          </a:lstStyle>
          <a:p>
            <a:pPr>
              <a:defRPr/>
            </a:pPr>
            <a:endParaRPr lang="ru-RU"/>
          </a:p>
        </p:txBody>
      </p:sp>
      <p:sp>
        <p:nvSpPr>
          <p:cNvPr id="6" name="Rectangle 13"/>
          <p:cNvSpPr>
            <a:spLocks noGrp="1" noChangeArrowheads="1"/>
          </p:cNvSpPr>
          <p:nvPr>
            <p:ph type="sldNum" sz="quarter" idx="12"/>
          </p:nvPr>
        </p:nvSpPr>
        <p:spPr>
          <a:ln/>
        </p:spPr>
        <p:txBody>
          <a:bodyPr/>
          <a:lstStyle>
            <a:lvl1pPr>
              <a:defRPr/>
            </a:lvl1pPr>
          </a:lstStyle>
          <a:p>
            <a:pPr>
              <a:defRPr/>
            </a:pPr>
            <a:fld id="{7AC3649D-DD53-419E-9CBD-FDA0FEF6DE91}" type="slidenum">
              <a:rPr lang="ru-RU"/>
              <a:pPr>
                <a:defRPr/>
              </a:pPr>
              <a:t>‹#›</a:t>
            </a:fld>
            <a:endParaRPr lang="ru-RU" dirty="0"/>
          </a:p>
        </p:txBody>
      </p:sp>
    </p:spTree>
    <p:extLst>
      <p:ext uri="{BB962C8B-B14F-4D97-AF65-F5344CB8AC3E}">
        <p14:creationId xmlns:p14="http://schemas.microsoft.com/office/powerpoint/2010/main" val="3959845610"/>
      </p:ext>
    </p:extLst>
  </p:cSld>
  <p:clrMapOvr>
    <a:masterClrMapping/>
  </p:clrMapOvr>
  <p:transition>
    <p:wipe dir="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a:xfrm>
            <a:off x="3108960" y="6377939"/>
            <a:ext cx="2926080" cy="342900"/>
          </a:xfrm>
          <a:prstGeom prst="rect">
            <a:avLst/>
          </a:prstGeom>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a:xfrm>
            <a:off x="457200" y="6377939"/>
            <a:ext cx="210312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5/23/2017</a:t>
            </a:fld>
            <a:endParaRPr lang="en-US"/>
          </a:p>
        </p:txBody>
      </p:sp>
      <p:sp>
        <p:nvSpPr>
          <p:cNvPr id="4" name="Holder 4"/>
          <p:cNvSpPr>
            <a:spLocks noGrp="1"/>
          </p:cNvSpPr>
          <p:nvPr>
            <p:ph type="sldNum" sz="quarter" idx="7"/>
          </p:nvPr>
        </p:nvSpPr>
        <p:spPr>
          <a:xfrm>
            <a:off x="6583680" y="6377939"/>
            <a:ext cx="21031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4648145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ru-RU"/>
          </a:p>
        </p:txBody>
      </p:sp>
      <p:sp>
        <p:nvSpPr>
          <p:cNvPr id="4" name="Rectangle 9"/>
          <p:cNvSpPr>
            <a:spLocks noGrp="1" noChangeArrowheads="1"/>
          </p:cNvSpPr>
          <p:nvPr>
            <p:ph type="dt" sz="quarter" idx="10"/>
          </p:nvPr>
        </p:nvSpPr>
        <p:spPr>
          <a:ln/>
        </p:spPr>
        <p:txBody>
          <a:bodyPr/>
          <a:lstStyle>
            <a:lvl1pPr>
              <a:defRPr/>
            </a:lvl1pPr>
          </a:lstStyle>
          <a:p>
            <a:pPr>
              <a:defRPr/>
            </a:pPr>
            <a:endParaRPr lang="ru-RU">
              <a:solidFill>
                <a:srgbClr val="FFFFFF"/>
              </a:solidFill>
            </a:endParaRPr>
          </a:p>
        </p:txBody>
      </p:sp>
      <p:sp>
        <p:nvSpPr>
          <p:cNvPr id="5" name="Rectangle 10"/>
          <p:cNvSpPr>
            <a:spLocks noGrp="1" noChangeArrowheads="1"/>
          </p:cNvSpPr>
          <p:nvPr>
            <p:ph type="ftr" sz="quarter" idx="11"/>
          </p:nvPr>
        </p:nvSpPr>
        <p:spPr>
          <a:ln/>
        </p:spPr>
        <p:txBody>
          <a:bodyPr/>
          <a:lstStyle>
            <a:lvl1pPr>
              <a:defRPr/>
            </a:lvl1pPr>
          </a:lstStyle>
          <a:p>
            <a:pPr>
              <a:defRPr/>
            </a:pPr>
            <a:endParaRPr lang="ru-RU">
              <a:solidFill>
                <a:srgbClr val="003366"/>
              </a:solidFill>
            </a:endParaRPr>
          </a:p>
        </p:txBody>
      </p:sp>
      <p:sp>
        <p:nvSpPr>
          <p:cNvPr id="6" name="Rectangle 11"/>
          <p:cNvSpPr>
            <a:spLocks noGrp="1" noChangeArrowheads="1"/>
          </p:cNvSpPr>
          <p:nvPr>
            <p:ph type="sldNum" sz="quarter" idx="12"/>
          </p:nvPr>
        </p:nvSpPr>
        <p:spPr>
          <a:ln/>
        </p:spPr>
        <p:txBody>
          <a:bodyPr/>
          <a:lstStyle>
            <a:lvl1pPr>
              <a:defRPr/>
            </a:lvl1pPr>
          </a:lstStyle>
          <a:p>
            <a:pPr>
              <a:defRPr/>
            </a:pPr>
            <a:fld id="{28B74D86-82ED-414E-9E79-597E9A062825}" type="slidenum">
              <a:rPr lang="ru-RU">
                <a:solidFill>
                  <a:srgbClr val="FFFFFF"/>
                </a:solidFill>
              </a:rPr>
              <a:pPr>
                <a:defRPr/>
              </a:pPr>
              <a:t>‹#›</a:t>
            </a:fld>
            <a:endParaRPr lang="ru-RU" dirty="0">
              <a:solidFill>
                <a:srgbClr val="FFFFFF"/>
              </a:solidFill>
            </a:endParaRPr>
          </a:p>
        </p:txBody>
      </p:sp>
    </p:spTree>
    <p:extLst>
      <p:ext uri="{BB962C8B-B14F-4D97-AF65-F5344CB8AC3E}">
        <p14:creationId xmlns:p14="http://schemas.microsoft.com/office/powerpoint/2010/main" val="2178576869"/>
      </p:ext>
    </p:extLst>
  </p:cSld>
  <p:clrMapOvr>
    <a:masterClrMapping/>
  </p:clrMapOvr>
  <p:transition>
    <p:wipe dir="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9"/>
          <p:cNvSpPr>
            <a:spLocks noGrp="1" noChangeArrowheads="1"/>
          </p:cNvSpPr>
          <p:nvPr>
            <p:ph type="dt" sz="quarter" idx="10"/>
          </p:nvPr>
        </p:nvSpPr>
        <p:spPr>
          <a:ln/>
        </p:spPr>
        <p:txBody>
          <a:bodyPr/>
          <a:lstStyle>
            <a:lvl1pPr>
              <a:defRPr/>
            </a:lvl1pPr>
          </a:lstStyle>
          <a:p>
            <a:pPr>
              <a:defRPr/>
            </a:pPr>
            <a:endParaRPr lang="ru-RU">
              <a:solidFill>
                <a:srgbClr val="FFFFFF"/>
              </a:solidFill>
            </a:endParaRPr>
          </a:p>
        </p:txBody>
      </p:sp>
      <p:sp>
        <p:nvSpPr>
          <p:cNvPr id="5" name="Rectangle 10"/>
          <p:cNvSpPr>
            <a:spLocks noGrp="1" noChangeArrowheads="1"/>
          </p:cNvSpPr>
          <p:nvPr>
            <p:ph type="ftr" sz="quarter" idx="11"/>
          </p:nvPr>
        </p:nvSpPr>
        <p:spPr>
          <a:ln/>
        </p:spPr>
        <p:txBody>
          <a:bodyPr/>
          <a:lstStyle>
            <a:lvl1pPr>
              <a:defRPr/>
            </a:lvl1pPr>
          </a:lstStyle>
          <a:p>
            <a:pPr>
              <a:defRPr/>
            </a:pPr>
            <a:endParaRPr lang="ru-RU">
              <a:solidFill>
                <a:srgbClr val="003366"/>
              </a:solidFill>
            </a:endParaRPr>
          </a:p>
        </p:txBody>
      </p:sp>
      <p:sp>
        <p:nvSpPr>
          <p:cNvPr id="6" name="Rectangle 11"/>
          <p:cNvSpPr>
            <a:spLocks noGrp="1" noChangeArrowheads="1"/>
          </p:cNvSpPr>
          <p:nvPr>
            <p:ph type="sldNum" sz="quarter" idx="12"/>
          </p:nvPr>
        </p:nvSpPr>
        <p:spPr>
          <a:ln/>
        </p:spPr>
        <p:txBody>
          <a:bodyPr/>
          <a:lstStyle>
            <a:lvl1pPr>
              <a:defRPr/>
            </a:lvl1pPr>
          </a:lstStyle>
          <a:p>
            <a:pPr>
              <a:defRPr/>
            </a:pPr>
            <a:fld id="{1535F56B-5621-48AB-B6AE-35A3C7904360}" type="slidenum">
              <a:rPr lang="ru-RU">
                <a:solidFill>
                  <a:srgbClr val="FFFFFF"/>
                </a:solidFill>
              </a:rPr>
              <a:pPr>
                <a:defRPr/>
              </a:pPr>
              <a:t>‹#›</a:t>
            </a:fld>
            <a:endParaRPr lang="ru-RU" dirty="0">
              <a:solidFill>
                <a:srgbClr val="FFFFFF"/>
              </a:solidFill>
            </a:endParaRPr>
          </a:p>
        </p:txBody>
      </p:sp>
    </p:spTree>
    <p:extLst>
      <p:ext uri="{BB962C8B-B14F-4D97-AF65-F5344CB8AC3E}">
        <p14:creationId xmlns:p14="http://schemas.microsoft.com/office/powerpoint/2010/main" val="1552336882"/>
      </p:ext>
    </p:extLst>
  </p:cSld>
  <p:clrMapOvr>
    <a:masterClrMapping/>
  </p:clrMapOvr>
  <p:transition>
    <p:wipe dir="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9"/>
          <p:cNvSpPr>
            <a:spLocks noGrp="1" noChangeArrowheads="1"/>
          </p:cNvSpPr>
          <p:nvPr>
            <p:ph type="dt" sz="quarter" idx="10"/>
          </p:nvPr>
        </p:nvSpPr>
        <p:spPr>
          <a:ln/>
        </p:spPr>
        <p:txBody>
          <a:bodyPr/>
          <a:lstStyle>
            <a:lvl1pPr>
              <a:defRPr/>
            </a:lvl1pPr>
          </a:lstStyle>
          <a:p>
            <a:pPr>
              <a:defRPr/>
            </a:pPr>
            <a:endParaRPr lang="ru-RU">
              <a:solidFill>
                <a:srgbClr val="FFFFFF"/>
              </a:solidFill>
            </a:endParaRPr>
          </a:p>
        </p:txBody>
      </p:sp>
      <p:sp>
        <p:nvSpPr>
          <p:cNvPr id="5" name="Rectangle 10"/>
          <p:cNvSpPr>
            <a:spLocks noGrp="1" noChangeArrowheads="1"/>
          </p:cNvSpPr>
          <p:nvPr>
            <p:ph type="ftr" sz="quarter" idx="11"/>
          </p:nvPr>
        </p:nvSpPr>
        <p:spPr>
          <a:ln/>
        </p:spPr>
        <p:txBody>
          <a:bodyPr/>
          <a:lstStyle>
            <a:lvl1pPr>
              <a:defRPr/>
            </a:lvl1pPr>
          </a:lstStyle>
          <a:p>
            <a:pPr>
              <a:defRPr/>
            </a:pPr>
            <a:endParaRPr lang="ru-RU">
              <a:solidFill>
                <a:srgbClr val="003366"/>
              </a:solidFill>
            </a:endParaRPr>
          </a:p>
        </p:txBody>
      </p:sp>
      <p:sp>
        <p:nvSpPr>
          <p:cNvPr id="6" name="Rectangle 11"/>
          <p:cNvSpPr>
            <a:spLocks noGrp="1" noChangeArrowheads="1"/>
          </p:cNvSpPr>
          <p:nvPr>
            <p:ph type="sldNum" sz="quarter" idx="12"/>
          </p:nvPr>
        </p:nvSpPr>
        <p:spPr>
          <a:ln/>
        </p:spPr>
        <p:txBody>
          <a:bodyPr/>
          <a:lstStyle>
            <a:lvl1pPr>
              <a:defRPr/>
            </a:lvl1pPr>
          </a:lstStyle>
          <a:p>
            <a:pPr>
              <a:defRPr/>
            </a:pPr>
            <a:fld id="{6FA204C9-1BCE-4AED-B183-9C61D6442AA1}" type="slidenum">
              <a:rPr lang="ru-RU">
                <a:solidFill>
                  <a:srgbClr val="FFFFFF"/>
                </a:solidFill>
              </a:rPr>
              <a:pPr>
                <a:defRPr/>
              </a:pPr>
              <a:t>‹#›</a:t>
            </a:fld>
            <a:endParaRPr lang="ru-RU" dirty="0">
              <a:solidFill>
                <a:srgbClr val="FFFFFF"/>
              </a:solidFill>
            </a:endParaRPr>
          </a:p>
        </p:txBody>
      </p:sp>
    </p:spTree>
    <p:extLst>
      <p:ext uri="{BB962C8B-B14F-4D97-AF65-F5344CB8AC3E}">
        <p14:creationId xmlns:p14="http://schemas.microsoft.com/office/powerpoint/2010/main" val="1170993908"/>
      </p:ext>
    </p:extLst>
  </p:cSld>
  <p:clrMapOvr>
    <a:masterClrMapping/>
  </p:clrMapOvr>
  <p:transition>
    <p:wipe dir="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23622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760913" y="2362200"/>
            <a:ext cx="3770312"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9"/>
          <p:cNvSpPr>
            <a:spLocks noGrp="1" noChangeArrowheads="1"/>
          </p:cNvSpPr>
          <p:nvPr>
            <p:ph type="dt" sz="quarter" idx="10"/>
          </p:nvPr>
        </p:nvSpPr>
        <p:spPr>
          <a:ln/>
        </p:spPr>
        <p:txBody>
          <a:bodyPr/>
          <a:lstStyle>
            <a:lvl1pPr>
              <a:defRPr/>
            </a:lvl1pPr>
          </a:lstStyle>
          <a:p>
            <a:pPr>
              <a:defRPr/>
            </a:pPr>
            <a:endParaRPr lang="ru-RU">
              <a:solidFill>
                <a:srgbClr val="FFFFFF"/>
              </a:solidFill>
            </a:endParaRPr>
          </a:p>
        </p:txBody>
      </p:sp>
      <p:sp>
        <p:nvSpPr>
          <p:cNvPr id="6" name="Rectangle 10"/>
          <p:cNvSpPr>
            <a:spLocks noGrp="1" noChangeArrowheads="1"/>
          </p:cNvSpPr>
          <p:nvPr>
            <p:ph type="ftr" sz="quarter" idx="11"/>
          </p:nvPr>
        </p:nvSpPr>
        <p:spPr>
          <a:ln/>
        </p:spPr>
        <p:txBody>
          <a:bodyPr/>
          <a:lstStyle>
            <a:lvl1pPr>
              <a:defRPr/>
            </a:lvl1pPr>
          </a:lstStyle>
          <a:p>
            <a:pPr>
              <a:defRPr/>
            </a:pPr>
            <a:endParaRPr lang="ru-RU">
              <a:solidFill>
                <a:srgbClr val="003366"/>
              </a:solidFill>
            </a:endParaRPr>
          </a:p>
        </p:txBody>
      </p:sp>
      <p:sp>
        <p:nvSpPr>
          <p:cNvPr id="7" name="Rectangle 11"/>
          <p:cNvSpPr>
            <a:spLocks noGrp="1" noChangeArrowheads="1"/>
          </p:cNvSpPr>
          <p:nvPr>
            <p:ph type="sldNum" sz="quarter" idx="12"/>
          </p:nvPr>
        </p:nvSpPr>
        <p:spPr>
          <a:ln/>
        </p:spPr>
        <p:txBody>
          <a:bodyPr/>
          <a:lstStyle>
            <a:lvl1pPr>
              <a:defRPr/>
            </a:lvl1pPr>
          </a:lstStyle>
          <a:p>
            <a:pPr>
              <a:defRPr/>
            </a:pPr>
            <a:fld id="{49BC9751-AF3C-472F-80D7-2A40F2C730E3}" type="slidenum">
              <a:rPr lang="ru-RU">
                <a:solidFill>
                  <a:srgbClr val="FFFFFF"/>
                </a:solidFill>
              </a:rPr>
              <a:pPr>
                <a:defRPr/>
              </a:pPr>
              <a:t>‹#›</a:t>
            </a:fld>
            <a:endParaRPr lang="ru-RU" dirty="0">
              <a:solidFill>
                <a:srgbClr val="FFFFFF"/>
              </a:solidFill>
            </a:endParaRPr>
          </a:p>
        </p:txBody>
      </p:sp>
    </p:spTree>
    <p:extLst>
      <p:ext uri="{BB962C8B-B14F-4D97-AF65-F5344CB8AC3E}">
        <p14:creationId xmlns:p14="http://schemas.microsoft.com/office/powerpoint/2010/main" val="735175128"/>
      </p:ext>
    </p:extLst>
  </p:cSld>
  <p:clrMapOvr>
    <a:masterClrMapping/>
  </p:clrMapOvr>
  <p:transition>
    <p:wipe dir="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9"/>
          <p:cNvSpPr>
            <a:spLocks noGrp="1" noChangeArrowheads="1"/>
          </p:cNvSpPr>
          <p:nvPr>
            <p:ph type="dt" sz="quarter" idx="10"/>
          </p:nvPr>
        </p:nvSpPr>
        <p:spPr>
          <a:ln/>
        </p:spPr>
        <p:txBody>
          <a:bodyPr/>
          <a:lstStyle>
            <a:lvl1pPr>
              <a:defRPr/>
            </a:lvl1pPr>
          </a:lstStyle>
          <a:p>
            <a:pPr>
              <a:defRPr/>
            </a:pPr>
            <a:endParaRPr lang="ru-RU">
              <a:solidFill>
                <a:srgbClr val="FFFFFF"/>
              </a:solidFill>
            </a:endParaRPr>
          </a:p>
        </p:txBody>
      </p:sp>
      <p:sp>
        <p:nvSpPr>
          <p:cNvPr id="8" name="Rectangle 10"/>
          <p:cNvSpPr>
            <a:spLocks noGrp="1" noChangeArrowheads="1"/>
          </p:cNvSpPr>
          <p:nvPr>
            <p:ph type="ftr" sz="quarter" idx="11"/>
          </p:nvPr>
        </p:nvSpPr>
        <p:spPr>
          <a:ln/>
        </p:spPr>
        <p:txBody>
          <a:bodyPr/>
          <a:lstStyle>
            <a:lvl1pPr>
              <a:defRPr/>
            </a:lvl1pPr>
          </a:lstStyle>
          <a:p>
            <a:pPr>
              <a:defRPr/>
            </a:pPr>
            <a:endParaRPr lang="ru-RU">
              <a:solidFill>
                <a:srgbClr val="003366"/>
              </a:solidFill>
            </a:endParaRPr>
          </a:p>
        </p:txBody>
      </p:sp>
      <p:sp>
        <p:nvSpPr>
          <p:cNvPr id="9" name="Rectangle 11"/>
          <p:cNvSpPr>
            <a:spLocks noGrp="1" noChangeArrowheads="1"/>
          </p:cNvSpPr>
          <p:nvPr>
            <p:ph type="sldNum" sz="quarter" idx="12"/>
          </p:nvPr>
        </p:nvSpPr>
        <p:spPr>
          <a:ln/>
        </p:spPr>
        <p:txBody>
          <a:bodyPr/>
          <a:lstStyle>
            <a:lvl1pPr>
              <a:defRPr/>
            </a:lvl1pPr>
          </a:lstStyle>
          <a:p>
            <a:pPr>
              <a:defRPr/>
            </a:pPr>
            <a:fld id="{09148060-4E6A-4043-A982-B1F3B302C15C}" type="slidenum">
              <a:rPr lang="ru-RU">
                <a:solidFill>
                  <a:srgbClr val="FFFFFF"/>
                </a:solidFill>
              </a:rPr>
              <a:pPr>
                <a:defRPr/>
              </a:pPr>
              <a:t>‹#›</a:t>
            </a:fld>
            <a:endParaRPr lang="ru-RU" dirty="0">
              <a:solidFill>
                <a:srgbClr val="FFFFFF"/>
              </a:solidFill>
            </a:endParaRPr>
          </a:p>
        </p:txBody>
      </p:sp>
    </p:spTree>
    <p:extLst>
      <p:ext uri="{BB962C8B-B14F-4D97-AF65-F5344CB8AC3E}">
        <p14:creationId xmlns:p14="http://schemas.microsoft.com/office/powerpoint/2010/main" val="2301327749"/>
      </p:ext>
    </p:extLst>
  </p:cSld>
  <p:clrMapOvr>
    <a:masterClrMapping/>
  </p:clrMapOvr>
  <p:transition>
    <p:wipe dir="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9"/>
          <p:cNvSpPr>
            <a:spLocks noGrp="1" noChangeArrowheads="1"/>
          </p:cNvSpPr>
          <p:nvPr>
            <p:ph type="dt" sz="quarter" idx="10"/>
          </p:nvPr>
        </p:nvSpPr>
        <p:spPr>
          <a:ln/>
        </p:spPr>
        <p:txBody>
          <a:bodyPr/>
          <a:lstStyle>
            <a:lvl1pPr>
              <a:defRPr/>
            </a:lvl1pPr>
          </a:lstStyle>
          <a:p>
            <a:pPr>
              <a:defRPr/>
            </a:pPr>
            <a:endParaRPr lang="ru-RU">
              <a:solidFill>
                <a:srgbClr val="FFFFFF"/>
              </a:solidFill>
            </a:endParaRPr>
          </a:p>
        </p:txBody>
      </p:sp>
      <p:sp>
        <p:nvSpPr>
          <p:cNvPr id="4" name="Rectangle 10"/>
          <p:cNvSpPr>
            <a:spLocks noGrp="1" noChangeArrowheads="1"/>
          </p:cNvSpPr>
          <p:nvPr>
            <p:ph type="ftr" sz="quarter" idx="11"/>
          </p:nvPr>
        </p:nvSpPr>
        <p:spPr>
          <a:ln/>
        </p:spPr>
        <p:txBody>
          <a:bodyPr/>
          <a:lstStyle>
            <a:lvl1pPr>
              <a:defRPr/>
            </a:lvl1pPr>
          </a:lstStyle>
          <a:p>
            <a:pPr>
              <a:defRPr/>
            </a:pPr>
            <a:endParaRPr lang="ru-RU">
              <a:solidFill>
                <a:srgbClr val="003366"/>
              </a:solidFill>
            </a:endParaRPr>
          </a:p>
        </p:txBody>
      </p:sp>
      <p:sp>
        <p:nvSpPr>
          <p:cNvPr id="5" name="Rectangle 11"/>
          <p:cNvSpPr>
            <a:spLocks noGrp="1" noChangeArrowheads="1"/>
          </p:cNvSpPr>
          <p:nvPr>
            <p:ph type="sldNum" sz="quarter" idx="12"/>
          </p:nvPr>
        </p:nvSpPr>
        <p:spPr>
          <a:ln/>
        </p:spPr>
        <p:txBody>
          <a:bodyPr/>
          <a:lstStyle>
            <a:lvl1pPr>
              <a:defRPr/>
            </a:lvl1pPr>
          </a:lstStyle>
          <a:p>
            <a:pPr>
              <a:defRPr/>
            </a:pPr>
            <a:fld id="{A00DA548-29C3-427D-965E-F6AF68970B40}" type="slidenum">
              <a:rPr lang="ru-RU">
                <a:solidFill>
                  <a:srgbClr val="FFFFFF"/>
                </a:solidFill>
              </a:rPr>
              <a:pPr>
                <a:defRPr/>
              </a:pPr>
              <a:t>‹#›</a:t>
            </a:fld>
            <a:endParaRPr lang="ru-RU" dirty="0">
              <a:solidFill>
                <a:srgbClr val="FFFFFF"/>
              </a:solidFill>
            </a:endParaRPr>
          </a:p>
        </p:txBody>
      </p:sp>
    </p:spTree>
    <p:extLst>
      <p:ext uri="{BB962C8B-B14F-4D97-AF65-F5344CB8AC3E}">
        <p14:creationId xmlns:p14="http://schemas.microsoft.com/office/powerpoint/2010/main" val="3448481602"/>
      </p:ext>
    </p:extLst>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11"/>
          <p:cNvSpPr>
            <a:spLocks noGrp="1" noChangeArrowheads="1"/>
          </p:cNvSpPr>
          <p:nvPr>
            <p:ph type="dt" sz="half" idx="10"/>
          </p:nvPr>
        </p:nvSpPr>
        <p:spPr>
          <a:ln/>
        </p:spPr>
        <p:txBody>
          <a:bodyPr/>
          <a:lstStyle>
            <a:lvl1pPr>
              <a:defRPr/>
            </a:lvl1pPr>
          </a:lstStyle>
          <a:p>
            <a:pPr>
              <a:defRPr/>
            </a:pPr>
            <a:endParaRPr lang="ru-RU"/>
          </a:p>
        </p:txBody>
      </p:sp>
      <p:sp>
        <p:nvSpPr>
          <p:cNvPr id="5" name="Rectangle 12"/>
          <p:cNvSpPr>
            <a:spLocks noGrp="1" noChangeArrowheads="1"/>
          </p:cNvSpPr>
          <p:nvPr>
            <p:ph type="ftr" sz="quarter" idx="11"/>
          </p:nvPr>
        </p:nvSpPr>
        <p:spPr>
          <a:ln/>
        </p:spPr>
        <p:txBody>
          <a:bodyPr/>
          <a:lstStyle>
            <a:lvl1pPr>
              <a:defRPr/>
            </a:lvl1pPr>
          </a:lstStyle>
          <a:p>
            <a:pPr>
              <a:defRPr/>
            </a:pPr>
            <a:endParaRPr lang="ru-RU"/>
          </a:p>
        </p:txBody>
      </p:sp>
      <p:sp>
        <p:nvSpPr>
          <p:cNvPr id="6" name="Rectangle 13"/>
          <p:cNvSpPr>
            <a:spLocks noGrp="1" noChangeArrowheads="1"/>
          </p:cNvSpPr>
          <p:nvPr>
            <p:ph type="sldNum" sz="quarter" idx="12"/>
          </p:nvPr>
        </p:nvSpPr>
        <p:spPr>
          <a:ln/>
        </p:spPr>
        <p:txBody>
          <a:bodyPr/>
          <a:lstStyle>
            <a:lvl1pPr>
              <a:defRPr/>
            </a:lvl1pPr>
          </a:lstStyle>
          <a:p>
            <a:pPr>
              <a:defRPr/>
            </a:pPr>
            <a:fld id="{387C376C-28B7-4DCD-B785-46AEF4D151BD}" type="slidenum">
              <a:rPr lang="ru-RU"/>
              <a:pPr>
                <a:defRPr/>
              </a:pPr>
              <a:t>‹#›</a:t>
            </a:fld>
            <a:endParaRPr lang="ru-RU" dirty="0"/>
          </a:p>
        </p:txBody>
      </p:sp>
    </p:spTree>
    <p:extLst>
      <p:ext uri="{BB962C8B-B14F-4D97-AF65-F5344CB8AC3E}">
        <p14:creationId xmlns:p14="http://schemas.microsoft.com/office/powerpoint/2010/main" val="2991671215"/>
      </p:ext>
    </p:extLst>
  </p:cSld>
  <p:clrMapOvr>
    <a:masterClrMapping/>
  </p:clrMapOvr>
  <p:transition>
    <p:wipe dir="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9"/>
          <p:cNvSpPr>
            <a:spLocks noGrp="1" noChangeArrowheads="1"/>
          </p:cNvSpPr>
          <p:nvPr>
            <p:ph type="dt" sz="quarter" idx="10"/>
          </p:nvPr>
        </p:nvSpPr>
        <p:spPr>
          <a:ln/>
        </p:spPr>
        <p:txBody>
          <a:bodyPr/>
          <a:lstStyle>
            <a:lvl1pPr>
              <a:defRPr/>
            </a:lvl1pPr>
          </a:lstStyle>
          <a:p>
            <a:pPr>
              <a:defRPr/>
            </a:pPr>
            <a:endParaRPr lang="ru-RU">
              <a:solidFill>
                <a:srgbClr val="FFFFFF"/>
              </a:solidFill>
            </a:endParaRPr>
          </a:p>
        </p:txBody>
      </p:sp>
      <p:sp>
        <p:nvSpPr>
          <p:cNvPr id="3" name="Rectangle 10"/>
          <p:cNvSpPr>
            <a:spLocks noGrp="1" noChangeArrowheads="1"/>
          </p:cNvSpPr>
          <p:nvPr>
            <p:ph type="ftr" sz="quarter" idx="11"/>
          </p:nvPr>
        </p:nvSpPr>
        <p:spPr>
          <a:ln/>
        </p:spPr>
        <p:txBody>
          <a:bodyPr/>
          <a:lstStyle>
            <a:lvl1pPr>
              <a:defRPr/>
            </a:lvl1pPr>
          </a:lstStyle>
          <a:p>
            <a:pPr>
              <a:defRPr/>
            </a:pPr>
            <a:endParaRPr lang="ru-RU">
              <a:solidFill>
                <a:srgbClr val="003366"/>
              </a:solidFill>
            </a:endParaRPr>
          </a:p>
        </p:txBody>
      </p:sp>
      <p:sp>
        <p:nvSpPr>
          <p:cNvPr id="4" name="Rectangle 11"/>
          <p:cNvSpPr>
            <a:spLocks noGrp="1" noChangeArrowheads="1"/>
          </p:cNvSpPr>
          <p:nvPr>
            <p:ph type="sldNum" sz="quarter" idx="12"/>
          </p:nvPr>
        </p:nvSpPr>
        <p:spPr>
          <a:ln/>
        </p:spPr>
        <p:txBody>
          <a:bodyPr/>
          <a:lstStyle>
            <a:lvl1pPr>
              <a:defRPr/>
            </a:lvl1pPr>
          </a:lstStyle>
          <a:p>
            <a:pPr>
              <a:defRPr/>
            </a:pPr>
            <a:fld id="{B086AF08-78CC-4F38-A1D3-5AFF574D7794}" type="slidenum">
              <a:rPr lang="ru-RU">
                <a:solidFill>
                  <a:srgbClr val="FFFFFF"/>
                </a:solidFill>
              </a:rPr>
              <a:pPr>
                <a:defRPr/>
              </a:pPr>
              <a:t>‹#›</a:t>
            </a:fld>
            <a:endParaRPr lang="ru-RU" dirty="0">
              <a:solidFill>
                <a:srgbClr val="FFFFFF"/>
              </a:solidFill>
            </a:endParaRPr>
          </a:p>
        </p:txBody>
      </p:sp>
    </p:spTree>
    <p:extLst>
      <p:ext uri="{BB962C8B-B14F-4D97-AF65-F5344CB8AC3E}">
        <p14:creationId xmlns:p14="http://schemas.microsoft.com/office/powerpoint/2010/main" val="1283370426"/>
      </p:ext>
    </p:extLst>
  </p:cSld>
  <p:clrMapOvr>
    <a:masterClrMapping/>
  </p:clrMapOvr>
  <p:transition>
    <p:wipe dir="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9"/>
          <p:cNvSpPr>
            <a:spLocks noGrp="1" noChangeArrowheads="1"/>
          </p:cNvSpPr>
          <p:nvPr>
            <p:ph type="dt" sz="quarter" idx="10"/>
          </p:nvPr>
        </p:nvSpPr>
        <p:spPr>
          <a:ln/>
        </p:spPr>
        <p:txBody>
          <a:bodyPr/>
          <a:lstStyle>
            <a:lvl1pPr>
              <a:defRPr/>
            </a:lvl1pPr>
          </a:lstStyle>
          <a:p>
            <a:pPr>
              <a:defRPr/>
            </a:pPr>
            <a:endParaRPr lang="ru-RU">
              <a:solidFill>
                <a:srgbClr val="FFFFFF"/>
              </a:solidFill>
            </a:endParaRPr>
          </a:p>
        </p:txBody>
      </p:sp>
      <p:sp>
        <p:nvSpPr>
          <p:cNvPr id="6" name="Rectangle 10"/>
          <p:cNvSpPr>
            <a:spLocks noGrp="1" noChangeArrowheads="1"/>
          </p:cNvSpPr>
          <p:nvPr>
            <p:ph type="ftr" sz="quarter" idx="11"/>
          </p:nvPr>
        </p:nvSpPr>
        <p:spPr>
          <a:ln/>
        </p:spPr>
        <p:txBody>
          <a:bodyPr/>
          <a:lstStyle>
            <a:lvl1pPr>
              <a:defRPr/>
            </a:lvl1pPr>
          </a:lstStyle>
          <a:p>
            <a:pPr>
              <a:defRPr/>
            </a:pPr>
            <a:endParaRPr lang="ru-RU">
              <a:solidFill>
                <a:srgbClr val="003366"/>
              </a:solidFill>
            </a:endParaRPr>
          </a:p>
        </p:txBody>
      </p:sp>
      <p:sp>
        <p:nvSpPr>
          <p:cNvPr id="7" name="Rectangle 11"/>
          <p:cNvSpPr>
            <a:spLocks noGrp="1" noChangeArrowheads="1"/>
          </p:cNvSpPr>
          <p:nvPr>
            <p:ph type="sldNum" sz="quarter" idx="12"/>
          </p:nvPr>
        </p:nvSpPr>
        <p:spPr>
          <a:ln/>
        </p:spPr>
        <p:txBody>
          <a:bodyPr/>
          <a:lstStyle>
            <a:lvl1pPr>
              <a:defRPr/>
            </a:lvl1pPr>
          </a:lstStyle>
          <a:p>
            <a:pPr>
              <a:defRPr/>
            </a:pPr>
            <a:fld id="{2FB355C9-6F68-4AF8-A7A4-73F973C07D48}" type="slidenum">
              <a:rPr lang="ru-RU">
                <a:solidFill>
                  <a:srgbClr val="FFFFFF"/>
                </a:solidFill>
              </a:rPr>
              <a:pPr>
                <a:defRPr/>
              </a:pPr>
              <a:t>‹#›</a:t>
            </a:fld>
            <a:endParaRPr lang="ru-RU" dirty="0">
              <a:solidFill>
                <a:srgbClr val="FFFFFF"/>
              </a:solidFill>
            </a:endParaRPr>
          </a:p>
        </p:txBody>
      </p:sp>
    </p:spTree>
    <p:extLst>
      <p:ext uri="{BB962C8B-B14F-4D97-AF65-F5344CB8AC3E}">
        <p14:creationId xmlns:p14="http://schemas.microsoft.com/office/powerpoint/2010/main" val="433290797"/>
      </p:ext>
    </p:extLst>
  </p:cSld>
  <p:clrMapOvr>
    <a:masterClrMapping/>
  </p:clrMapOvr>
  <p:transition>
    <p:wipe dir="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dirty="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9"/>
          <p:cNvSpPr>
            <a:spLocks noGrp="1" noChangeArrowheads="1"/>
          </p:cNvSpPr>
          <p:nvPr>
            <p:ph type="dt" sz="quarter" idx="10"/>
          </p:nvPr>
        </p:nvSpPr>
        <p:spPr>
          <a:ln/>
        </p:spPr>
        <p:txBody>
          <a:bodyPr/>
          <a:lstStyle>
            <a:lvl1pPr>
              <a:defRPr/>
            </a:lvl1pPr>
          </a:lstStyle>
          <a:p>
            <a:pPr>
              <a:defRPr/>
            </a:pPr>
            <a:endParaRPr lang="ru-RU">
              <a:solidFill>
                <a:srgbClr val="FFFFFF"/>
              </a:solidFill>
            </a:endParaRPr>
          </a:p>
        </p:txBody>
      </p:sp>
      <p:sp>
        <p:nvSpPr>
          <p:cNvPr id="6" name="Rectangle 10"/>
          <p:cNvSpPr>
            <a:spLocks noGrp="1" noChangeArrowheads="1"/>
          </p:cNvSpPr>
          <p:nvPr>
            <p:ph type="ftr" sz="quarter" idx="11"/>
          </p:nvPr>
        </p:nvSpPr>
        <p:spPr>
          <a:ln/>
        </p:spPr>
        <p:txBody>
          <a:bodyPr/>
          <a:lstStyle>
            <a:lvl1pPr>
              <a:defRPr/>
            </a:lvl1pPr>
          </a:lstStyle>
          <a:p>
            <a:pPr>
              <a:defRPr/>
            </a:pPr>
            <a:endParaRPr lang="ru-RU">
              <a:solidFill>
                <a:srgbClr val="003366"/>
              </a:solidFill>
            </a:endParaRPr>
          </a:p>
        </p:txBody>
      </p:sp>
      <p:sp>
        <p:nvSpPr>
          <p:cNvPr id="7" name="Rectangle 11"/>
          <p:cNvSpPr>
            <a:spLocks noGrp="1" noChangeArrowheads="1"/>
          </p:cNvSpPr>
          <p:nvPr>
            <p:ph type="sldNum" sz="quarter" idx="12"/>
          </p:nvPr>
        </p:nvSpPr>
        <p:spPr>
          <a:ln/>
        </p:spPr>
        <p:txBody>
          <a:bodyPr/>
          <a:lstStyle>
            <a:lvl1pPr>
              <a:defRPr/>
            </a:lvl1pPr>
          </a:lstStyle>
          <a:p>
            <a:pPr>
              <a:defRPr/>
            </a:pPr>
            <a:fld id="{ED7EC43E-5F21-4135-8A0C-64BED3DC0582}" type="slidenum">
              <a:rPr lang="ru-RU">
                <a:solidFill>
                  <a:srgbClr val="FFFFFF"/>
                </a:solidFill>
              </a:rPr>
              <a:pPr>
                <a:defRPr/>
              </a:pPr>
              <a:t>‹#›</a:t>
            </a:fld>
            <a:endParaRPr lang="ru-RU" dirty="0">
              <a:solidFill>
                <a:srgbClr val="FFFFFF"/>
              </a:solidFill>
            </a:endParaRPr>
          </a:p>
        </p:txBody>
      </p:sp>
    </p:spTree>
    <p:extLst>
      <p:ext uri="{BB962C8B-B14F-4D97-AF65-F5344CB8AC3E}">
        <p14:creationId xmlns:p14="http://schemas.microsoft.com/office/powerpoint/2010/main" val="2296958880"/>
      </p:ext>
    </p:extLst>
  </p:cSld>
  <p:clrMapOvr>
    <a:masterClrMapping/>
  </p:clrMapOvr>
  <p:transition>
    <p:wipe dir="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9"/>
          <p:cNvSpPr>
            <a:spLocks noGrp="1" noChangeArrowheads="1"/>
          </p:cNvSpPr>
          <p:nvPr>
            <p:ph type="dt" sz="quarter" idx="10"/>
          </p:nvPr>
        </p:nvSpPr>
        <p:spPr>
          <a:ln/>
        </p:spPr>
        <p:txBody>
          <a:bodyPr/>
          <a:lstStyle>
            <a:lvl1pPr>
              <a:defRPr/>
            </a:lvl1pPr>
          </a:lstStyle>
          <a:p>
            <a:pPr>
              <a:defRPr/>
            </a:pPr>
            <a:endParaRPr lang="ru-RU">
              <a:solidFill>
                <a:srgbClr val="FFFFFF"/>
              </a:solidFill>
            </a:endParaRPr>
          </a:p>
        </p:txBody>
      </p:sp>
      <p:sp>
        <p:nvSpPr>
          <p:cNvPr id="5" name="Rectangle 10"/>
          <p:cNvSpPr>
            <a:spLocks noGrp="1" noChangeArrowheads="1"/>
          </p:cNvSpPr>
          <p:nvPr>
            <p:ph type="ftr" sz="quarter" idx="11"/>
          </p:nvPr>
        </p:nvSpPr>
        <p:spPr>
          <a:ln/>
        </p:spPr>
        <p:txBody>
          <a:bodyPr/>
          <a:lstStyle>
            <a:lvl1pPr>
              <a:defRPr/>
            </a:lvl1pPr>
          </a:lstStyle>
          <a:p>
            <a:pPr>
              <a:defRPr/>
            </a:pPr>
            <a:endParaRPr lang="ru-RU">
              <a:solidFill>
                <a:srgbClr val="003366"/>
              </a:solidFill>
            </a:endParaRPr>
          </a:p>
        </p:txBody>
      </p:sp>
      <p:sp>
        <p:nvSpPr>
          <p:cNvPr id="6" name="Rectangle 11"/>
          <p:cNvSpPr>
            <a:spLocks noGrp="1" noChangeArrowheads="1"/>
          </p:cNvSpPr>
          <p:nvPr>
            <p:ph type="sldNum" sz="quarter" idx="12"/>
          </p:nvPr>
        </p:nvSpPr>
        <p:spPr>
          <a:ln/>
        </p:spPr>
        <p:txBody>
          <a:bodyPr/>
          <a:lstStyle>
            <a:lvl1pPr>
              <a:defRPr/>
            </a:lvl1pPr>
          </a:lstStyle>
          <a:p>
            <a:pPr>
              <a:defRPr/>
            </a:pPr>
            <a:fld id="{343F4872-713F-47D6-A7C1-B65BC693A1B3}" type="slidenum">
              <a:rPr lang="ru-RU">
                <a:solidFill>
                  <a:srgbClr val="FFFFFF"/>
                </a:solidFill>
              </a:rPr>
              <a:pPr>
                <a:defRPr/>
              </a:pPr>
              <a:t>‹#›</a:t>
            </a:fld>
            <a:endParaRPr lang="ru-RU" dirty="0">
              <a:solidFill>
                <a:srgbClr val="FFFFFF"/>
              </a:solidFill>
            </a:endParaRPr>
          </a:p>
        </p:txBody>
      </p:sp>
    </p:spTree>
    <p:extLst>
      <p:ext uri="{BB962C8B-B14F-4D97-AF65-F5344CB8AC3E}">
        <p14:creationId xmlns:p14="http://schemas.microsoft.com/office/powerpoint/2010/main" val="2254963178"/>
      </p:ext>
    </p:extLst>
  </p:cSld>
  <p:clrMapOvr>
    <a:masterClrMapping/>
  </p:clrMapOvr>
  <p:transition>
    <p:wipe dir="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05600" y="762000"/>
            <a:ext cx="1981200" cy="532447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762000" y="762000"/>
            <a:ext cx="5791200" cy="532447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9"/>
          <p:cNvSpPr>
            <a:spLocks noGrp="1" noChangeArrowheads="1"/>
          </p:cNvSpPr>
          <p:nvPr>
            <p:ph type="dt" sz="quarter" idx="10"/>
          </p:nvPr>
        </p:nvSpPr>
        <p:spPr>
          <a:ln/>
        </p:spPr>
        <p:txBody>
          <a:bodyPr/>
          <a:lstStyle>
            <a:lvl1pPr>
              <a:defRPr/>
            </a:lvl1pPr>
          </a:lstStyle>
          <a:p>
            <a:pPr>
              <a:defRPr/>
            </a:pPr>
            <a:endParaRPr lang="ru-RU">
              <a:solidFill>
                <a:srgbClr val="FFFFFF"/>
              </a:solidFill>
            </a:endParaRPr>
          </a:p>
        </p:txBody>
      </p:sp>
      <p:sp>
        <p:nvSpPr>
          <p:cNvPr id="5" name="Rectangle 10"/>
          <p:cNvSpPr>
            <a:spLocks noGrp="1" noChangeArrowheads="1"/>
          </p:cNvSpPr>
          <p:nvPr>
            <p:ph type="ftr" sz="quarter" idx="11"/>
          </p:nvPr>
        </p:nvSpPr>
        <p:spPr>
          <a:ln/>
        </p:spPr>
        <p:txBody>
          <a:bodyPr/>
          <a:lstStyle>
            <a:lvl1pPr>
              <a:defRPr/>
            </a:lvl1pPr>
          </a:lstStyle>
          <a:p>
            <a:pPr>
              <a:defRPr/>
            </a:pPr>
            <a:endParaRPr lang="ru-RU">
              <a:solidFill>
                <a:srgbClr val="003366"/>
              </a:solidFill>
            </a:endParaRPr>
          </a:p>
        </p:txBody>
      </p:sp>
      <p:sp>
        <p:nvSpPr>
          <p:cNvPr id="6" name="Rectangle 11"/>
          <p:cNvSpPr>
            <a:spLocks noGrp="1" noChangeArrowheads="1"/>
          </p:cNvSpPr>
          <p:nvPr>
            <p:ph type="sldNum" sz="quarter" idx="12"/>
          </p:nvPr>
        </p:nvSpPr>
        <p:spPr>
          <a:ln/>
        </p:spPr>
        <p:txBody>
          <a:bodyPr/>
          <a:lstStyle>
            <a:lvl1pPr>
              <a:defRPr/>
            </a:lvl1pPr>
          </a:lstStyle>
          <a:p>
            <a:pPr>
              <a:defRPr/>
            </a:pPr>
            <a:fld id="{46F53706-DC0D-43C1-9F2E-EC9960AA2A61}" type="slidenum">
              <a:rPr lang="ru-RU">
                <a:solidFill>
                  <a:srgbClr val="FFFFFF"/>
                </a:solidFill>
              </a:rPr>
              <a:pPr>
                <a:defRPr/>
              </a:pPr>
              <a:t>‹#›</a:t>
            </a:fld>
            <a:endParaRPr lang="ru-RU" dirty="0">
              <a:solidFill>
                <a:srgbClr val="FFFFFF"/>
              </a:solidFill>
            </a:endParaRPr>
          </a:p>
        </p:txBody>
      </p:sp>
    </p:spTree>
    <p:extLst>
      <p:ext uri="{BB962C8B-B14F-4D97-AF65-F5344CB8AC3E}">
        <p14:creationId xmlns:p14="http://schemas.microsoft.com/office/powerpoint/2010/main" val="1211402729"/>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838200" y="23622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760913" y="2362200"/>
            <a:ext cx="3770312"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11"/>
          <p:cNvSpPr>
            <a:spLocks noGrp="1" noChangeArrowheads="1"/>
          </p:cNvSpPr>
          <p:nvPr>
            <p:ph type="dt" sz="half" idx="10"/>
          </p:nvPr>
        </p:nvSpPr>
        <p:spPr>
          <a:ln/>
        </p:spPr>
        <p:txBody>
          <a:bodyPr/>
          <a:lstStyle>
            <a:lvl1pPr>
              <a:defRPr/>
            </a:lvl1pPr>
          </a:lstStyle>
          <a:p>
            <a:pPr>
              <a:defRPr/>
            </a:pPr>
            <a:endParaRPr lang="ru-RU"/>
          </a:p>
        </p:txBody>
      </p:sp>
      <p:sp>
        <p:nvSpPr>
          <p:cNvPr id="6" name="Rectangle 12"/>
          <p:cNvSpPr>
            <a:spLocks noGrp="1" noChangeArrowheads="1"/>
          </p:cNvSpPr>
          <p:nvPr>
            <p:ph type="ftr" sz="quarter" idx="11"/>
          </p:nvPr>
        </p:nvSpPr>
        <p:spPr>
          <a:ln/>
        </p:spPr>
        <p:txBody>
          <a:bodyPr/>
          <a:lstStyle>
            <a:lvl1pPr>
              <a:defRPr/>
            </a:lvl1pPr>
          </a:lstStyle>
          <a:p>
            <a:pPr>
              <a:defRPr/>
            </a:pPr>
            <a:endParaRPr lang="ru-RU"/>
          </a:p>
        </p:txBody>
      </p:sp>
      <p:sp>
        <p:nvSpPr>
          <p:cNvPr id="7" name="Rectangle 13"/>
          <p:cNvSpPr>
            <a:spLocks noGrp="1" noChangeArrowheads="1"/>
          </p:cNvSpPr>
          <p:nvPr>
            <p:ph type="sldNum" sz="quarter" idx="12"/>
          </p:nvPr>
        </p:nvSpPr>
        <p:spPr>
          <a:ln/>
        </p:spPr>
        <p:txBody>
          <a:bodyPr/>
          <a:lstStyle>
            <a:lvl1pPr>
              <a:defRPr/>
            </a:lvl1pPr>
          </a:lstStyle>
          <a:p>
            <a:pPr>
              <a:defRPr/>
            </a:pPr>
            <a:fld id="{274B20A1-9C98-4056-BE14-00AE482D1DC7}" type="slidenum">
              <a:rPr lang="ru-RU"/>
              <a:pPr>
                <a:defRPr/>
              </a:pPr>
              <a:t>‹#›</a:t>
            </a:fld>
            <a:endParaRPr lang="ru-RU" dirty="0"/>
          </a:p>
        </p:txBody>
      </p:sp>
    </p:spTree>
    <p:extLst>
      <p:ext uri="{BB962C8B-B14F-4D97-AF65-F5344CB8AC3E}">
        <p14:creationId xmlns:p14="http://schemas.microsoft.com/office/powerpoint/2010/main" val="1784147895"/>
      </p:ext>
    </p:extLst>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11"/>
          <p:cNvSpPr>
            <a:spLocks noGrp="1" noChangeArrowheads="1"/>
          </p:cNvSpPr>
          <p:nvPr>
            <p:ph type="dt" sz="half" idx="10"/>
          </p:nvPr>
        </p:nvSpPr>
        <p:spPr>
          <a:ln/>
        </p:spPr>
        <p:txBody>
          <a:bodyPr/>
          <a:lstStyle>
            <a:lvl1pPr>
              <a:defRPr/>
            </a:lvl1pPr>
          </a:lstStyle>
          <a:p>
            <a:pPr>
              <a:defRPr/>
            </a:pPr>
            <a:endParaRPr lang="ru-RU"/>
          </a:p>
        </p:txBody>
      </p:sp>
      <p:sp>
        <p:nvSpPr>
          <p:cNvPr id="8" name="Rectangle 12"/>
          <p:cNvSpPr>
            <a:spLocks noGrp="1" noChangeArrowheads="1"/>
          </p:cNvSpPr>
          <p:nvPr>
            <p:ph type="ftr" sz="quarter" idx="11"/>
          </p:nvPr>
        </p:nvSpPr>
        <p:spPr>
          <a:ln/>
        </p:spPr>
        <p:txBody>
          <a:bodyPr/>
          <a:lstStyle>
            <a:lvl1pPr>
              <a:defRPr/>
            </a:lvl1pPr>
          </a:lstStyle>
          <a:p>
            <a:pPr>
              <a:defRPr/>
            </a:pPr>
            <a:endParaRPr lang="ru-RU"/>
          </a:p>
        </p:txBody>
      </p:sp>
      <p:sp>
        <p:nvSpPr>
          <p:cNvPr id="9" name="Rectangle 13"/>
          <p:cNvSpPr>
            <a:spLocks noGrp="1" noChangeArrowheads="1"/>
          </p:cNvSpPr>
          <p:nvPr>
            <p:ph type="sldNum" sz="quarter" idx="12"/>
          </p:nvPr>
        </p:nvSpPr>
        <p:spPr>
          <a:ln/>
        </p:spPr>
        <p:txBody>
          <a:bodyPr/>
          <a:lstStyle>
            <a:lvl1pPr>
              <a:defRPr/>
            </a:lvl1pPr>
          </a:lstStyle>
          <a:p>
            <a:pPr>
              <a:defRPr/>
            </a:pPr>
            <a:fld id="{3136C26C-6EE3-40B7-B8BD-2F74178ECD17}" type="slidenum">
              <a:rPr lang="ru-RU"/>
              <a:pPr>
                <a:defRPr/>
              </a:pPr>
              <a:t>‹#›</a:t>
            </a:fld>
            <a:endParaRPr lang="ru-RU" dirty="0"/>
          </a:p>
        </p:txBody>
      </p:sp>
    </p:spTree>
    <p:extLst>
      <p:ext uri="{BB962C8B-B14F-4D97-AF65-F5344CB8AC3E}">
        <p14:creationId xmlns:p14="http://schemas.microsoft.com/office/powerpoint/2010/main" val="2514134496"/>
      </p:ext>
    </p:extLst>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11"/>
          <p:cNvSpPr>
            <a:spLocks noGrp="1" noChangeArrowheads="1"/>
          </p:cNvSpPr>
          <p:nvPr>
            <p:ph type="dt" sz="half" idx="10"/>
          </p:nvPr>
        </p:nvSpPr>
        <p:spPr>
          <a:ln/>
        </p:spPr>
        <p:txBody>
          <a:bodyPr/>
          <a:lstStyle>
            <a:lvl1pPr>
              <a:defRPr/>
            </a:lvl1pPr>
          </a:lstStyle>
          <a:p>
            <a:pPr>
              <a:defRPr/>
            </a:pPr>
            <a:endParaRPr lang="ru-RU"/>
          </a:p>
        </p:txBody>
      </p:sp>
      <p:sp>
        <p:nvSpPr>
          <p:cNvPr id="4" name="Rectangle 12"/>
          <p:cNvSpPr>
            <a:spLocks noGrp="1" noChangeArrowheads="1"/>
          </p:cNvSpPr>
          <p:nvPr>
            <p:ph type="ftr" sz="quarter" idx="11"/>
          </p:nvPr>
        </p:nvSpPr>
        <p:spPr>
          <a:ln/>
        </p:spPr>
        <p:txBody>
          <a:bodyPr/>
          <a:lstStyle>
            <a:lvl1pPr>
              <a:defRPr/>
            </a:lvl1pPr>
          </a:lstStyle>
          <a:p>
            <a:pPr>
              <a:defRPr/>
            </a:pPr>
            <a:endParaRPr lang="ru-RU"/>
          </a:p>
        </p:txBody>
      </p:sp>
      <p:sp>
        <p:nvSpPr>
          <p:cNvPr id="5" name="Rectangle 13"/>
          <p:cNvSpPr>
            <a:spLocks noGrp="1" noChangeArrowheads="1"/>
          </p:cNvSpPr>
          <p:nvPr>
            <p:ph type="sldNum" sz="quarter" idx="12"/>
          </p:nvPr>
        </p:nvSpPr>
        <p:spPr>
          <a:ln/>
        </p:spPr>
        <p:txBody>
          <a:bodyPr/>
          <a:lstStyle>
            <a:lvl1pPr>
              <a:defRPr/>
            </a:lvl1pPr>
          </a:lstStyle>
          <a:p>
            <a:pPr>
              <a:defRPr/>
            </a:pPr>
            <a:fld id="{B63E8B46-5AF8-4940-B091-44256807DD8C}" type="slidenum">
              <a:rPr lang="ru-RU"/>
              <a:pPr>
                <a:defRPr/>
              </a:pPr>
              <a:t>‹#›</a:t>
            </a:fld>
            <a:endParaRPr lang="ru-RU" dirty="0"/>
          </a:p>
        </p:txBody>
      </p:sp>
    </p:spTree>
    <p:extLst>
      <p:ext uri="{BB962C8B-B14F-4D97-AF65-F5344CB8AC3E}">
        <p14:creationId xmlns:p14="http://schemas.microsoft.com/office/powerpoint/2010/main" val="2979566885"/>
      </p:ext>
    </p:extLst>
  </p:cSld>
  <p:clrMapOvr>
    <a:masterClrMapping/>
  </p:clrMapOvr>
  <p:transition>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ru-RU"/>
          </a:p>
        </p:txBody>
      </p:sp>
      <p:sp>
        <p:nvSpPr>
          <p:cNvPr id="3" name="Rectangle 12"/>
          <p:cNvSpPr>
            <a:spLocks noGrp="1" noChangeArrowheads="1"/>
          </p:cNvSpPr>
          <p:nvPr>
            <p:ph type="ftr" sz="quarter" idx="11"/>
          </p:nvPr>
        </p:nvSpPr>
        <p:spPr>
          <a:ln/>
        </p:spPr>
        <p:txBody>
          <a:bodyPr/>
          <a:lstStyle>
            <a:lvl1pPr>
              <a:defRPr/>
            </a:lvl1pPr>
          </a:lstStyle>
          <a:p>
            <a:pPr>
              <a:defRPr/>
            </a:pPr>
            <a:endParaRPr lang="ru-RU"/>
          </a:p>
        </p:txBody>
      </p:sp>
      <p:sp>
        <p:nvSpPr>
          <p:cNvPr id="4" name="Rectangle 13"/>
          <p:cNvSpPr>
            <a:spLocks noGrp="1" noChangeArrowheads="1"/>
          </p:cNvSpPr>
          <p:nvPr>
            <p:ph type="sldNum" sz="quarter" idx="12"/>
          </p:nvPr>
        </p:nvSpPr>
        <p:spPr>
          <a:ln/>
        </p:spPr>
        <p:txBody>
          <a:bodyPr/>
          <a:lstStyle>
            <a:lvl1pPr>
              <a:defRPr/>
            </a:lvl1pPr>
          </a:lstStyle>
          <a:p>
            <a:pPr>
              <a:defRPr/>
            </a:pPr>
            <a:fld id="{4A17C07B-0A46-432A-A82B-6F0A498F68BF}" type="slidenum">
              <a:rPr lang="ru-RU"/>
              <a:pPr>
                <a:defRPr/>
              </a:pPr>
              <a:t>‹#›</a:t>
            </a:fld>
            <a:endParaRPr lang="ru-RU" dirty="0"/>
          </a:p>
        </p:txBody>
      </p:sp>
    </p:spTree>
    <p:extLst>
      <p:ext uri="{BB962C8B-B14F-4D97-AF65-F5344CB8AC3E}">
        <p14:creationId xmlns:p14="http://schemas.microsoft.com/office/powerpoint/2010/main" val="1503048643"/>
      </p:ext>
    </p:extLst>
  </p:cSld>
  <p:clrMapOvr>
    <a:masterClrMapping/>
  </p:clrMapOvr>
  <p:transition>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11"/>
          <p:cNvSpPr>
            <a:spLocks noGrp="1" noChangeArrowheads="1"/>
          </p:cNvSpPr>
          <p:nvPr>
            <p:ph type="dt" sz="half" idx="10"/>
          </p:nvPr>
        </p:nvSpPr>
        <p:spPr>
          <a:ln/>
        </p:spPr>
        <p:txBody>
          <a:bodyPr/>
          <a:lstStyle>
            <a:lvl1pPr>
              <a:defRPr/>
            </a:lvl1pPr>
          </a:lstStyle>
          <a:p>
            <a:pPr>
              <a:defRPr/>
            </a:pPr>
            <a:endParaRPr lang="ru-RU"/>
          </a:p>
        </p:txBody>
      </p:sp>
      <p:sp>
        <p:nvSpPr>
          <p:cNvPr id="6" name="Rectangle 12"/>
          <p:cNvSpPr>
            <a:spLocks noGrp="1" noChangeArrowheads="1"/>
          </p:cNvSpPr>
          <p:nvPr>
            <p:ph type="ftr" sz="quarter" idx="11"/>
          </p:nvPr>
        </p:nvSpPr>
        <p:spPr>
          <a:ln/>
        </p:spPr>
        <p:txBody>
          <a:bodyPr/>
          <a:lstStyle>
            <a:lvl1pPr>
              <a:defRPr/>
            </a:lvl1pPr>
          </a:lstStyle>
          <a:p>
            <a:pPr>
              <a:defRPr/>
            </a:pPr>
            <a:endParaRPr lang="ru-RU"/>
          </a:p>
        </p:txBody>
      </p:sp>
      <p:sp>
        <p:nvSpPr>
          <p:cNvPr id="7" name="Rectangle 13"/>
          <p:cNvSpPr>
            <a:spLocks noGrp="1" noChangeArrowheads="1"/>
          </p:cNvSpPr>
          <p:nvPr>
            <p:ph type="sldNum" sz="quarter" idx="12"/>
          </p:nvPr>
        </p:nvSpPr>
        <p:spPr>
          <a:ln/>
        </p:spPr>
        <p:txBody>
          <a:bodyPr/>
          <a:lstStyle>
            <a:lvl1pPr>
              <a:defRPr/>
            </a:lvl1pPr>
          </a:lstStyle>
          <a:p>
            <a:pPr>
              <a:defRPr/>
            </a:pPr>
            <a:fld id="{1C240880-891A-4871-A04F-371B113E0A6F}" type="slidenum">
              <a:rPr lang="ru-RU"/>
              <a:pPr>
                <a:defRPr/>
              </a:pPr>
              <a:t>‹#›</a:t>
            </a:fld>
            <a:endParaRPr lang="ru-RU" dirty="0"/>
          </a:p>
        </p:txBody>
      </p:sp>
    </p:spTree>
    <p:extLst>
      <p:ext uri="{BB962C8B-B14F-4D97-AF65-F5344CB8AC3E}">
        <p14:creationId xmlns:p14="http://schemas.microsoft.com/office/powerpoint/2010/main" val="869945060"/>
      </p:ext>
    </p:extLst>
  </p:cSld>
  <p:clrMapOvr>
    <a:masterClrMapping/>
  </p:clrMapOvr>
  <p:transition>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dirty="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11"/>
          <p:cNvSpPr>
            <a:spLocks noGrp="1" noChangeArrowheads="1"/>
          </p:cNvSpPr>
          <p:nvPr>
            <p:ph type="dt" sz="half" idx="10"/>
          </p:nvPr>
        </p:nvSpPr>
        <p:spPr>
          <a:ln/>
        </p:spPr>
        <p:txBody>
          <a:bodyPr/>
          <a:lstStyle>
            <a:lvl1pPr>
              <a:defRPr/>
            </a:lvl1pPr>
          </a:lstStyle>
          <a:p>
            <a:pPr>
              <a:defRPr/>
            </a:pPr>
            <a:endParaRPr lang="ru-RU"/>
          </a:p>
        </p:txBody>
      </p:sp>
      <p:sp>
        <p:nvSpPr>
          <p:cNvPr id="6" name="Rectangle 12"/>
          <p:cNvSpPr>
            <a:spLocks noGrp="1" noChangeArrowheads="1"/>
          </p:cNvSpPr>
          <p:nvPr>
            <p:ph type="ftr" sz="quarter" idx="11"/>
          </p:nvPr>
        </p:nvSpPr>
        <p:spPr>
          <a:ln/>
        </p:spPr>
        <p:txBody>
          <a:bodyPr/>
          <a:lstStyle>
            <a:lvl1pPr>
              <a:defRPr/>
            </a:lvl1pPr>
          </a:lstStyle>
          <a:p>
            <a:pPr>
              <a:defRPr/>
            </a:pPr>
            <a:endParaRPr lang="ru-RU"/>
          </a:p>
        </p:txBody>
      </p:sp>
      <p:sp>
        <p:nvSpPr>
          <p:cNvPr id="7" name="Rectangle 13"/>
          <p:cNvSpPr>
            <a:spLocks noGrp="1" noChangeArrowheads="1"/>
          </p:cNvSpPr>
          <p:nvPr>
            <p:ph type="sldNum" sz="quarter" idx="12"/>
          </p:nvPr>
        </p:nvSpPr>
        <p:spPr>
          <a:ln/>
        </p:spPr>
        <p:txBody>
          <a:bodyPr/>
          <a:lstStyle>
            <a:lvl1pPr>
              <a:defRPr/>
            </a:lvl1pPr>
          </a:lstStyle>
          <a:p>
            <a:pPr>
              <a:defRPr/>
            </a:pPr>
            <a:fld id="{17A8B7A2-6A90-4F78-9C42-1C3479580CD6}" type="slidenum">
              <a:rPr lang="ru-RU"/>
              <a:pPr>
                <a:defRPr/>
              </a:pPr>
              <a:t>‹#›</a:t>
            </a:fld>
            <a:endParaRPr lang="ru-RU" dirty="0"/>
          </a:p>
        </p:txBody>
      </p:sp>
    </p:spTree>
    <p:extLst>
      <p:ext uri="{BB962C8B-B14F-4D97-AF65-F5344CB8AC3E}">
        <p14:creationId xmlns:p14="http://schemas.microsoft.com/office/powerpoint/2010/main" val="81086685"/>
      </p:ext>
    </p:extLst>
  </p:cSld>
  <p:clrMapOvr>
    <a:masterClrMapping/>
  </p:clrMapOvr>
  <p:transition>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11"/>
          <p:cNvSpPr>
            <a:spLocks noGrp="1" noChangeArrowheads="1"/>
          </p:cNvSpPr>
          <p:nvPr>
            <p:ph type="dt" sz="half" idx="10"/>
          </p:nvPr>
        </p:nvSpPr>
        <p:spPr>
          <a:ln/>
        </p:spPr>
        <p:txBody>
          <a:bodyPr/>
          <a:lstStyle>
            <a:lvl1pPr>
              <a:defRPr/>
            </a:lvl1pPr>
          </a:lstStyle>
          <a:p>
            <a:pPr>
              <a:defRPr/>
            </a:pPr>
            <a:endParaRPr lang="ru-RU"/>
          </a:p>
        </p:txBody>
      </p:sp>
      <p:sp>
        <p:nvSpPr>
          <p:cNvPr id="5" name="Rectangle 12"/>
          <p:cNvSpPr>
            <a:spLocks noGrp="1" noChangeArrowheads="1"/>
          </p:cNvSpPr>
          <p:nvPr>
            <p:ph type="ftr" sz="quarter" idx="11"/>
          </p:nvPr>
        </p:nvSpPr>
        <p:spPr>
          <a:ln/>
        </p:spPr>
        <p:txBody>
          <a:bodyPr/>
          <a:lstStyle>
            <a:lvl1pPr>
              <a:defRPr/>
            </a:lvl1pPr>
          </a:lstStyle>
          <a:p>
            <a:pPr>
              <a:defRPr/>
            </a:pPr>
            <a:endParaRPr lang="ru-RU"/>
          </a:p>
        </p:txBody>
      </p:sp>
      <p:sp>
        <p:nvSpPr>
          <p:cNvPr id="6" name="Rectangle 13"/>
          <p:cNvSpPr>
            <a:spLocks noGrp="1" noChangeArrowheads="1"/>
          </p:cNvSpPr>
          <p:nvPr>
            <p:ph type="sldNum" sz="quarter" idx="12"/>
          </p:nvPr>
        </p:nvSpPr>
        <p:spPr>
          <a:ln/>
        </p:spPr>
        <p:txBody>
          <a:bodyPr/>
          <a:lstStyle>
            <a:lvl1pPr>
              <a:defRPr/>
            </a:lvl1pPr>
          </a:lstStyle>
          <a:p>
            <a:pPr>
              <a:defRPr/>
            </a:pPr>
            <a:fld id="{E18C68F6-604A-4379-81CD-618D0C207A13}" type="slidenum">
              <a:rPr lang="ru-RU"/>
              <a:pPr>
                <a:defRPr/>
              </a:pPr>
              <a:t>‹#›</a:t>
            </a:fld>
            <a:endParaRPr lang="ru-RU" dirty="0"/>
          </a:p>
        </p:txBody>
      </p:sp>
    </p:spTree>
    <p:extLst>
      <p:ext uri="{BB962C8B-B14F-4D97-AF65-F5344CB8AC3E}">
        <p14:creationId xmlns:p14="http://schemas.microsoft.com/office/powerpoint/2010/main" val="383616386"/>
      </p:ext>
    </p:extLst>
  </p:cSld>
  <p:clrMapOvr>
    <a:masterClrMapping/>
  </p:clrMapOvr>
  <p:transition>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4098" name="Group 2"/>
          <p:cNvGrpSpPr>
            <a:grpSpLocks/>
          </p:cNvGrpSpPr>
          <p:nvPr/>
        </p:nvGrpSpPr>
        <p:grpSpPr bwMode="auto">
          <a:xfrm>
            <a:off x="0" y="0"/>
            <a:ext cx="7620000" cy="6858000"/>
            <a:chOff x="0" y="0"/>
            <a:chExt cx="4800" cy="4320"/>
          </a:xfrm>
        </p:grpSpPr>
        <p:grpSp>
          <p:nvGrpSpPr>
            <p:cNvPr id="4104" name="Group 3"/>
            <p:cNvGrpSpPr>
              <a:grpSpLocks/>
            </p:cNvGrpSpPr>
            <p:nvPr userDrawn="1"/>
          </p:nvGrpSpPr>
          <p:grpSpPr bwMode="auto">
            <a:xfrm>
              <a:off x="0" y="0"/>
              <a:ext cx="2016" cy="4320"/>
              <a:chOff x="0" y="0"/>
              <a:chExt cx="2016" cy="4320"/>
            </a:xfrm>
          </p:grpSpPr>
          <p:sp>
            <p:nvSpPr>
              <p:cNvPr id="1036" name="Rectangle 4"/>
              <p:cNvSpPr>
                <a:spLocks noChangeArrowheads="1"/>
              </p:cNvSpPr>
              <p:nvPr userDrawn="1"/>
            </p:nvSpPr>
            <p:spPr bwMode="auto">
              <a:xfrm>
                <a:off x="0" y="0"/>
                <a:ext cx="480"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defRPr/>
                </a:pPr>
                <a:endParaRPr lang="ru-RU" altLang="ru-RU" smtClean="0">
                  <a:solidFill>
                    <a:srgbClr val="003366"/>
                  </a:solidFill>
                </a:endParaRPr>
              </a:p>
            </p:txBody>
          </p:sp>
          <p:sp>
            <p:nvSpPr>
              <p:cNvPr id="4109" name="Freeform 5"/>
              <p:cNvSpPr>
                <a:spLocks/>
              </p:cNvSpPr>
              <p:nvPr userDrawn="1"/>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lstStyle/>
              <a:p>
                <a:pPr fontAlgn="base">
                  <a:spcBef>
                    <a:spcPct val="0"/>
                  </a:spcBef>
                  <a:spcAft>
                    <a:spcPct val="0"/>
                  </a:spcAft>
                </a:pPr>
                <a:endParaRPr lang="ru-RU">
                  <a:solidFill>
                    <a:srgbClr val="003366"/>
                  </a:solidFill>
                </a:endParaRPr>
              </a:p>
            </p:txBody>
          </p:sp>
        </p:grpSp>
        <p:grpSp>
          <p:nvGrpSpPr>
            <p:cNvPr id="4105" name="Group 6"/>
            <p:cNvGrpSpPr>
              <a:grpSpLocks/>
            </p:cNvGrpSpPr>
            <p:nvPr/>
          </p:nvGrpSpPr>
          <p:grpSpPr bwMode="auto">
            <a:xfrm>
              <a:off x="144" y="1248"/>
              <a:ext cx="4656" cy="201"/>
              <a:chOff x="144" y="1248"/>
              <a:chExt cx="4656" cy="201"/>
            </a:xfrm>
          </p:grpSpPr>
          <p:sp>
            <p:nvSpPr>
              <p:cNvPr id="1034" name="AutoShape 7"/>
              <p:cNvSpPr>
                <a:spLocks noChangeArrowheads="1"/>
              </p:cNvSpPr>
              <p:nvPr/>
            </p:nvSpPr>
            <p:spPr bwMode="auto">
              <a:xfrm>
                <a:off x="384" y="1248"/>
                <a:ext cx="4416" cy="200"/>
              </a:xfrm>
              <a:prstGeom prst="roundRect">
                <a:avLst>
                  <a:gd name="adj" fmla="val 0"/>
                </a:avLst>
              </a:prstGeom>
              <a:solidFill>
                <a:schemeClr va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defRPr/>
                </a:pPr>
                <a:endParaRPr lang="ru-RU" altLang="ru-RU" smtClean="0">
                  <a:solidFill>
                    <a:srgbClr val="003366"/>
                  </a:solidFill>
                </a:endParaRPr>
              </a:p>
            </p:txBody>
          </p:sp>
          <p:sp>
            <p:nvSpPr>
              <p:cNvPr id="1035" name="AutoShape 8"/>
              <p:cNvSpPr>
                <a:spLocks noChangeArrowheads="1"/>
              </p:cNvSpPr>
              <p:nvPr/>
            </p:nvSpPr>
            <p:spPr bwMode="auto">
              <a:xfrm flipH="1">
                <a:off x="144" y="1248"/>
                <a:ext cx="248" cy="201"/>
              </a:xfrm>
              <a:prstGeom prst="flowChartDelay">
                <a:avLst/>
              </a:pr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defRPr/>
                </a:pPr>
                <a:endParaRPr lang="ru-RU" altLang="ru-RU" smtClean="0">
                  <a:solidFill>
                    <a:srgbClr val="003366"/>
                  </a:solidFill>
                </a:endParaRPr>
              </a:p>
            </p:txBody>
          </p:sp>
        </p:grpSp>
      </p:grpSp>
      <p:sp>
        <p:nvSpPr>
          <p:cNvPr id="4099" name="AutoShape 9"/>
          <p:cNvSpPr>
            <a:spLocks noGrp="1" noChangeArrowheads="1"/>
          </p:cNvSpPr>
          <p:nvPr>
            <p:ph type="title"/>
          </p:nvPr>
        </p:nvSpPr>
        <p:spPr bwMode="auto">
          <a:xfrm>
            <a:off x="762000" y="762000"/>
            <a:ext cx="7924800" cy="1143000"/>
          </a:xfrm>
          <a:prstGeom prst="roundRect">
            <a:avLst>
              <a:gd name="adj" fmla="val 2166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b" anchorCtr="0" compatLnSpc="1">
            <a:prstTxWarp prst="textNoShape">
              <a:avLst/>
            </a:prstTxWarp>
          </a:bodyPr>
          <a:lstStyle/>
          <a:p>
            <a:pPr lvl="0"/>
            <a:r>
              <a:rPr lang="ru-RU" altLang="ru-RU" smtClean="0"/>
              <a:t>Образец заголовка</a:t>
            </a:r>
          </a:p>
        </p:txBody>
      </p:sp>
      <p:sp>
        <p:nvSpPr>
          <p:cNvPr id="4100" name="Rectangle 10"/>
          <p:cNvSpPr>
            <a:spLocks noGrp="1" noChangeArrowheads="1"/>
          </p:cNvSpPr>
          <p:nvPr>
            <p:ph type="body" idx="1"/>
          </p:nvPr>
        </p:nvSpPr>
        <p:spPr bwMode="auto">
          <a:xfrm>
            <a:off x="838200" y="2362200"/>
            <a:ext cx="7693025" cy="372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24587" name="Rectangle 11"/>
          <p:cNvSpPr>
            <a:spLocks noGrp="1" noChangeArrowheads="1"/>
          </p:cNvSpPr>
          <p:nvPr>
            <p:ph type="dt" sz="half" idx="2"/>
          </p:nvPr>
        </p:nvSpPr>
        <p:spPr bwMode="auto">
          <a:xfrm>
            <a:off x="2438400" y="6248400"/>
            <a:ext cx="2130425"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solidFill>
                  <a:srgbClr val="003366"/>
                </a:solidFill>
              </a:defRPr>
            </a:lvl1pPr>
          </a:lstStyle>
          <a:p>
            <a:pPr fontAlgn="base">
              <a:spcBef>
                <a:spcPct val="0"/>
              </a:spcBef>
              <a:spcAft>
                <a:spcPct val="0"/>
              </a:spcAft>
              <a:defRPr/>
            </a:pPr>
            <a:endParaRPr lang="ru-RU"/>
          </a:p>
        </p:txBody>
      </p:sp>
      <p:sp>
        <p:nvSpPr>
          <p:cNvPr id="24588" name="Rectangle 12"/>
          <p:cNvSpPr>
            <a:spLocks noGrp="1" noChangeArrowheads="1"/>
          </p:cNvSpPr>
          <p:nvPr>
            <p:ph type="ftr" sz="quarter" idx="3"/>
          </p:nvPr>
        </p:nvSpPr>
        <p:spPr bwMode="auto">
          <a:xfrm>
            <a:off x="5791200" y="6248400"/>
            <a:ext cx="2897188"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solidFill>
                  <a:srgbClr val="003366"/>
                </a:solidFill>
              </a:defRPr>
            </a:lvl1pPr>
          </a:lstStyle>
          <a:p>
            <a:pPr fontAlgn="base">
              <a:spcBef>
                <a:spcPct val="0"/>
              </a:spcBef>
              <a:spcAft>
                <a:spcPct val="0"/>
              </a:spcAft>
              <a:defRPr/>
            </a:pPr>
            <a:endParaRPr lang="ru-RU"/>
          </a:p>
        </p:txBody>
      </p:sp>
      <p:sp>
        <p:nvSpPr>
          <p:cNvPr id="24589" name="Rectangle 13"/>
          <p:cNvSpPr>
            <a:spLocks noGrp="1" noChangeArrowheads="1"/>
          </p:cNvSpPr>
          <p:nvPr>
            <p:ph type="sldNum" sz="quarter" idx="4"/>
          </p:nvPr>
        </p:nvSpPr>
        <p:spPr bwMode="auto">
          <a:xfrm>
            <a:off x="84138" y="6242050"/>
            <a:ext cx="587375" cy="48895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a:defRPr sz="2600" b="1">
                <a:solidFill>
                  <a:srgbClr val="FFFFFF"/>
                </a:solidFill>
              </a:defRPr>
            </a:lvl1pPr>
          </a:lstStyle>
          <a:p>
            <a:pPr fontAlgn="base">
              <a:spcBef>
                <a:spcPct val="0"/>
              </a:spcBef>
              <a:spcAft>
                <a:spcPct val="0"/>
              </a:spcAft>
              <a:defRPr/>
            </a:pPr>
            <a:fld id="{89617AAF-B861-4B7A-8262-91016C0BA17B}" type="slidenum">
              <a:rPr lang="ru-RU"/>
              <a:pPr fontAlgn="base">
                <a:spcBef>
                  <a:spcPct val="0"/>
                </a:spcBef>
                <a:spcAft>
                  <a:spcPct val="0"/>
                </a:spcAft>
                <a:defRPr/>
              </a:pPr>
              <a:t>‹#›</a:t>
            </a:fld>
            <a:endParaRPr lang="ru-RU" dirty="0"/>
          </a:p>
        </p:txBody>
      </p:sp>
    </p:spTree>
    <p:extLst>
      <p:ext uri="{BB962C8B-B14F-4D97-AF65-F5344CB8AC3E}">
        <p14:creationId xmlns:p14="http://schemas.microsoft.com/office/powerpoint/2010/main" val="4268500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85" r:id="rId13"/>
  </p:sldLayoutIdLst>
  <p:transition>
    <p:wipe dir="r"/>
  </p:transition>
  <p:txStyles>
    <p:titleStyle>
      <a:lvl1pPr algn="l" rtl="0" eaLnBrk="0" fontAlgn="base" hangingPunct="0">
        <a:lnSpc>
          <a:spcPct val="90000"/>
        </a:lnSpc>
        <a:spcBef>
          <a:spcPct val="0"/>
        </a:spcBef>
        <a:spcAft>
          <a:spcPct val="0"/>
        </a:spcAft>
        <a:defRPr sz="3600" b="1">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Arial" charset="0"/>
        </a:defRPr>
      </a:lvl2pPr>
      <a:lvl3pPr algn="l" rtl="0" eaLnBrk="0" fontAlgn="base" hangingPunct="0">
        <a:lnSpc>
          <a:spcPct val="90000"/>
        </a:lnSpc>
        <a:spcBef>
          <a:spcPct val="0"/>
        </a:spcBef>
        <a:spcAft>
          <a:spcPct val="0"/>
        </a:spcAft>
        <a:defRPr sz="3600" b="1">
          <a:solidFill>
            <a:schemeClr val="tx2"/>
          </a:solidFill>
          <a:latin typeface="Arial" charset="0"/>
        </a:defRPr>
      </a:lvl3pPr>
      <a:lvl4pPr algn="l" rtl="0" eaLnBrk="0" fontAlgn="base" hangingPunct="0">
        <a:lnSpc>
          <a:spcPct val="90000"/>
        </a:lnSpc>
        <a:spcBef>
          <a:spcPct val="0"/>
        </a:spcBef>
        <a:spcAft>
          <a:spcPct val="0"/>
        </a:spcAft>
        <a:defRPr sz="3600" b="1">
          <a:solidFill>
            <a:schemeClr val="tx2"/>
          </a:solidFill>
          <a:latin typeface="Arial" charset="0"/>
        </a:defRPr>
      </a:lvl4pPr>
      <a:lvl5pPr algn="l" rtl="0" eaLnBrk="0" fontAlgn="base" hangingPunct="0">
        <a:lnSpc>
          <a:spcPct val="90000"/>
        </a:lnSpc>
        <a:spcBef>
          <a:spcPct val="0"/>
        </a:spcBef>
        <a:spcAft>
          <a:spcPct val="0"/>
        </a:spcAft>
        <a:defRPr sz="3600" b="1">
          <a:solidFill>
            <a:schemeClr val="tx2"/>
          </a:solidFill>
          <a:latin typeface="Arial" charset="0"/>
        </a:defRPr>
      </a:lvl5pPr>
      <a:lvl6pPr marL="457200" algn="l" rtl="0" fontAlgn="base">
        <a:lnSpc>
          <a:spcPct val="90000"/>
        </a:lnSpc>
        <a:spcBef>
          <a:spcPct val="0"/>
        </a:spcBef>
        <a:spcAft>
          <a:spcPct val="0"/>
        </a:spcAft>
        <a:defRPr sz="3600" b="1">
          <a:solidFill>
            <a:schemeClr val="tx2"/>
          </a:solidFill>
          <a:latin typeface="Arial" charset="0"/>
        </a:defRPr>
      </a:lvl6pPr>
      <a:lvl7pPr marL="914400" algn="l" rtl="0" fontAlgn="base">
        <a:lnSpc>
          <a:spcPct val="90000"/>
        </a:lnSpc>
        <a:spcBef>
          <a:spcPct val="0"/>
        </a:spcBef>
        <a:spcAft>
          <a:spcPct val="0"/>
        </a:spcAft>
        <a:defRPr sz="3600" b="1">
          <a:solidFill>
            <a:schemeClr val="tx2"/>
          </a:solidFill>
          <a:latin typeface="Arial" charset="0"/>
        </a:defRPr>
      </a:lvl7pPr>
      <a:lvl8pPr marL="1371600" algn="l" rtl="0" fontAlgn="base">
        <a:lnSpc>
          <a:spcPct val="90000"/>
        </a:lnSpc>
        <a:spcBef>
          <a:spcPct val="0"/>
        </a:spcBef>
        <a:spcAft>
          <a:spcPct val="0"/>
        </a:spcAft>
        <a:defRPr sz="3600" b="1">
          <a:solidFill>
            <a:schemeClr val="tx2"/>
          </a:solidFill>
          <a:latin typeface="Arial" charset="0"/>
        </a:defRPr>
      </a:lvl8pPr>
      <a:lvl9pPr marL="1828800" algn="l" rtl="0" fontAlgn="base">
        <a:lnSpc>
          <a:spcPct val="90000"/>
        </a:lnSpc>
        <a:spcBef>
          <a:spcPct val="0"/>
        </a:spcBef>
        <a:spcAft>
          <a:spcPct val="0"/>
        </a:spcAft>
        <a:defRPr sz="36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1"/>
        </a:buClr>
        <a:buSzPct val="75000"/>
        <a:buFont typeface="Wingdings" pitchFamily="2" charset="2"/>
        <a:buChar char="l"/>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defRPr>
      </a:lvl2pPr>
      <a:lvl3pPr marL="11430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mn-lt"/>
        </a:defRPr>
      </a:lvl3pPr>
      <a:lvl4pPr marL="1600200" indent="-228600" algn="l" rtl="0" eaLnBrk="0" fontAlgn="base" hangingPunct="0">
        <a:spcBef>
          <a:spcPct val="20000"/>
        </a:spcBef>
        <a:spcAft>
          <a:spcPct val="0"/>
        </a:spcAft>
        <a:buClr>
          <a:schemeClr val="tx1"/>
        </a:buClr>
        <a:buSzPct val="80000"/>
        <a:buChar char="–"/>
        <a:defRPr sz="2000">
          <a:solidFill>
            <a:schemeClr val="tx1"/>
          </a:solidFill>
          <a:latin typeface="+mn-lt"/>
        </a:defRPr>
      </a:lvl4pPr>
      <a:lvl5pPr marL="2057400" indent="-228600" algn="l" rtl="0" eaLnBrk="0" fontAlgn="base" hangingPunct="0">
        <a:spcBef>
          <a:spcPct val="20000"/>
        </a:spcBef>
        <a:spcAft>
          <a:spcPct val="0"/>
        </a:spcAft>
        <a:buClr>
          <a:schemeClr val="tx1"/>
        </a:buClr>
        <a:buSzPct val="65000"/>
        <a:buFont typeface="Wingdings" pitchFamily="2" charset="2"/>
        <a:buChar char="l"/>
        <a:defRPr sz="2000">
          <a:solidFill>
            <a:schemeClr val="tx1"/>
          </a:solidFill>
          <a:latin typeface="+mn-lt"/>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50" name="Group 2"/>
          <p:cNvGrpSpPr>
            <a:grpSpLocks/>
          </p:cNvGrpSpPr>
          <p:nvPr/>
        </p:nvGrpSpPr>
        <p:grpSpPr bwMode="auto">
          <a:xfrm>
            <a:off x="0" y="0"/>
            <a:ext cx="5867400" cy="6858000"/>
            <a:chOff x="0" y="0"/>
            <a:chExt cx="3696" cy="4320"/>
          </a:xfrm>
        </p:grpSpPr>
        <p:sp>
          <p:nvSpPr>
            <p:cNvPr id="2059" name="Rectangle 3"/>
            <p:cNvSpPr>
              <a:spLocks noChangeArrowheads="1"/>
            </p:cNvSpPr>
            <p:nvPr/>
          </p:nvSpPr>
          <p:spPr bwMode="auto">
            <a:xfrm>
              <a:off x="0" y="0"/>
              <a:ext cx="2880"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fontAlgn="base" hangingPunct="1">
                <a:spcBef>
                  <a:spcPct val="0"/>
                </a:spcBef>
                <a:spcAft>
                  <a:spcPct val="0"/>
                </a:spcAft>
                <a:defRPr/>
              </a:pPr>
              <a:endParaRPr kumimoji="1" lang="ru-RU" altLang="ru-RU" sz="2400" smtClean="0">
                <a:solidFill>
                  <a:srgbClr val="003366"/>
                </a:solidFill>
                <a:latin typeface="Times New Roman" pitchFamily="18" charset="0"/>
              </a:endParaRPr>
            </a:p>
          </p:txBody>
        </p:sp>
        <p:sp>
          <p:nvSpPr>
            <p:cNvPr id="2060" name="AutoShape 4"/>
            <p:cNvSpPr>
              <a:spLocks noChangeArrowheads="1"/>
            </p:cNvSpPr>
            <p:nvPr/>
          </p:nvSpPr>
          <p:spPr bwMode="white">
            <a:xfrm>
              <a:off x="432" y="624"/>
              <a:ext cx="3264" cy="1200"/>
            </a:xfrm>
            <a:prstGeom prst="roundRect">
              <a:avLst>
                <a:gd name="adj" fmla="val 50000"/>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fontAlgn="base" hangingPunct="1">
                <a:spcBef>
                  <a:spcPct val="0"/>
                </a:spcBef>
                <a:spcAft>
                  <a:spcPct val="0"/>
                </a:spcAft>
                <a:defRPr/>
              </a:pPr>
              <a:endParaRPr kumimoji="1" lang="ru-RU" altLang="ru-RU" sz="2400" smtClean="0">
                <a:solidFill>
                  <a:srgbClr val="003366"/>
                </a:solidFill>
                <a:latin typeface="Times New Roman" pitchFamily="18" charset="0"/>
              </a:endParaRPr>
            </a:p>
          </p:txBody>
        </p:sp>
      </p:grpSp>
      <p:grpSp>
        <p:nvGrpSpPr>
          <p:cNvPr id="2051" name="Group 5"/>
          <p:cNvGrpSpPr>
            <a:grpSpLocks/>
          </p:cNvGrpSpPr>
          <p:nvPr/>
        </p:nvGrpSpPr>
        <p:grpSpPr bwMode="auto">
          <a:xfrm>
            <a:off x="3632200" y="4889500"/>
            <a:ext cx="4876800" cy="319088"/>
            <a:chOff x="2288" y="3080"/>
            <a:chExt cx="3072" cy="201"/>
          </a:xfrm>
        </p:grpSpPr>
        <p:sp>
          <p:nvSpPr>
            <p:cNvPr id="2057" name="AutoShape 6"/>
            <p:cNvSpPr>
              <a:spLocks noChangeArrowheads="1"/>
            </p:cNvSpPr>
            <p:nvPr/>
          </p:nvSpPr>
          <p:spPr bwMode="auto">
            <a:xfrm flipH="1">
              <a:off x="2288" y="3080"/>
              <a:ext cx="2914" cy="200"/>
            </a:xfrm>
            <a:prstGeom prst="roundRect">
              <a:avLst>
                <a:gd name="adj" fmla="val 0"/>
              </a:avLst>
            </a:prstGeom>
            <a:solidFill>
              <a:schemeClr va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defRPr/>
              </a:pPr>
              <a:endParaRPr lang="ru-RU" altLang="ru-RU" smtClean="0">
                <a:solidFill>
                  <a:srgbClr val="003366"/>
                </a:solidFill>
              </a:endParaRPr>
            </a:p>
          </p:txBody>
        </p:sp>
        <p:sp>
          <p:nvSpPr>
            <p:cNvPr id="2058" name="AutoShape 7"/>
            <p:cNvSpPr>
              <a:spLocks noChangeArrowheads="1"/>
            </p:cNvSpPr>
            <p:nvPr/>
          </p:nvSpPr>
          <p:spPr bwMode="auto">
            <a:xfrm>
              <a:off x="5196" y="3080"/>
              <a:ext cx="164" cy="201"/>
            </a:xfrm>
            <a:prstGeom prst="flowChartDelay">
              <a:avLst/>
            </a:pr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defRPr/>
              </a:pPr>
              <a:endParaRPr lang="ru-RU" altLang="ru-RU" smtClean="0">
                <a:solidFill>
                  <a:srgbClr val="003366"/>
                </a:solidFill>
              </a:endParaRPr>
            </a:p>
          </p:txBody>
        </p:sp>
      </p:grpSp>
      <p:sp>
        <p:nvSpPr>
          <p:cNvPr id="2052" name="AutoShape 9"/>
          <p:cNvSpPr>
            <a:spLocks noGrp="1" noChangeArrowheads="1"/>
          </p:cNvSpPr>
          <p:nvPr>
            <p:ph type="title"/>
          </p:nvPr>
        </p:nvSpPr>
        <p:spPr bwMode="auto">
          <a:xfrm>
            <a:off x="762000" y="762000"/>
            <a:ext cx="7924800" cy="1143000"/>
          </a:xfrm>
          <a:prstGeom prst="roundRect">
            <a:avLst>
              <a:gd name="adj" fmla="val 2166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b" anchorCtr="0" compatLnSpc="1">
            <a:prstTxWarp prst="textNoShape">
              <a:avLst/>
            </a:prstTxWarp>
          </a:bodyPr>
          <a:lstStyle/>
          <a:p>
            <a:pPr lvl="0"/>
            <a:r>
              <a:rPr lang="ru-RU" altLang="ru-RU" smtClean="0"/>
              <a:t>Образец заголовка</a:t>
            </a:r>
          </a:p>
        </p:txBody>
      </p:sp>
      <p:sp>
        <p:nvSpPr>
          <p:cNvPr id="2053" name="Rectangle 10"/>
          <p:cNvSpPr>
            <a:spLocks noGrp="1" noChangeArrowheads="1"/>
          </p:cNvSpPr>
          <p:nvPr>
            <p:ph type="body" idx="1"/>
          </p:nvPr>
        </p:nvSpPr>
        <p:spPr bwMode="auto">
          <a:xfrm>
            <a:off x="838200" y="2362200"/>
            <a:ext cx="7693025" cy="372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20" name="Rectangle 9"/>
          <p:cNvSpPr>
            <a:spLocks noGrp="1" noChangeArrowheads="1"/>
          </p:cNvSpPr>
          <p:nvPr>
            <p:ph type="dt" sz="quarter" idx="2"/>
          </p:nvPr>
        </p:nvSpPr>
        <p:spPr bwMode="auto">
          <a:xfrm>
            <a:off x="2438400" y="6248400"/>
            <a:ext cx="2130425" cy="474663"/>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r">
              <a:defRPr sz="1400">
                <a:solidFill>
                  <a:schemeClr val="bg1"/>
                </a:solidFill>
              </a:defRPr>
            </a:lvl1pPr>
          </a:lstStyle>
          <a:p>
            <a:pPr fontAlgn="base">
              <a:spcBef>
                <a:spcPct val="0"/>
              </a:spcBef>
              <a:spcAft>
                <a:spcPct val="0"/>
              </a:spcAft>
              <a:defRPr/>
            </a:pPr>
            <a:endParaRPr lang="ru-RU">
              <a:solidFill>
                <a:srgbClr val="FFFFFF"/>
              </a:solidFill>
            </a:endParaRPr>
          </a:p>
        </p:txBody>
      </p:sp>
      <p:sp>
        <p:nvSpPr>
          <p:cNvPr id="21" name="Rectangle 10"/>
          <p:cNvSpPr>
            <a:spLocks noGrp="1" noChangeArrowheads="1"/>
          </p:cNvSpPr>
          <p:nvPr>
            <p:ph type="ftr" sz="quarter" idx="3"/>
          </p:nvPr>
        </p:nvSpPr>
        <p:spPr bwMode="auto">
          <a:xfrm>
            <a:off x="5791200" y="6248400"/>
            <a:ext cx="2897188" cy="474663"/>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r">
              <a:defRPr sz="1400"/>
            </a:lvl1pPr>
          </a:lstStyle>
          <a:p>
            <a:pPr fontAlgn="base">
              <a:spcBef>
                <a:spcPct val="0"/>
              </a:spcBef>
              <a:spcAft>
                <a:spcPct val="0"/>
              </a:spcAft>
              <a:defRPr/>
            </a:pPr>
            <a:endParaRPr lang="ru-RU">
              <a:solidFill>
                <a:srgbClr val="003366"/>
              </a:solidFill>
            </a:endParaRPr>
          </a:p>
        </p:txBody>
      </p:sp>
      <p:sp>
        <p:nvSpPr>
          <p:cNvPr id="22" name="Rectangle 11"/>
          <p:cNvSpPr>
            <a:spLocks noGrp="1" noChangeArrowheads="1"/>
          </p:cNvSpPr>
          <p:nvPr>
            <p:ph type="sldNum" sz="quarter" idx="4"/>
          </p:nvPr>
        </p:nvSpPr>
        <p:spPr bwMode="auto">
          <a:xfrm>
            <a:off x="76200" y="6248400"/>
            <a:ext cx="587375" cy="48895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defRPr sz="2600" b="1">
                <a:solidFill>
                  <a:schemeClr val="bg1"/>
                </a:solidFill>
              </a:defRPr>
            </a:lvl1pPr>
          </a:lstStyle>
          <a:p>
            <a:pPr fontAlgn="base">
              <a:spcBef>
                <a:spcPct val="0"/>
              </a:spcBef>
              <a:spcAft>
                <a:spcPct val="0"/>
              </a:spcAft>
              <a:defRPr/>
            </a:pPr>
            <a:fld id="{69DCC7D2-DD48-4966-B210-D0AFDBD5C5E9}" type="slidenum">
              <a:rPr lang="ru-RU">
                <a:solidFill>
                  <a:srgbClr val="FFFFFF"/>
                </a:solidFill>
              </a:rPr>
              <a:pPr fontAlgn="base">
                <a:spcBef>
                  <a:spcPct val="0"/>
                </a:spcBef>
                <a:spcAft>
                  <a:spcPct val="0"/>
                </a:spcAft>
                <a:defRPr/>
              </a:pPr>
              <a:t>‹#›</a:t>
            </a:fld>
            <a:endParaRPr lang="ru-RU" dirty="0">
              <a:solidFill>
                <a:srgbClr val="FFFFFF"/>
              </a:solidFill>
            </a:endParaRPr>
          </a:p>
        </p:txBody>
      </p:sp>
    </p:spTree>
    <p:extLst>
      <p:ext uri="{BB962C8B-B14F-4D97-AF65-F5344CB8AC3E}">
        <p14:creationId xmlns:p14="http://schemas.microsoft.com/office/powerpoint/2010/main" val="4154679423"/>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ransition>
    <p:wipe dir="r"/>
  </p:transition>
  <p:txStyles>
    <p:titleStyle>
      <a:lvl1pPr algn="l" rtl="0" eaLnBrk="0" fontAlgn="base" hangingPunct="0">
        <a:lnSpc>
          <a:spcPct val="90000"/>
        </a:lnSpc>
        <a:spcBef>
          <a:spcPct val="0"/>
        </a:spcBef>
        <a:spcAft>
          <a:spcPct val="0"/>
        </a:spcAft>
        <a:defRPr sz="3600" b="1">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Arial" charset="0"/>
        </a:defRPr>
      </a:lvl2pPr>
      <a:lvl3pPr algn="l" rtl="0" eaLnBrk="0" fontAlgn="base" hangingPunct="0">
        <a:lnSpc>
          <a:spcPct val="90000"/>
        </a:lnSpc>
        <a:spcBef>
          <a:spcPct val="0"/>
        </a:spcBef>
        <a:spcAft>
          <a:spcPct val="0"/>
        </a:spcAft>
        <a:defRPr sz="3600" b="1">
          <a:solidFill>
            <a:schemeClr val="tx2"/>
          </a:solidFill>
          <a:latin typeface="Arial" charset="0"/>
        </a:defRPr>
      </a:lvl3pPr>
      <a:lvl4pPr algn="l" rtl="0" eaLnBrk="0" fontAlgn="base" hangingPunct="0">
        <a:lnSpc>
          <a:spcPct val="90000"/>
        </a:lnSpc>
        <a:spcBef>
          <a:spcPct val="0"/>
        </a:spcBef>
        <a:spcAft>
          <a:spcPct val="0"/>
        </a:spcAft>
        <a:defRPr sz="3600" b="1">
          <a:solidFill>
            <a:schemeClr val="tx2"/>
          </a:solidFill>
          <a:latin typeface="Arial" charset="0"/>
        </a:defRPr>
      </a:lvl4pPr>
      <a:lvl5pPr algn="l" rtl="0" eaLnBrk="0" fontAlgn="base" hangingPunct="0">
        <a:lnSpc>
          <a:spcPct val="90000"/>
        </a:lnSpc>
        <a:spcBef>
          <a:spcPct val="0"/>
        </a:spcBef>
        <a:spcAft>
          <a:spcPct val="0"/>
        </a:spcAft>
        <a:defRPr sz="3600" b="1">
          <a:solidFill>
            <a:schemeClr val="tx2"/>
          </a:solidFill>
          <a:latin typeface="Arial" charset="0"/>
        </a:defRPr>
      </a:lvl5pPr>
      <a:lvl6pPr marL="457200" algn="l" rtl="0" eaLnBrk="0" fontAlgn="base" hangingPunct="0">
        <a:lnSpc>
          <a:spcPct val="90000"/>
        </a:lnSpc>
        <a:spcBef>
          <a:spcPct val="0"/>
        </a:spcBef>
        <a:spcAft>
          <a:spcPct val="0"/>
        </a:spcAft>
        <a:defRPr sz="3600" b="1">
          <a:solidFill>
            <a:schemeClr val="tx2"/>
          </a:solidFill>
          <a:latin typeface="Arial" charset="0"/>
        </a:defRPr>
      </a:lvl6pPr>
      <a:lvl7pPr marL="914400" algn="l" rtl="0" eaLnBrk="0" fontAlgn="base" hangingPunct="0">
        <a:lnSpc>
          <a:spcPct val="90000"/>
        </a:lnSpc>
        <a:spcBef>
          <a:spcPct val="0"/>
        </a:spcBef>
        <a:spcAft>
          <a:spcPct val="0"/>
        </a:spcAft>
        <a:defRPr sz="3600" b="1">
          <a:solidFill>
            <a:schemeClr val="tx2"/>
          </a:solidFill>
          <a:latin typeface="Arial" charset="0"/>
        </a:defRPr>
      </a:lvl7pPr>
      <a:lvl8pPr marL="1371600" algn="l" rtl="0" eaLnBrk="0" fontAlgn="base" hangingPunct="0">
        <a:lnSpc>
          <a:spcPct val="90000"/>
        </a:lnSpc>
        <a:spcBef>
          <a:spcPct val="0"/>
        </a:spcBef>
        <a:spcAft>
          <a:spcPct val="0"/>
        </a:spcAft>
        <a:defRPr sz="3600" b="1">
          <a:solidFill>
            <a:schemeClr val="tx2"/>
          </a:solidFill>
          <a:latin typeface="Arial" charset="0"/>
        </a:defRPr>
      </a:lvl8pPr>
      <a:lvl9pPr marL="1828800" algn="l" rtl="0" eaLnBrk="0" fontAlgn="base" hangingPunct="0">
        <a:lnSpc>
          <a:spcPct val="90000"/>
        </a:lnSpc>
        <a:spcBef>
          <a:spcPct val="0"/>
        </a:spcBef>
        <a:spcAft>
          <a:spcPct val="0"/>
        </a:spcAft>
        <a:defRPr sz="36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1"/>
        </a:buClr>
        <a:buSzPct val="75000"/>
        <a:buFont typeface="Wingdings" pitchFamily="2" charset="2"/>
        <a:buChar char="l"/>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defRPr>
      </a:lvl2pPr>
      <a:lvl3pPr marL="11430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mn-lt"/>
        </a:defRPr>
      </a:lvl3pPr>
      <a:lvl4pPr marL="1600200" indent="-228600" algn="l" rtl="0" eaLnBrk="0" fontAlgn="base" hangingPunct="0">
        <a:spcBef>
          <a:spcPct val="20000"/>
        </a:spcBef>
        <a:spcAft>
          <a:spcPct val="0"/>
        </a:spcAft>
        <a:buClr>
          <a:schemeClr val="tx1"/>
        </a:buClr>
        <a:buSzPct val="80000"/>
        <a:buChar char="–"/>
        <a:defRPr sz="2000">
          <a:solidFill>
            <a:schemeClr val="tx1"/>
          </a:solidFill>
          <a:latin typeface="+mn-lt"/>
        </a:defRPr>
      </a:lvl4pPr>
      <a:lvl5pPr marL="2057400" indent="-228600" algn="l" rtl="0" eaLnBrk="0" fontAlgn="base" hangingPunct="0">
        <a:spcBef>
          <a:spcPct val="20000"/>
        </a:spcBef>
        <a:spcAft>
          <a:spcPct val="0"/>
        </a:spcAft>
        <a:buClr>
          <a:schemeClr val="tx1"/>
        </a:buClr>
        <a:buSzPct val="65000"/>
        <a:buFont typeface="Wingdings" pitchFamily="2" charset="2"/>
        <a:buChar char="l"/>
        <a:defRPr sz="2000">
          <a:solidFill>
            <a:schemeClr val="tx1"/>
          </a:solidFill>
          <a:latin typeface="+mn-lt"/>
        </a:defRPr>
      </a:lvl5pPr>
      <a:lvl6pPr marL="2514600" indent="-228600" algn="l" rtl="0" eaLnBrk="0" fontAlgn="base" hangingPunct="0">
        <a:spcBef>
          <a:spcPct val="20000"/>
        </a:spcBef>
        <a:spcAft>
          <a:spcPct val="0"/>
        </a:spcAft>
        <a:buClr>
          <a:schemeClr val="tx1"/>
        </a:buClr>
        <a:buSzPct val="65000"/>
        <a:buFont typeface="Wingdings" pitchFamily="2" charset="2"/>
        <a:buChar char="l"/>
        <a:defRPr sz="2000">
          <a:solidFill>
            <a:schemeClr val="tx1"/>
          </a:solidFill>
          <a:latin typeface="+mn-lt"/>
        </a:defRPr>
      </a:lvl6pPr>
      <a:lvl7pPr marL="2971800" indent="-228600" algn="l" rtl="0" eaLnBrk="0" fontAlgn="base" hangingPunct="0">
        <a:spcBef>
          <a:spcPct val="20000"/>
        </a:spcBef>
        <a:spcAft>
          <a:spcPct val="0"/>
        </a:spcAft>
        <a:buClr>
          <a:schemeClr val="tx1"/>
        </a:buClr>
        <a:buSzPct val="65000"/>
        <a:buFont typeface="Wingdings" pitchFamily="2" charset="2"/>
        <a:buChar char="l"/>
        <a:defRPr sz="2000">
          <a:solidFill>
            <a:schemeClr val="tx1"/>
          </a:solidFill>
          <a:latin typeface="+mn-lt"/>
        </a:defRPr>
      </a:lvl7pPr>
      <a:lvl8pPr marL="3429000" indent="-228600" algn="l" rtl="0" eaLnBrk="0" fontAlgn="base" hangingPunct="0">
        <a:spcBef>
          <a:spcPct val="20000"/>
        </a:spcBef>
        <a:spcAft>
          <a:spcPct val="0"/>
        </a:spcAft>
        <a:buClr>
          <a:schemeClr val="tx1"/>
        </a:buClr>
        <a:buSzPct val="65000"/>
        <a:buFont typeface="Wingdings" pitchFamily="2" charset="2"/>
        <a:buChar char="l"/>
        <a:defRPr sz="2000">
          <a:solidFill>
            <a:schemeClr val="tx1"/>
          </a:solidFill>
          <a:latin typeface="+mn-lt"/>
        </a:defRPr>
      </a:lvl8pPr>
      <a:lvl9pPr marL="3886200" indent="-228600" algn="l" rtl="0" eaLnBrk="0" fontAlgn="base" hangingPunct="0">
        <a:spcBef>
          <a:spcPct val="20000"/>
        </a:spcBef>
        <a:spcAft>
          <a:spcPct val="0"/>
        </a:spcAft>
        <a:buClr>
          <a:schemeClr val="tx1"/>
        </a:buClr>
        <a:buSzPct val="65000"/>
        <a:buFont typeface="Wingdings" pitchFamily="2" charset="2"/>
        <a:buChar char="l"/>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3.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2" Type="http://schemas.openxmlformats.org/officeDocument/2006/relationships/hyperlink" Target="consultantplus://offline/ref=F83F6D137AC5BB2C320226A02BF6A245A756C693F244A467D8F14765CCC64E291AFF9C3F29d5JCJ" TargetMode="External"/><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2" Type="http://schemas.openxmlformats.org/officeDocument/2006/relationships/hyperlink" Target="consultantplus://offline/ref=8664C2AE14837EB8FA04E4274669F50DB445ABFE51F7F2C44F9C20ED46D6E0E58D9B3AA534D714B1S8VDL" TargetMode="External"/><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7.xml.rels><?xml version="1.0" encoding="UTF-8" standalone="yes"?>
<Relationships xmlns="http://schemas.openxmlformats.org/package/2006/relationships"><Relationship Id="rId3" Type="http://schemas.openxmlformats.org/officeDocument/2006/relationships/hyperlink" Target="#P31"/><Relationship Id="rId2" Type="http://schemas.openxmlformats.org/officeDocument/2006/relationships/hyperlink" Target="#P36"/><Relationship Id="rId1" Type="http://schemas.openxmlformats.org/officeDocument/2006/relationships/slideLayout" Target="../slideLayouts/slideLayout5.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8" Type="http://schemas.openxmlformats.org/officeDocument/2006/relationships/hyperlink" Target="consultantplus://offline/ref=7FCB69EB9406B827D39F4E9B271EEE21B50C28897097DBFE9966D7BEF58FCEBBE50A67D6801F2E16T8v8S" TargetMode="External"/><Relationship Id="rId13" Type="http://schemas.openxmlformats.org/officeDocument/2006/relationships/hyperlink" Target="consultantplus://offline/ref=7FCB69EB9406B827D39F4E9B271EEE21B50C28897097DBFE9966D7BEF58FCEBBE50A67D6801E2A17T8vAS" TargetMode="External"/><Relationship Id="rId3" Type="http://schemas.openxmlformats.org/officeDocument/2006/relationships/hyperlink" Target="consultantplus://offline/ref=7FCB69EB9406B827D39F4E9B271EEE21B50C28897097DBFE9966D7BEF58FCEBBE50A67D6801F291DT8vAS" TargetMode="External"/><Relationship Id="rId7" Type="http://schemas.openxmlformats.org/officeDocument/2006/relationships/hyperlink" Target="consultantplus://offline/ref=7FCB69EB9406B827D39F4E9B271EEE21B50C28897097DBFE9966D7BEF58FCEBBE50A67D6801F2E15T8vFS" TargetMode="External"/><Relationship Id="rId12" Type="http://schemas.openxmlformats.org/officeDocument/2006/relationships/hyperlink" Target="consultantplus://offline/ref=7FCB69EB9406B827D39F4E9B271EEE21B50C28897097DBFE9966D7BEF58FCEBBE50A67D6801F2E17T8vAS" TargetMode="External"/><Relationship Id="rId2" Type="http://schemas.openxmlformats.org/officeDocument/2006/relationships/hyperlink" Target="consultantplus://offline/ref=7FCB69EB9406B827D39F4E9B271EEE21B50C28897097DBFE9966D7BEF58FCEBBE50A67D6801F291CT8vDS" TargetMode="External"/><Relationship Id="rId1" Type="http://schemas.openxmlformats.org/officeDocument/2006/relationships/slideLayout" Target="../slideLayouts/slideLayout1.xml"/><Relationship Id="rId6" Type="http://schemas.openxmlformats.org/officeDocument/2006/relationships/hyperlink" Target="consultantplus://offline/ref=7FCB69EB9406B827D39F4E9B271EEE21B50C28897097DBFE9966D7BEF58FCEBBE50A67D6801F2E14T8vES" TargetMode="External"/><Relationship Id="rId11" Type="http://schemas.openxmlformats.org/officeDocument/2006/relationships/hyperlink" Target="consultantplus://offline/ref=7FCB69EB9406B827D39F4E9B271EEE21B50C28897097DBFE9966D7BEF58FCEBBE50A67D6801F2E16T8v3S" TargetMode="External"/><Relationship Id="rId5" Type="http://schemas.openxmlformats.org/officeDocument/2006/relationships/hyperlink" Target="consultantplus://offline/ref=7FCB69EB9406B827D39F4E9B271EEE21B50C28897097DBFE9966D7BEF58FCEBBE50A67D6801E2A16T8vDS" TargetMode="External"/><Relationship Id="rId10" Type="http://schemas.openxmlformats.org/officeDocument/2006/relationships/hyperlink" Target="consultantplus://offline/ref=7FCB69EB9406B827D39F4E9B271EEE21B50C28897097DBFE9966D7BEF58FCEBBE50A67D6801F2E16T8vFS" TargetMode="External"/><Relationship Id="rId4" Type="http://schemas.openxmlformats.org/officeDocument/2006/relationships/hyperlink" Target="consultantplus://offline/ref=7FCB69EB9406B827D39F4E9B271EEE21B50C28897097DBFE9966D7BEF58FCEBBE50A67D6801F291DT8v3S" TargetMode="External"/><Relationship Id="rId9" Type="http://schemas.openxmlformats.org/officeDocument/2006/relationships/hyperlink" Target="consultantplus://offline/ref=7FCB69EB9406B827D39F4E9B271EEE21B50C28897097DBFE9966D7BEF58FCEBBE50A67D6801F2E16T8v9S"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2"/>
          <p:cNvSpPr>
            <a:spLocks noGrp="1" noChangeArrowheads="1"/>
          </p:cNvSpPr>
          <p:nvPr>
            <p:ph type="ctrTitle" idx="4294967295"/>
          </p:nvPr>
        </p:nvSpPr>
        <p:spPr>
          <a:xfrm>
            <a:off x="827584" y="1000125"/>
            <a:ext cx="8424936" cy="1928813"/>
          </a:xfrm>
          <a:prstGeom prst="roundRect">
            <a:avLst>
              <a:gd name="adj" fmla="val 50000"/>
            </a:avLst>
          </a:prstGeom>
        </p:spPr>
        <p:txBody>
          <a:bodyPr anchor="ctr">
            <a:normAutofit fontScale="90000"/>
          </a:bodyPr>
          <a:lstStyle/>
          <a:p>
            <a:pPr algn="ctr"/>
            <a:r>
              <a:rPr lang="ru-RU" sz="3200" dirty="0"/>
              <a:t>ПРАКТИКА И НОВОВВЕДЕНИЯ В </a:t>
            </a:r>
            <a:r>
              <a:rPr lang="ru-RU" sz="3200" dirty="0" smtClean="0"/>
              <a:t>РЕГУЛИРОВАНИИ  </a:t>
            </a:r>
            <a:br>
              <a:rPr lang="ru-RU" sz="3200" dirty="0" smtClean="0"/>
            </a:br>
            <a:r>
              <a:rPr lang="ru-RU" sz="3200" dirty="0" smtClean="0"/>
              <a:t>КАДАСТРОВЫХ </a:t>
            </a:r>
            <a:r>
              <a:rPr lang="ru-RU" sz="3200" dirty="0"/>
              <a:t>РАБОТ,  </a:t>
            </a:r>
            <a:r>
              <a:rPr lang="ru-RU" sz="3200" dirty="0" smtClean="0"/>
              <a:t>ГОСУДАРСТВЕННОГО </a:t>
            </a:r>
            <a:r>
              <a:rPr lang="ru-RU" sz="3200" dirty="0"/>
              <a:t>К</a:t>
            </a:r>
            <a:r>
              <a:rPr lang="ru-RU" sz="3200" dirty="0" smtClean="0"/>
              <a:t>АДАСТРОВОГО </a:t>
            </a:r>
            <a:r>
              <a:rPr lang="ru-RU" sz="3200" dirty="0"/>
              <a:t>УЧЁТА, КАДАСТРОВОЙ ДЕЯТЕЛЬНОСТИ</a:t>
            </a:r>
          </a:p>
        </p:txBody>
      </p:sp>
      <p:sp>
        <p:nvSpPr>
          <p:cNvPr id="5123" name="Rectangle 3"/>
          <p:cNvSpPr>
            <a:spLocks noGrp="1" noChangeArrowheads="1"/>
          </p:cNvSpPr>
          <p:nvPr>
            <p:ph type="subTitle" idx="4294967295"/>
          </p:nvPr>
        </p:nvSpPr>
        <p:spPr>
          <a:xfrm>
            <a:off x="4572000" y="3284538"/>
            <a:ext cx="4321175" cy="1465262"/>
          </a:xfrm>
        </p:spPr>
        <p:txBody>
          <a:bodyPr anchor="b"/>
          <a:lstStyle/>
          <a:p>
            <a:pPr marL="0" indent="0" eaLnBrk="1" hangingPunct="1">
              <a:buFont typeface="Wingdings" pitchFamily="2" charset="2"/>
              <a:buNone/>
            </a:pPr>
            <a:r>
              <a:rPr lang="ru-RU" altLang="ru-RU" sz="2400" dirty="0" smtClean="0">
                <a:solidFill>
                  <a:schemeClr val="tx2"/>
                </a:solidFill>
              </a:rPr>
              <a:t>Спиренков Вячеслав Александрович </a:t>
            </a:r>
          </a:p>
          <a:p>
            <a:pPr marL="0" indent="0" eaLnBrk="1" hangingPunct="1">
              <a:buFont typeface="Wingdings" pitchFamily="2" charset="2"/>
              <a:buNone/>
            </a:pPr>
            <a:r>
              <a:rPr lang="ru-RU" altLang="ru-RU" sz="2400" dirty="0" smtClean="0">
                <a:solidFill>
                  <a:schemeClr val="tx2"/>
                </a:solidFill>
              </a:rPr>
              <a:t>Минэкономразвития России</a:t>
            </a:r>
          </a:p>
        </p:txBody>
      </p:sp>
      <p:sp>
        <p:nvSpPr>
          <p:cNvPr id="5124" name="Rectangle 4"/>
          <p:cNvSpPr>
            <a:spLocks noChangeArrowheads="1"/>
          </p:cNvSpPr>
          <p:nvPr/>
        </p:nvSpPr>
        <p:spPr bwMode="auto">
          <a:xfrm>
            <a:off x="4643438" y="5157788"/>
            <a:ext cx="4114800" cy="1465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20000"/>
              </a:spcBef>
              <a:spcAft>
                <a:spcPct val="0"/>
              </a:spcAft>
              <a:buClr>
                <a:srgbClr val="003366"/>
              </a:buClr>
              <a:buSzPct val="75000"/>
              <a:buFont typeface="Wingdings" pitchFamily="2" charset="2"/>
              <a:buNone/>
            </a:pPr>
            <a:endParaRPr lang="ru-RU" altLang="ru-RU" sz="2800">
              <a:solidFill>
                <a:srgbClr val="006666"/>
              </a:solidFill>
            </a:endParaRPr>
          </a:p>
        </p:txBody>
      </p:sp>
      <p:sp>
        <p:nvSpPr>
          <p:cNvPr id="5125" name="Rectangle 3"/>
          <p:cNvSpPr>
            <a:spLocks noChangeArrowheads="1"/>
          </p:cNvSpPr>
          <p:nvPr/>
        </p:nvSpPr>
        <p:spPr bwMode="auto">
          <a:xfrm>
            <a:off x="4643438" y="5516563"/>
            <a:ext cx="4114800" cy="1106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20000"/>
              </a:spcBef>
              <a:spcAft>
                <a:spcPct val="0"/>
              </a:spcAft>
              <a:buClr>
                <a:srgbClr val="003366"/>
              </a:buClr>
              <a:buSzPct val="75000"/>
              <a:buFont typeface="Wingdings" pitchFamily="2" charset="2"/>
              <a:buNone/>
            </a:pPr>
            <a:r>
              <a:rPr lang="ru-RU" altLang="ru-RU" sz="2800" dirty="0" smtClean="0">
                <a:solidFill>
                  <a:srgbClr val="006666"/>
                </a:solidFill>
              </a:rPr>
              <a:t>Ижевск</a:t>
            </a:r>
            <a:endParaRPr lang="ru-RU" altLang="ru-RU" sz="2800" dirty="0">
              <a:solidFill>
                <a:srgbClr val="006666"/>
              </a:solidFill>
            </a:endParaRPr>
          </a:p>
          <a:p>
            <a:pPr eaLnBrk="1" fontAlgn="base" hangingPunct="1">
              <a:spcBef>
                <a:spcPct val="20000"/>
              </a:spcBef>
              <a:spcAft>
                <a:spcPct val="0"/>
              </a:spcAft>
              <a:buClr>
                <a:srgbClr val="003366"/>
              </a:buClr>
              <a:buSzPct val="75000"/>
              <a:buFont typeface="Wingdings" pitchFamily="2" charset="2"/>
              <a:buNone/>
            </a:pPr>
            <a:r>
              <a:rPr lang="ru-RU" altLang="ru-RU" sz="2800" smtClean="0">
                <a:solidFill>
                  <a:srgbClr val="006666"/>
                </a:solidFill>
              </a:rPr>
              <a:t>Май 2017</a:t>
            </a:r>
            <a:endParaRPr lang="ru-RU" altLang="ru-RU" sz="2800" dirty="0">
              <a:solidFill>
                <a:srgbClr val="006666"/>
              </a:solidFill>
            </a:endParaRPr>
          </a:p>
        </p:txBody>
      </p:sp>
    </p:spTree>
    <p:extLst>
      <p:ext uri="{BB962C8B-B14F-4D97-AF65-F5344CB8AC3E}">
        <p14:creationId xmlns:p14="http://schemas.microsoft.com/office/powerpoint/2010/main" val="995132488"/>
      </p:ext>
    </p:extLst>
  </p:cSld>
  <p:clrMapOvr>
    <a:masterClrMapping/>
  </p:clrMapOvr>
  <p:transition>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dirty="0" smtClean="0"/>
              <a:t> Федеральный закон от 13.07.2015 N 218-ФЗ</a:t>
            </a:r>
            <a:br>
              <a:rPr lang="ru-RU" altLang="ru-RU" sz="2800" dirty="0" smtClean="0"/>
            </a:br>
            <a:r>
              <a:rPr lang="ru-RU" sz="2800" b="0" dirty="0"/>
              <a:t>Статья 15. Лица, по заявлению которых </a:t>
            </a:r>
            <a:r>
              <a:rPr lang="ru-RU" sz="2800" b="0" dirty="0" smtClean="0"/>
              <a:t>осуществляются ГКУ  </a:t>
            </a:r>
            <a:r>
              <a:rPr lang="ru-RU" sz="2800" b="0" dirty="0"/>
              <a:t>и </a:t>
            </a:r>
            <a:r>
              <a:rPr lang="ru-RU" sz="2800" b="0" dirty="0" smtClean="0"/>
              <a:t>ГРП</a:t>
            </a:r>
            <a:endParaRPr lang="ru-RU" sz="2800" b="0" dirty="0"/>
          </a:p>
        </p:txBody>
      </p:sp>
      <p:sp>
        <p:nvSpPr>
          <p:cNvPr id="7" name="Прямоугольник 6"/>
          <p:cNvSpPr/>
          <p:nvPr/>
        </p:nvSpPr>
        <p:spPr>
          <a:xfrm>
            <a:off x="827584" y="2349500"/>
            <a:ext cx="8208912" cy="3785652"/>
          </a:xfrm>
          <a:prstGeom prst="rect">
            <a:avLst/>
          </a:prstGeom>
        </p:spPr>
        <p:txBody>
          <a:bodyPr wrap="square">
            <a:spAutoFit/>
          </a:bodyPr>
          <a:lstStyle/>
          <a:p>
            <a:pPr algn="just"/>
            <a:r>
              <a:rPr lang="ru-RU" sz="2400" b="1" dirty="0"/>
              <a:t>3. ГРП без одновременного ГКУ:</a:t>
            </a:r>
          </a:p>
          <a:p>
            <a:endParaRPr lang="ru-RU" sz="2400" dirty="0" smtClean="0"/>
          </a:p>
          <a:p>
            <a:r>
              <a:rPr lang="ru-RU" sz="2400" dirty="0" smtClean="0"/>
              <a:t>4</a:t>
            </a:r>
            <a:r>
              <a:rPr lang="ru-RU" sz="2400" dirty="0"/>
              <a:t>) правообладателя объекта недвижимости - при подтверждении права на учтенный в ЕГРН объект, возникшего до дня вступления в силу 122-ФЗ;</a:t>
            </a:r>
          </a:p>
          <a:p>
            <a:r>
              <a:rPr lang="ru-RU" sz="2400" dirty="0"/>
              <a:t>5) нотариуса или его уполномоченного работника, при ГРП возникшего на основании нотариально удостоверенной сделки, либо по заявлению любой стороны нотариально удостоверенной сделки;</a:t>
            </a:r>
          </a:p>
          <a:p>
            <a:r>
              <a:rPr lang="ru-RU" sz="2400" dirty="0"/>
              <a:t>6) иного лица в установленных настоящим ФЗ случаях.</a:t>
            </a:r>
          </a:p>
        </p:txBody>
      </p:sp>
    </p:spTree>
    <p:extLst>
      <p:ext uri="{BB962C8B-B14F-4D97-AF65-F5344CB8AC3E}">
        <p14:creationId xmlns:p14="http://schemas.microsoft.com/office/powerpoint/2010/main" val="150225377"/>
      </p:ext>
    </p:extLst>
  </p:cSld>
  <p:clrMapOvr>
    <a:masterClrMapping/>
  </p:clrMapOvr>
  <p:transition>
    <p:wipe dir="r"/>
  </p:transition>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9" name="Объект 4"/>
          <p:cNvSpPr>
            <a:spLocks noGrp="1"/>
          </p:cNvSpPr>
          <p:nvPr>
            <p:ph idx="1"/>
          </p:nvPr>
        </p:nvSpPr>
        <p:spPr>
          <a:xfrm>
            <a:off x="539552" y="2276475"/>
            <a:ext cx="8496944" cy="4465638"/>
          </a:xfrm>
        </p:spPr>
        <p:txBody>
          <a:bodyPr/>
          <a:lstStyle/>
          <a:p>
            <a:r>
              <a:rPr lang="ru-RU" sz="2400" dirty="0"/>
              <a:t>Предусмотрено предоставление разъяснений о процедуре определения кадастровой стоимости по инициативе любого </a:t>
            </a:r>
            <a:r>
              <a:rPr lang="ru-RU" sz="2400" dirty="0" smtClean="0"/>
              <a:t>лица</a:t>
            </a:r>
          </a:p>
          <a:p>
            <a:r>
              <a:rPr lang="ru-RU" sz="2400" dirty="0" smtClean="0"/>
              <a:t>Закрепляется </a:t>
            </a:r>
            <a:r>
              <a:rPr lang="ru-RU" sz="2400" dirty="0"/>
              <a:t>федеральный надзор за деятельностью связанной с определением кадастровой стоимости</a:t>
            </a:r>
            <a:r>
              <a:rPr lang="ru-RU" sz="2400" dirty="0" smtClean="0"/>
              <a:t>.</a:t>
            </a:r>
          </a:p>
          <a:p>
            <a:r>
              <a:rPr lang="ru-RU" sz="2400" dirty="0" smtClean="0"/>
              <a:t>Уполномоченный орган надзора определяется Правительством России - Росреестр</a:t>
            </a:r>
          </a:p>
          <a:p>
            <a:endParaRPr lang="ru-RU" sz="2400" dirty="0" smtClean="0"/>
          </a:p>
        </p:txBody>
      </p:sp>
      <p:sp>
        <p:nvSpPr>
          <p:cNvPr id="5" name="Заголовок 2"/>
          <p:cNvSpPr>
            <a:spLocks noGrp="1"/>
          </p:cNvSpPr>
          <p:nvPr>
            <p:ph type="title"/>
          </p:nvPr>
        </p:nvSpPr>
        <p:spPr>
          <a:xfrm>
            <a:off x="683568" y="548680"/>
            <a:ext cx="8352482" cy="1440458"/>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3200" dirty="0"/>
              <a:t>Федеральный закон от 03.07.2016  №237-ФЗ </a:t>
            </a:r>
            <a:r>
              <a:rPr lang="ru-RU" altLang="ru-RU" sz="3200" dirty="0" smtClean="0"/>
              <a:t>«</a:t>
            </a:r>
            <a:r>
              <a:rPr lang="ru-RU" sz="3200" dirty="0" smtClean="0"/>
              <a:t>О </a:t>
            </a:r>
            <a:r>
              <a:rPr lang="ru-RU" sz="3200" dirty="0"/>
              <a:t>государственной кадастровой </a:t>
            </a:r>
            <a:r>
              <a:rPr lang="ru-RU" sz="3200" dirty="0" smtClean="0"/>
              <a:t>оценке»</a:t>
            </a:r>
            <a:endParaRPr lang="ru-RU" sz="3200" dirty="0"/>
          </a:p>
        </p:txBody>
      </p:sp>
    </p:spTree>
    <p:extLst>
      <p:ext uri="{BB962C8B-B14F-4D97-AF65-F5344CB8AC3E}">
        <p14:creationId xmlns:p14="http://schemas.microsoft.com/office/powerpoint/2010/main" val="3280273957"/>
      </p:ext>
    </p:extLst>
  </p:cSld>
  <p:clrMapOvr>
    <a:masterClrMapping/>
  </p:clrMapOvr>
  <p:transition>
    <p:wipe dir="r"/>
  </p:transition>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9" name="Объект 4"/>
          <p:cNvSpPr>
            <a:spLocks noGrp="1"/>
          </p:cNvSpPr>
          <p:nvPr>
            <p:ph idx="1"/>
          </p:nvPr>
        </p:nvSpPr>
        <p:spPr>
          <a:xfrm>
            <a:off x="539552" y="2276475"/>
            <a:ext cx="8496944" cy="4465638"/>
          </a:xfrm>
        </p:spPr>
        <p:txBody>
          <a:bodyPr/>
          <a:lstStyle/>
          <a:p>
            <a:pPr algn="just"/>
            <a:r>
              <a:rPr lang="ru-RU" sz="2400" dirty="0"/>
              <a:t>вступает </a:t>
            </a:r>
            <a:r>
              <a:rPr lang="ru-RU" sz="2400" dirty="0" smtClean="0"/>
              <a:t>в силу </a:t>
            </a:r>
            <a:r>
              <a:rPr lang="ru-RU" sz="2400" dirty="0"/>
              <a:t>с 1 января 2017 </a:t>
            </a:r>
            <a:r>
              <a:rPr lang="ru-RU" sz="2400" dirty="0" smtClean="0"/>
              <a:t>года</a:t>
            </a:r>
          </a:p>
          <a:p>
            <a:pPr algn="just"/>
            <a:r>
              <a:rPr lang="ru-RU" sz="2400" dirty="0"/>
              <a:t>переходный период </a:t>
            </a:r>
            <a:r>
              <a:rPr lang="ru-RU" sz="2400" dirty="0" smtClean="0"/>
              <a:t>с </a:t>
            </a:r>
            <a:r>
              <a:rPr lang="ru-RU" sz="2400" dirty="0"/>
              <a:t>1 января 2017 года до 1 января 2020 </a:t>
            </a:r>
            <a:r>
              <a:rPr lang="ru-RU" sz="2400" dirty="0" smtClean="0"/>
              <a:t>года</a:t>
            </a:r>
          </a:p>
          <a:p>
            <a:pPr algn="just"/>
            <a:r>
              <a:rPr lang="ru-RU" sz="2400" dirty="0" smtClean="0"/>
              <a:t>Решение </a:t>
            </a:r>
            <a:r>
              <a:rPr lang="ru-RU" sz="2400" dirty="0"/>
              <a:t>о дате перехода к проведению </a:t>
            </a:r>
            <a:r>
              <a:rPr lang="ru-RU" sz="2400" dirty="0" smtClean="0"/>
              <a:t>ГКО в </a:t>
            </a:r>
            <a:r>
              <a:rPr lang="ru-RU" sz="2400" dirty="0"/>
              <a:t>соответствии с </a:t>
            </a:r>
            <a:r>
              <a:rPr lang="ru-RU" sz="2400" dirty="0" smtClean="0"/>
              <a:t>ФЗ принимается органом </a:t>
            </a:r>
            <a:r>
              <a:rPr lang="ru-RU" sz="2400" dirty="0"/>
              <a:t>государственной власти субъекта </a:t>
            </a:r>
            <a:r>
              <a:rPr lang="ru-RU" sz="2400" dirty="0" smtClean="0"/>
              <a:t>РФ</a:t>
            </a:r>
          </a:p>
          <a:p>
            <a:pPr algn="just"/>
            <a:r>
              <a:rPr lang="ru-RU" sz="2400" dirty="0" smtClean="0"/>
              <a:t>ГКО, </a:t>
            </a:r>
            <a:r>
              <a:rPr lang="ru-RU" sz="2400" dirty="0"/>
              <a:t>проведение которой начато в соответствии с </a:t>
            </a:r>
            <a:r>
              <a:rPr lang="ru-RU" sz="2400" dirty="0" smtClean="0"/>
              <a:t>ФЗ N 135-ФЗ, </a:t>
            </a:r>
            <a:r>
              <a:rPr lang="ru-RU" sz="2400" dirty="0"/>
              <a:t>должна быть завершена до </a:t>
            </a:r>
            <a:r>
              <a:rPr lang="ru-RU" sz="2400" dirty="0" smtClean="0"/>
              <a:t>01.01.2020 </a:t>
            </a:r>
            <a:r>
              <a:rPr lang="ru-RU" sz="2400" dirty="0"/>
              <a:t>года.</a:t>
            </a:r>
          </a:p>
          <a:p>
            <a:endParaRPr lang="ru-RU" sz="2400" dirty="0" smtClean="0"/>
          </a:p>
        </p:txBody>
      </p:sp>
      <p:sp>
        <p:nvSpPr>
          <p:cNvPr id="5" name="Заголовок 2"/>
          <p:cNvSpPr>
            <a:spLocks noGrp="1"/>
          </p:cNvSpPr>
          <p:nvPr>
            <p:ph type="title"/>
          </p:nvPr>
        </p:nvSpPr>
        <p:spPr>
          <a:xfrm>
            <a:off x="683568" y="548680"/>
            <a:ext cx="8352482" cy="1440458"/>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3200" dirty="0"/>
              <a:t>Федеральный закон от 03.07.2016  №237-ФЗ </a:t>
            </a:r>
            <a:r>
              <a:rPr lang="ru-RU" altLang="ru-RU" sz="3200" dirty="0" smtClean="0"/>
              <a:t>«</a:t>
            </a:r>
            <a:r>
              <a:rPr lang="ru-RU" sz="3200" dirty="0" smtClean="0"/>
              <a:t>О </a:t>
            </a:r>
            <a:r>
              <a:rPr lang="ru-RU" sz="3200" dirty="0"/>
              <a:t>государственной кадастровой </a:t>
            </a:r>
            <a:r>
              <a:rPr lang="ru-RU" sz="3200" dirty="0" smtClean="0"/>
              <a:t>оценке»</a:t>
            </a:r>
            <a:endParaRPr lang="ru-RU" sz="3200" dirty="0"/>
          </a:p>
        </p:txBody>
      </p:sp>
    </p:spTree>
    <p:extLst>
      <p:ext uri="{BB962C8B-B14F-4D97-AF65-F5344CB8AC3E}">
        <p14:creationId xmlns:p14="http://schemas.microsoft.com/office/powerpoint/2010/main" val="2531607209"/>
      </p:ext>
    </p:extLst>
  </p:cSld>
  <p:clrMapOvr>
    <a:masterClrMapping/>
  </p:clrMapOvr>
  <p:transition>
    <p:wipe dir="r"/>
  </p:transition>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Заголовок 2"/>
          <p:cNvSpPr>
            <a:spLocks noGrp="1"/>
          </p:cNvSpPr>
          <p:nvPr>
            <p:ph type="title"/>
          </p:nvPr>
        </p:nvSpPr>
        <p:spPr>
          <a:xfrm>
            <a:off x="755576" y="908050"/>
            <a:ext cx="8280474" cy="1081088"/>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sz="3200" dirty="0"/>
              <a:t>Федеральный закон </a:t>
            </a:r>
            <a:r>
              <a:rPr lang="ru-RU" sz="3200" dirty="0" smtClean="0"/>
              <a:t>от </a:t>
            </a:r>
            <a:r>
              <a:rPr lang="ru-RU" sz="3200" dirty="0"/>
              <a:t>03.07.2016 </a:t>
            </a:r>
            <a:r>
              <a:rPr lang="ru-RU" sz="3200" dirty="0" smtClean="0"/>
              <a:t>№ 360-ФЗ «Вводный закон»</a:t>
            </a:r>
            <a:endParaRPr lang="ru-RU" sz="3200" dirty="0"/>
          </a:p>
        </p:txBody>
      </p:sp>
      <p:sp>
        <p:nvSpPr>
          <p:cNvPr id="96259" name="Объект 4"/>
          <p:cNvSpPr>
            <a:spLocks noGrp="1"/>
          </p:cNvSpPr>
          <p:nvPr>
            <p:ph idx="1"/>
          </p:nvPr>
        </p:nvSpPr>
        <p:spPr>
          <a:xfrm>
            <a:off x="395536" y="2276872"/>
            <a:ext cx="8280971" cy="4465638"/>
          </a:xfrm>
        </p:spPr>
        <p:txBody>
          <a:bodyPr/>
          <a:lstStyle/>
          <a:p>
            <a:pPr algn="just"/>
            <a:r>
              <a:rPr lang="ru-RU" b="1" dirty="0"/>
              <a:t>О внесении изменений в отдельные законодательные акты </a:t>
            </a:r>
            <a:r>
              <a:rPr lang="ru-RU" b="1" dirty="0" smtClean="0"/>
              <a:t>РФ</a:t>
            </a:r>
            <a:r>
              <a:rPr lang="ru-RU" dirty="0"/>
              <a:t/>
            </a:r>
            <a:br>
              <a:rPr lang="ru-RU" dirty="0"/>
            </a:br>
            <a:r>
              <a:rPr lang="ru-RU" b="1" dirty="0"/>
              <a:t>(в части уточнения положений по вопросам оценки имущества</a:t>
            </a:r>
            <a:r>
              <a:rPr lang="ru-RU" b="1" dirty="0" smtClean="0"/>
              <a:t>)</a:t>
            </a:r>
          </a:p>
          <a:p>
            <a:r>
              <a:rPr lang="ru-RU" dirty="0"/>
              <a:t>Начало действия документа - 15.07.2016 (за исключением отдельных положений).</a:t>
            </a:r>
          </a:p>
        </p:txBody>
      </p:sp>
    </p:spTree>
    <p:extLst>
      <p:ext uri="{BB962C8B-B14F-4D97-AF65-F5344CB8AC3E}">
        <p14:creationId xmlns:p14="http://schemas.microsoft.com/office/powerpoint/2010/main" val="2838949992"/>
      </p:ext>
    </p:extLst>
  </p:cSld>
  <p:clrMapOvr>
    <a:masterClrMapping/>
  </p:clrMapOvr>
  <p:transition>
    <p:wipe dir="r"/>
  </p:transition>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Заголовок 2"/>
          <p:cNvSpPr>
            <a:spLocks noGrp="1"/>
          </p:cNvSpPr>
          <p:nvPr>
            <p:ph type="title"/>
          </p:nvPr>
        </p:nvSpPr>
        <p:spPr>
          <a:xfrm>
            <a:off x="755576" y="908050"/>
            <a:ext cx="8280474" cy="1081088"/>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sz="3200" dirty="0"/>
              <a:t>Федеральный закон </a:t>
            </a:r>
            <a:r>
              <a:rPr lang="ru-RU" sz="3200" dirty="0" smtClean="0"/>
              <a:t>от </a:t>
            </a:r>
            <a:r>
              <a:rPr lang="ru-RU" sz="3200" dirty="0"/>
              <a:t>03.07.2016 № </a:t>
            </a:r>
            <a:r>
              <a:rPr lang="ru-RU" sz="3200" dirty="0" smtClean="0"/>
              <a:t>360-ФЗ «Вводный закон»</a:t>
            </a:r>
            <a:endParaRPr lang="ru-RU" sz="3200" dirty="0"/>
          </a:p>
        </p:txBody>
      </p:sp>
      <p:sp>
        <p:nvSpPr>
          <p:cNvPr id="96259" name="Объект 4"/>
          <p:cNvSpPr>
            <a:spLocks noGrp="1"/>
          </p:cNvSpPr>
          <p:nvPr>
            <p:ph idx="1"/>
          </p:nvPr>
        </p:nvSpPr>
        <p:spPr>
          <a:xfrm>
            <a:off x="395536" y="2276475"/>
            <a:ext cx="8569077" cy="4465638"/>
          </a:xfrm>
        </p:spPr>
        <p:txBody>
          <a:bodyPr/>
          <a:lstStyle/>
          <a:p>
            <a:pPr algn="just"/>
            <a:r>
              <a:rPr lang="ru-RU" dirty="0"/>
              <a:t>Приостановить действие статей 24</a:t>
            </a:r>
            <a:r>
              <a:rPr lang="ru-RU" baseline="30000" dirty="0"/>
              <a:t>12 </a:t>
            </a:r>
            <a:r>
              <a:rPr lang="ru-RU" dirty="0"/>
              <a:t>- 24</a:t>
            </a:r>
            <a:r>
              <a:rPr lang="ru-RU" baseline="30000" dirty="0"/>
              <a:t>17</a:t>
            </a:r>
            <a:r>
              <a:rPr lang="ru-RU" dirty="0"/>
              <a:t> Федерального </a:t>
            </a:r>
            <a:r>
              <a:rPr lang="ru-RU" dirty="0" smtClean="0"/>
              <a:t>закона от 29.07.98 № </a:t>
            </a:r>
            <a:r>
              <a:rPr lang="ru-RU" dirty="0"/>
              <a:t>135-ФЗ </a:t>
            </a:r>
            <a:r>
              <a:rPr lang="ru-RU" dirty="0" smtClean="0"/>
              <a:t>(процедура ГКО) (ст. 18);</a:t>
            </a:r>
          </a:p>
          <a:p>
            <a:pPr algn="just"/>
            <a:r>
              <a:rPr lang="ru-RU" dirty="0" smtClean="0"/>
              <a:t>Процедура ГКО 135-ФЗ применяется только для заключенных договоров на ГКО (ст. 20)</a:t>
            </a:r>
          </a:p>
          <a:p>
            <a:pPr algn="just"/>
            <a:r>
              <a:rPr lang="ru-RU" dirty="0" smtClean="0"/>
              <a:t>Субъекты РФ на основании закона субъекта вправе с 01.01.2017 применять стоимость </a:t>
            </a:r>
            <a:r>
              <a:rPr lang="ru-RU" b="1" dirty="0" smtClean="0"/>
              <a:t>на 01.01.14 года </a:t>
            </a:r>
            <a:r>
              <a:rPr lang="ru-RU" dirty="0" smtClean="0"/>
              <a:t>(при отсутствии таковой, на 01.01 соответствующего года, если ГКО снижалась, принимается сниженная стоимость).</a:t>
            </a:r>
          </a:p>
          <a:p>
            <a:pPr algn="just"/>
            <a:endParaRPr lang="ru-RU" altLang="ru-RU" dirty="0" smtClean="0"/>
          </a:p>
        </p:txBody>
      </p:sp>
    </p:spTree>
    <p:extLst>
      <p:ext uri="{BB962C8B-B14F-4D97-AF65-F5344CB8AC3E}">
        <p14:creationId xmlns:p14="http://schemas.microsoft.com/office/powerpoint/2010/main" val="1339301400"/>
      </p:ext>
    </p:extLst>
  </p:cSld>
  <p:clrMapOvr>
    <a:masterClrMapping/>
  </p:clrMapOvr>
  <p:transition>
    <p:wipe dir="r"/>
  </p:transition>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2"/>
          <p:cNvSpPr>
            <a:spLocks noGrp="1" noChangeArrowheads="1"/>
          </p:cNvSpPr>
          <p:nvPr>
            <p:ph type="ctrTitle" idx="4294967295"/>
          </p:nvPr>
        </p:nvSpPr>
        <p:spPr>
          <a:xfrm>
            <a:off x="684213" y="1000125"/>
            <a:ext cx="7773987" cy="1928813"/>
          </a:xfrm>
          <a:prstGeom prst="roundRect">
            <a:avLst>
              <a:gd name="adj" fmla="val 50000"/>
            </a:avLst>
          </a:prstGeom>
        </p:spPr>
        <p:txBody>
          <a:bodyPr anchor="ctr">
            <a:normAutofit/>
          </a:bodyPr>
          <a:lstStyle/>
          <a:p>
            <a:pPr marL="0" indent="0" algn="ctr" eaLnBrk="1" hangingPunct="1"/>
            <a:r>
              <a:rPr lang="ru-RU" altLang="ru-RU" sz="2800" dirty="0"/>
              <a:t>Законопроекты в сфере земельных отношений и государственного кадастрового учета</a:t>
            </a:r>
          </a:p>
        </p:txBody>
      </p:sp>
      <p:sp>
        <p:nvSpPr>
          <p:cNvPr id="5124" name="Rectangle 4"/>
          <p:cNvSpPr>
            <a:spLocks noChangeArrowheads="1"/>
          </p:cNvSpPr>
          <p:nvPr/>
        </p:nvSpPr>
        <p:spPr bwMode="auto">
          <a:xfrm>
            <a:off x="4643438" y="5157788"/>
            <a:ext cx="4114800" cy="1465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20000"/>
              </a:spcBef>
              <a:spcAft>
                <a:spcPct val="0"/>
              </a:spcAft>
              <a:buClr>
                <a:srgbClr val="003366"/>
              </a:buClr>
              <a:buSzPct val="75000"/>
              <a:buFont typeface="Wingdings" pitchFamily="2" charset="2"/>
              <a:buNone/>
            </a:pPr>
            <a:endParaRPr lang="ru-RU" altLang="ru-RU" sz="2800">
              <a:solidFill>
                <a:srgbClr val="006666"/>
              </a:solidFill>
            </a:endParaRPr>
          </a:p>
        </p:txBody>
      </p:sp>
    </p:spTree>
    <p:extLst>
      <p:ext uri="{BB962C8B-B14F-4D97-AF65-F5344CB8AC3E}">
        <p14:creationId xmlns:p14="http://schemas.microsoft.com/office/powerpoint/2010/main" val="1908832076"/>
      </p:ext>
    </p:extLst>
  </p:cSld>
  <p:clrMapOvr>
    <a:masterClrMapping/>
  </p:clrMapOvr>
  <p:transition>
    <p:wipe dir="r"/>
  </p:transition>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Заголовок 2"/>
          <p:cNvSpPr>
            <a:spLocks noGrp="1"/>
          </p:cNvSpPr>
          <p:nvPr>
            <p:ph type="title"/>
          </p:nvPr>
        </p:nvSpPr>
        <p:spPr>
          <a:xfrm>
            <a:off x="755576" y="476672"/>
            <a:ext cx="8388424" cy="1512466"/>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3200" dirty="0" smtClean="0"/>
              <a:t>Законопроект №90991-7 «Об </a:t>
            </a:r>
            <a:r>
              <a:rPr lang="ru-RU" sz="3200" dirty="0" smtClean="0"/>
              <a:t>устранении противоречий </a:t>
            </a:r>
            <a:r>
              <a:rPr lang="ru-RU" sz="3200" dirty="0"/>
              <a:t>в сведениях </a:t>
            </a:r>
            <a:r>
              <a:rPr lang="ru-RU" sz="3200" dirty="0" smtClean="0"/>
              <a:t>государственных </a:t>
            </a:r>
            <a:r>
              <a:rPr lang="ru-RU" sz="3200" dirty="0"/>
              <a:t>реестров</a:t>
            </a:r>
            <a:r>
              <a:rPr lang="ru-RU" altLang="ru-RU" sz="3200" dirty="0" smtClean="0"/>
              <a:t>» </a:t>
            </a:r>
          </a:p>
        </p:txBody>
      </p:sp>
      <p:sp>
        <p:nvSpPr>
          <p:cNvPr id="16387" name="Объект 4"/>
          <p:cNvSpPr>
            <a:spLocks noGrp="1"/>
          </p:cNvSpPr>
          <p:nvPr>
            <p:ph idx="1"/>
          </p:nvPr>
        </p:nvSpPr>
        <p:spPr>
          <a:xfrm>
            <a:off x="395288" y="2276475"/>
            <a:ext cx="8569325" cy="4465638"/>
          </a:xfrm>
        </p:spPr>
        <p:txBody>
          <a:bodyPr/>
          <a:lstStyle/>
          <a:p>
            <a:pPr algn="just">
              <a:defRPr/>
            </a:pPr>
            <a:r>
              <a:rPr lang="ru-RU" sz="3200" dirty="0" smtClean="0"/>
              <a:t>Существующие проблемы</a:t>
            </a:r>
          </a:p>
          <a:p>
            <a:pPr marL="742950" lvl="2" indent="-342900" algn="just">
              <a:defRPr/>
            </a:pPr>
            <a:r>
              <a:rPr lang="ru-RU" sz="2800" dirty="0" smtClean="0">
                <a:ea typeface="+mn-ea"/>
                <a:cs typeface="+mn-cs"/>
              </a:rPr>
              <a:t>противоречие </a:t>
            </a:r>
            <a:r>
              <a:rPr lang="ru-RU" sz="2800" dirty="0">
                <a:ea typeface="+mn-ea"/>
                <a:cs typeface="+mn-cs"/>
              </a:rPr>
              <a:t>сведений лесного реестра и ЕГРН</a:t>
            </a:r>
          </a:p>
          <a:p>
            <a:pPr marL="742950" lvl="2" indent="-342900" algn="just">
              <a:defRPr/>
            </a:pPr>
            <a:r>
              <a:rPr lang="ru-RU" sz="2800" dirty="0" smtClean="0">
                <a:ea typeface="+mn-ea"/>
                <a:cs typeface="+mn-cs"/>
              </a:rPr>
              <a:t>многочисленные </a:t>
            </a:r>
            <a:r>
              <a:rPr lang="ru-RU" sz="2800" dirty="0">
                <a:ea typeface="+mn-ea"/>
                <a:cs typeface="+mn-cs"/>
              </a:rPr>
              <a:t>пересечения лесных участков между собой и с другими ЗУ</a:t>
            </a:r>
          </a:p>
          <a:p>
            <a:pPr marL="742950" lvl="2" indent="-342900" algn="just">
              <a:defRPr/>
            </a:pPr>
            <a:r>
              <a:rPr lang="ru-RU" sz="2800" dirty="0">
                <a:ea typeface="+mn-ea"/>
                <a:cs typeface="+mn-cs"/>
              </a:rPr>
              <a:t> </a:t>
            </a:r>
            <a:r>
              <a:rPr lang="ru-RU" sz="2800" dirty="0" smtClean="0">
                <a:ea typeface="+mn-ea"/>
                <a:cs typeface="+mn-cs"/>
              </a:rPr>
              <a:t>необходимость выведения </a:t>
            </a:r>
            <a:r>
              <a:rPr lang="ru-RU" sz="2800" dirty="0">
                <a:ea typeface="+mn-ea"/>
                <a:cs typeface="+mn-cs"/>
              </a:rPr>
              <a:t>лесных </a:t>
            </a:r>
            <a:r>
              <a:rPr lang="ru-RU" sz="2800" dirty="0" smtClean="0">
                <a:ea typeface="+mn-ea"/>
                <a:cs typeface="+mn-cs"/>
              </a:rPr>
              <a:t>поселков, </a:t>
            </a:r>
            <a:r>
              <a:rPr lang="ru-RU" sz="2800" dirty="0" smtClean="0"/>
              <a:t>упраздненных военных городков</a:t>
            </a:r>
            <a:r>
              <a:rPr lang="ru-RU" sz="2800" dirty="0" smtClean="0">
                <a:ea typeface="+mn-ea"/>
                <a:cs typeface="+mn-cs"/>
              </a:rPr>
              <a:t> из земель </a:t>
            </a:r>
            <a:r>
              <a:rPr lang="ru-RU" sz="2800" dirty="0">
                <a:ea typeface="+mn-ea"/>
                <a:cs typeface="+mn-cs"/>
              </a:rPr>
              <a:t>лесного фонда </a:t>
            </a:r>
          </a:p>
          <a:p>
            <a:pPr algn="just">
              <a:defRPr/>
            </a:pPr>
            <a:endParaRPr lang="ru-RU" altLang="ru-RU" sz="3200" dirty="0">
              <a:ea typeface="+mn-ea"/>
              <a:cs typeface="+mn-cs"/>
            </a:endParaRPr>
          </a:p>
          <a:p>
            <a:pPr lvl="1" algn="just">
              <a:defRPr/>
            </a:pPr>
            <a:endParaRPr lang="ru-RU" altLang="ru-RU" b="1" dirty="0"/>
          </a:p>
          <a:p>
            <a:pPr lvl="1" algn="just">
              <a:defRPr/>
            </a:pPr>
            <a:endParaRPr lang="ru-RU" altLang="ru-RU" b="1" dirty="0"/>
          </a:p>
          <a:p>
            <a:pPr lvl="1" algn="just">
              <a:defRPr/>
            </a:pPr>
            <a:endParaRPr lang="ru-RU" altLang="ru-RU" dirty="0"/>
          </a:p>
          <a:p>
            <a:pPr algn="just">
              <a:defRPr/>
            </a:pPr>
            <a:endParaRPr lang="ru-RU" altLang="ru-RU" dirty="0" smtClean="0"/>
          </a:p>
          <a:p>
            <a:pPr marL="0" indent="0" algn="just">
              <a:buFont typeface="Wingdings" pitchFamily="2" charset="2"/>
              <a:buNone/>
              <a:defRPr/>
            </a:pPr>
            <a:endParaRPr lang="ru-RU" altLang="ru-RU" dirty="0" smtClean="0"/>
          </a:p>
        </p:txBody>
      </p:sp>
    </p:spTree>
    <p:extLst>
      <p:ext uri="{BB962C8B-B14F-4D97-AF65-F5344CB8AC3E}">
        <p14:creationId xmlns:p14="http://schemas.microsoft.com/office/powerpoint/2010/main" val="3236678973"/>
      </p:ext>
    </p:extLst>
  </p:cSld>
  <p:clrMapOvr>
    <a:masterClrMapping/>
  </p:clrMapOvr>
  <p:transition>
    <p:wipe dir="r"/>
  </p:transition>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915041" y="783148"/>
            <a:ext cx="7271016" cy="5352245"/>
          </a:xfrm>
          <a:prstGeom prst="rect">
            <a:avLst/>
          </a:prstGeom>
          <a:blipFill>
            <a:blip r:embed="rId2" cstate="print"/>
            <a:stretch>
              <a:fillRect/>
            </a:stretch>
          </a:blipFill>
        </p:spPr>
        <p:txBody>
          <a:bodyPr wrap="square" lIns="0" tIns="0" rIns="0" bIns="0" rtlCol="0"/>
          <a:lstStyle/>
          <a:p>
            <a:endParaRPr/>
          </a:p>
        </p:txBody>
      </p:sp>
      <p:sp>
        <p:nvSpPr>
          <p:cNvPr id="5" name="object 5"/>
          <p:cNvSpPr/>
          <p:nvPr/>
        </p:nvSpPr>
        <p:spPr>
          <a:xfrm>
            <a:off x="5360598" y="6283491"/>
            <a:ext cx="431136" cy="179731"/>
          </a:xfrm>
          <a:custGeom>
            <a:avLst/>
            <a:gdLst/>
            <a:ahLst/>
            <a:cxnLst/>
            <a:rect l="l" t="t" r="r" b="b"/>
            <a:pathLst>
              <a:path w="504189" h="210184">
                <a:moveTo>
                  <a:pt x="0" y="0"/>
                </a:moveTo>
                <a:lnTo>
                  <a:pt x="504178" y="0"/>
                </a:lnTo>
                <a:lnTo>
                  <a:pt x="504178" y="209955"/>
                </a:lnTo>
                <a:lnTo>
                  <a:pt x="0" y="209955"/>
                </a:lnTo>
                <a:lnTo>
                  <a:pt x="0" y="0"/>
                </a:lnTo>
                <a:close/>
              </a:path>
            </a:pathLst>
          </a:custGeom>
          <a:ln w="40428">
            <a:solidFill>
              <a:srgbClr val="FF0000"/>
            </a:solidFill>
          </a:ln>
        </p:spPr>
        <p:txBody>
          <a:bodyPr wrap="square" lIns="0" tIns="0" rIns="0" bIns="0" rtlCol="0"/>
          <a:lstStyle/>
          <a:p>
            <a:endParaRPr/>
          </a:p>
        </p:txBody>
      </p:sp>
      <p:sp>
        <p:nvSpPr>
          <p:cNvPr id="7" name="object 7"/>
          <p:cNvSpPr txBox="1"/>
          <p:nvPr/>
        </p:nvSpPr>
        <p:spPr>
          <a:xfrm>
            <a:off x="1017037" y="158666"/>
            <a:ext cx="7305869" cy="553998"/>
          </a:xfrm>
          <a:prstGeom prst="rect">
            <a:avLst/>
          </a:prstGeom>
        </p:spPr>
        <p:txBody>
          <a:bodyPr vert="horz" wrap="square" lIns="0" tIns="0" rIns="0" bIns="0" rtlCol="0">
            <a:spAutoFit/>
          </a:bodyPr>
          <a:lstStyle/>
          <a:p>
            <a:pPr marL="10860" algn="ctr"/>
            <a:r>
              <a:rPr b="1" spc="-17" dirty="0" smtClean="0">
                <a:solidFill>
                  <a:srgbClr val="44546A"/>
                </a:solidFill>
                <a:latin typeface="Calibri"/>
                <a:cs typeface="Calibri"/>
              </a:rPr>
              <a:t>НАЛОЖЕНИЕ </a:t>
            </a:r>
            <a:r>
              <a:rPr b="1" spc="-21" dirty="0">
                <a:solidFill>
                  <a:srgbClr val="44546A"/>
                </a:solidFill>
                <a:latin typeface="Calibri"/>
                <a:cs typeface="Calibri"/>
              </a:rPr>
              <a:t>ГРАНИЦ УЧАСТКОВ ГОСЛЕСФОНДА </a:t>
            </a:r>
            <a:r>
              <a:rPr b="1" spc="-4" dirty="0">
                <a:solidFill>
                  <a:srgbClr val="44546A"/>
                </a:solidFill>
                <a:latin typeface="Calibri"/>
                <a:cs typeface="Calibri"/>
              </a:rPr>
              <a:t>НА </a:t>
            </a:r>
            <a:r>
              <a:rPr b="1" spc="-13" dirty="0">
                <a:solidFill>
                  <a:srgbClr val="44546A"/>
                </a:solidFill>
                <a:latin typeface="Calibri"/>
                <a:cs typeface="Calibri"/>
              </a:rPr>
              <a:t>ЗЕМЛИ </a:t>
            </a:r>
            <a:endParaRPr lang="ru-RU" b="1" spc="-13" dirty="0" smtClean="0">
              <a:solidFill>
                <a:srgbClr val="44546A"/>
              </a:solidFill>
              <a:latin typeface="Calibri"/>
              <a:cs typeface="Calibri"/>
            </a:endParaRPr>
          </a:p>
          <a:p>
            <a:pPr marL="10860" algn="ctr"/>
            <a:r>
              <a:rPr b="1" spc="-13" dirty="0" smtClean="0">
                <a:solidFill>
                  <a:srgbClr val="44546A"/>
                </a:solidFill>
                <a:latin typeface="Calibri"/>
                <a:cs typeface="Calibri"/>
              </a:rPr>
              <a:t>ИНЫХ</a:t>
            </a:r>
            <a:r>
              <a:rPr b="1" spc="-64" dirty="0" smtClean="0">
                <a:solidFill>
                  <a:srgbClr val="44546A"/>
                </a:solidFill>
                <a:latin typeface="Calibri"/>
                <a:cs typeface="Calibri"/>
              </a:rPr>
              <a:t> </a:t>
            </a:r>
            <a:r>
              <a:rPr b="1" spc="-26" dirty="0" smtClean="0">
                <a:solidFill>
                  <a:srgbClr val="44546A"/>
                </a:solidFill>
                <a:latin typeface="Calibri"/>
                <a:cs typeface="Calibri"/>
              </a:rPr>
              <a:t>КАТЕГОРИЙ</a:t>
            </a:r>
            <a:r>
              <a:rPr lang="ru-RU" b="1" spc="-26" dirty="0">
                <a:solidFill>
                  <a:srgbClr val="44546A"/>
                </a:solidFill>
                <a:latin typeface="Calibri"/>
                <a:cs typeface="Calibri"/>
              </a:rPr>
              <a:t> </a:t>
            </a:r>
            <a:r>
              <a:rPr lang="ru-RU" b="1" spc="-26" dirty="0" smtClean="0">
                <a:solidFill>
                  <a:srgbClr val="44546A"/>
                </a:solidFill>
                <a:latin typeface="Calibri"/>
                <a:cs typeface="Calibri"/>
              </a:rPr>
              <a:t>НА ПРИМЕРЕ МОСКОВСКОЙ ОБЛАСТИ</a:t>
            </a:r>
            <a:endParaRPr dirty="0">
              <a:latin typeface="Calibri"/>
              <a:cs typeface="Calibri"/>
            </a:endParaRPr>
          </a:p>
        </p:txBody>
      </p:sp>
      <p:graphicFrame>
        <p:nvGraphicFramePr>
          <p:cNvPr id="10" name="object 5"/>
          <p:cNvGraphicFramePr>
            <a:graphicFrameLocks noGrp="1"/>
          </p:cNvGraphicFramePr>
          <p:nvPr>
            <p:extLst/>
          </p:nvPr>
        </p:nvGraphicFramePr>
        <p:xfrm>
          <a:off x="199127" y="4636454"/>
          <a:ext cx="4952095" cy="1980692"/>
        </p:xfrm>
        <a:graphic>
          <a:graphicData uri="http://schemas.openxmlformats.org/drawingml/2006/table">
            <a:tbl>
              <a:tblPr firstRow="1" bandRow="1">
                <a:tableStyleId>{775DCB02-9BB8-47FD-8907-85C794F793BA}</a:tableStyleId>
              </a:tblPr>
              <a:tblGrid>
                <a:gridCol w="3583753"/>
                <a:gridCol w="1368342"/>
              </a:tblGrid>
              <a:tr h="525183">
                <a:tc>
                  <a:txBody>
                    <a:bodyPr/>
                    <a:lstStyle/>
                    <a:p>
                      <a:pPr>
                        <a:lnSpc>
                          <a:spcPct val="100000"/>
                        </a:lnSpc>
                        <a:spcBef>
                          <a:spcPts val="45"/>
                        </a:spcBef>
                      </a:pPr>
                      <a:endParaRPr sz="1000" dirty="0"/>
                    </a:p>
                    <a:p>
                      <a:pPr marL="76200" marR="2378710">
                        <a:lnSpc>
                          <a:spcPct val="100899"/>
                        </a:lnSpc>
                      </a:pPr>
                      <a:r>
                        <a:rPr sz="1000" spc="-5" dirty="0"/>
                        <a:t>ОБЩАЯ ПЛОЩАДЬ </a:t>
                      </a:r>
                      <a:r>
                        <a:rPr sz="1000" spc="-20" dirty="0"/>
                        <a:t>ЛЕСНОГО </a:t>
                      </a:r>
                      <a:r>
                        <a:rPr sz="1000" spc="-5" dirty="0"/>
                        <a:t>ФОНДА  </a:t>
                      </a:r>
                      <a:r>
                        <a:rPr sz="1000" spc="-15" dirty="0" smtClean="0"/>
                        <a:t>МОСКОВСКОЙ</a:t>
                      </a:r>
                      <a:r>
                        <a:rPr lang="ru-RU" sz="1000" spc="-70" baseline="0" dirty="0" smtClean="0"/>
                        <a:t> </a:t>
                      </a:r>
                      <a:r>
                        <a:rPr sz="1000" spc="-10" dirty="0" smtClean="0"/>
                        <a:t>ОБЛАСТИ</a:t>
                      </a:r>
                      <a:endParaRPr sz="1000" dirty="0">
                        <a:latin typeface="Calibri"/>
                        <a:cs typeface="Calibri"/>
                      </a:endParaRPr>
                    </a:p>
                  </a:txBody>
                  <a:tcPr marL="0" marR="0" marT="0" marB="0"/>
                </a:tc>
                <a:tc>
                  <a:txBody>
                    <a:bodyPr/>
                    <a:lstStyle/>
                    <a:p>
                      <a:pPr>
                        <a:lnSpc>
                          <a:spcPct val="100000"/>
                        </a:lnSpc>
                      </a:pPr>
                      <a:endParaRPr sz="1000" dirty="0"/>
                    </a:p>
                    <a:p>
                      <a:pPr marR="3810" algn="ctr">
                        <a:lnSpc>
                          <a:spcPct val="100000"/>
                        </a:lnSpc>
                        <a:spcBef>
                          <a:spcPts val="1100"/>
                        </a:spcBef>
                      </a:pPr>
                      <a:r>
                        <a:rPr sz="1000" spc="-5" dirty="0"/>
                        <a:t>1,9 </a:t>
                      </a:r>
                      <a:r>
                        <a:rPr sz="1000" dirty="0"/>
                        <a:t>МЛН.</a:t>
                      </a:r>
                      <a:r>
                        <a:rPr sz="1000" spc="-75" dirty="0"/>
                        <a:t> </a:t>
                      </a:r>
                      <a:r>
                        <a:rPr sz="1000" spc="-80" dirty="0"/>
                        <a:t>ГА</a:t>
                      </a:r>
                      <a:endParaRPr sz="1000" dirty="0">
                        <a:latin typeface="Calibri"/>
                        <a:cs typeface="Calibri"/>
                      </a:endParaRPr>
                    </a:p>
                  </a:txBody>
                  <a:tcPr marL="0" marR="0" marT="0" marB="0"/>
                </a:tc>
              </a:tr>
              <a:tr h="435044">
                <a:tc>
                  <a:txBody>
                    <a:bodyPr/>
                    <a:lstStyle/>
                    <a:p>
                      <a:pPr>
                        <a:lnSpc>
                          <a:spcPct val="100000"/>
                        </a:lnSpc>
                        <a:spcBef>
                          <a:spcPts val="45"/>
                        </a:spcBef>
                      </a:pPr>
                      <a:endParaRPr sz="1000" dirty="0"/>
                    </a:p>
                    <a:p>
                      <a:pPr marL="76200" marR="1377950">
                        <a:lnSpc>
                          <a:spcPct val="100899"/>
                        </a:lnSpc>
                      </a:pPr>
                      <a:r>
                        <a:rPr sz="1000" spc="-5" dirty="0"/>
                        <a:t>ОБЩАЯ ПЛОЩАДЬ </a:t>
                      </a:r>
                      <a:r>
                        <a:rPr sz="1000" spc="-10" dirty="0"/>
                        <a:t>НАЛОЖЕНИЙ </a:t>
                      </a:r>
                      <a:r>
                        <a:rPr sz="1000" spc="-20" dirty="0"/>
                        <a:t>УЧАСТКОВ  </a:t>
                      </a:r>
                      <a:r>
                        <a:rPr sz="1000" spc="-15" dirty="0"/>
                        <a:t>ГОСЛЕСФОНДА </a:t>
                      </a:r>
                      <a:r>
                        <a:rPr sz="1000" dirty="0"/>
                        <a:t>НА </a:t>
                      </a:r>
                      <a:r>
                        <a:rPr sz="1000" spc="-5" dirty="0"/>
                        <a:t>ЗЕМЛИ ДРУГИХ</a:t>
                      </a:r>
                      <a:r>
                        <a:rPr sz="1000" spc="-15" dirty="0"/>
                        <a:t> </a:t>
                      </a:r>
                      <a:r>
                        <a:rPr sz="1000" spc="-25" dirty="0"/>
                        <a:t>КАТЕГОРИЙ</a:t>
                      </a:r>
                      <a:endParaRPr sz="1000" dirty="0">
                        <a:latin typeface="Calibri"/>
                        <a:cs typeface="Calibri"/>
                      </a:endParaRPr>
                    </a:p>
                  </a:txBody>
                  <a:tcPr marL="0" marR="0" marT="0" marB="0"/>
                </a:tc>
                <a:tc>
                  <a:txBody>
                    <a:bodyPr/>
                    <a:lstStyle/>
                    <a:p>
                      <a:pPr>
                        <a:lnSpc>
                          <a:spcPct val="100000"/>
                        </a:lnSpc>
                        <a:spcBef>
                          <a:spcPts val="10"/>
                        </a:spcBef>
                      </a:pPr>
                      <a:endParaRPr sz="1000" dirty="0"/>
                    </a:p>
                    <a:p>
                      <a:pPr marR="3175" algn="ctr">
                        <a:lnSpc>
                          <a:spcPct val="100000"/>
                        </a:lnSpc>
                      </a:pPr>
                      <a:r>
                        <a:rPr sz="1000" dirty="0"/>
                        <a:t>184 </a:t>
                      </a:r>
                      <a:r>
                        <a:rPr sz="1000" spc="-5" dirty="0"/>
                        <a:t>ТЫС.</a:t>
                      </a:r>
                      <a:r>
                        <a:rPr sz="1000" spc="-90" dirty="0"/>
                        <a:t> </a:t>
                      </a:r>
                      <a:r>
                        <a:rPr sz="1000" spc="-80" dirty="0"/>
                        <a:t>ГА</a:t>
                      </a:r>
                      <a:endParaRPr sz="1000" dirty="0"/>
                    </a:p>
                    <a:p>
                      <a:pPr marR="4445" algn="ctr">
                        <a:lnSpc>
                          <a:spcPct val="100000"/>
                        </a:lnSpc>
                        <a:spcBef>
                          <a:spcPts val="20"/>
                        </a:spcBef>
                      </a:pPr>
                      <a:r>
                        <a:rPr sz="1000" spc="-5" dirty="0"/>
                        <a:t>(9,7%)</a:t>
                      </a:r>
                      <a:endParaRPr sz="1000" dirty="0">
                        <a:latin typeface="Calibri"/>
                        <a:cs typeface="Calibri"/>
                      </a:endParaRPr>
                    </a:p>
                  </a:txBody>
                  <a:tcPr marL="0" marR="0" marT="0" marB="0"/>
                </a:tc>
              </a:tr>
              <a:tr h="399712">
                <a:tc>
                  <a:txBody>
                    <a:bodyPr/>
                    <a:lstStyle/>
                    <a:p>
                      <a:pPr marL="76200">
                        <a:lnSpc>
                          <a:spcPct val="100000"/>
                        </a:lnSpc>
                        <a:spcBef>
                          <a:spcPts val="1100"/>
                        </a:spcBef>
                      </a:pPr>
                      <a:endParaRPr lang="ru-RU" sz="1000" spc="-20" dirty="0" smtClean="0"/>
                    </a:p>
                    <a:p>
                      <a:pPr marL="76200">
                        <a:lnSpc>
                          <a:spcPct val="100000"/>
                        </a:lnSpc>
                        <a:spcBef>
                          <a:spcPts val="1100"/>
                        </a:spcBef>
                      </a:pPr>
                      <a:r>
                        <a:rPr sz="1000" spc="-20" dirty="0" smtClean="0"/>
                        <a:t>КОЛИЧЕСТВО</a:t>
                      </a:r>
                      <a:r>
                        <a:rPr sz="1000" spc="-15" dirty="0" smtClean="0"/>
                        <a:t> </a:t>
                      </a:r>
                      <a:r>
                        <a:rPr sz="1000" spc="-10" dirty="0"/>
                        <a:t>НАЛОЖЕНИЙ</a:t>
                      </a:r>
                      <a:endParaRPr sz="1000" dirty="0">
                        <a:latin typeface="Calibri"/>
                        <a:cs typeface="Calibri"/>
                      </a:endParaRPr>
                    </a:p>
                  </a:txBody>
                  <a:tcPr marL="0" marR="0" marT="0" marB="0"/>
                </a:tc>
                <a:tc>
                  <a:txBody>
                    <a:bodyPr/>
                    <a:lstStyle/>
                    <a:p>
                      <a:pPr>
                        <a:lnSpc>
                          <a:spcPct val="100000"/>
                        </a:lnSpc>
                      </a:pPr>
                      <a:endParaRPr sz="1000" dirty="0"/>
                    </a:p>
                    <a:p>
                      <a:pPr marR="3175" algn="ctr">
                        <a:lnSpc>
                          <a:spcPct val="100000"/>
                        </a:lnSpc>
                        <a:spcBef>
                          <a:spcPts val="1100"/>
                        </a:spcBef>
                      </a:pPr>
                      <a:r>
                        <a:rPr sz="1000" dirty="0"/>
                        <a:t>198 </a:t>
                      </a:r>
                      <a:r>
                        <a:rPr sz="1000" spc="-5" dirty="0"/>
                        <a:t>ТЫС.</a:t>
                      </a:r>
                      <a:r>
                        <a:rPr sz="1000" spc="-95" dirty="0"/>
                        <a:t> </a:t>
                      </a:r>
                      <a:r>
                        <a:rPr sz="1000" spc="-45" dirty="0"/>
                        <a:t>ШТ.</a:t>
                      </a:r>
                      <a:endParaRPr sz="1000" dirty="0">
                        <a:latin typeface="Calibri"/>
                        <a:cs typeface="Calibri"/>
                      </a:endParaRPr>
                    </a:p>
                  </a:txBody>
                  <a:tcPr marL="0" marR="0" marT="0" marB="0"/>
                </a:tc>
              </a:tr>
            </a:tbl>
          </a:graphicData>
        </a:graphic>
      </p:graphicFrame>
      <p:sp>
        <p:nvSpPr>
          <p:cNvPr id="11" name="object 4"/>
          <p:cNvSpPr txBox="1"/>
          <p:nvPr/>
        </p:nvSpPr>
        <p:spPr>
          <a:xfrm>
            <a:off x="5248631" y="6142523"/>
            <a:ext cx="3344863" cy="461665"/>
          </a:xfrm>
          <a:prstGeom prst="rect">
            <a:avLst/>
          </a:prstGeom>
          <a:ln w="13476">
            <a:solidFill>
              <a:srgbClr val="41719C"/>
            </a:solidFill>
          </a:ln>
        </p:spPr>
        <p:txBody>
          <a:bodyPr vert="horz" wrap="square" lIns="0" tIns="0" rIns="0" bIns="0" rtlCol="0">
            <a:spAutoFit/>
          </a:bodyPr>
          <a:lstStyle/>
          <a:p>
            <a:pPr marL="810260" marR="629285">
              <a:lnSpc>
                <a:spcPts val="900"/>
              </a:lnSpc>
              <a:spcBef>
                <a:spcPts val="565"/>
              </a:spcBef>
            </a:pPr>
            <a:r>
              <a:rPr sz="800" b="1" dirty="0" smtClean="0">
                <a:solidFill>
                  <a:srgbClr val="203864"/>
                </a:solidFill>
                <a:latin typeface="Calibri"/>
                <a:cs typeface="Calibri"/>
              </a:rPr>
              <a:t>МЕСТА </a:t>
            </a:r>
            <a:r>
              <a:rPr sz="800" b="1" spc="5" dirty="0">
                <a:solidFill>
                  <a:srgbClr val="203864"/>
                </a:solidFill>
                <a:latin typeface="Calibri"/>
                <a:cs typeface="Calibri"/>
              </a:rPr>
              <a:t>НАЛОЖЕНИЙ УЧАСТКОВ ГОСЛЕСФОНДА НА ЗЕМЛИ ДРУГИХ  </a:t>
            </a:r>
            <a:r>
              <a:rPr sz="800" b="1" dirty="0">
                <a:solidFill>
                  <a:srgbClr val="203864"/>
                </a:solidFill>
                <a:latin typeface="Calibri"/>
                <a:cs typeface="Calibri"/>
              </a:rPr>
              <a:t>КАТЕГОРИЙ </a:t>
            </a:r>
            <a:r>
              <a:rPr sz="800" b="1" spc="5" dirty="0">
                <a:solidFill>
                  <a:srgbClr val="203864"/>
                </a:solidFill>
                <a:latin typeface="Calibri"/>
                <a:cs typeface="Calibri"/>
              </a:rPr>
              <a:t>НА </a:t>
            </a:r>
            <a:r>
              <a:rPr sz="800" b="1" dirty="0">
                <a:solidFill>
                  <a:srgbClr val="203864"/>
                </a:solidFill>
                <a:latin typeface="Calibri"/>
                <a:cs typeface="Calibri"/>
              </a:rPr>
              <a:t>ТЕРРИТОРИИ </a:t>
            </a:r>
            <a:r>
              <a:rPr sz="800" b="1" spc="5" dirty="0">
                <a:solidFill>
                  <a:srgbClr val="203864"/>
                </a:solidFill>
                <a:latin typeface="Calibri"/>
                <a:cs typeface="Calibri"/>
              </a:rPr>
              <a:t>МОСКОВСКОЙ</a:t>
            </a:r>
            <a:r>
              <a:rPr sz="800" b="1" spc="70" dirty="0">
                <a:solidFill>
                  <a:srgbClr val="203864"/>
                </a:solidFill>
                <a:latin typeface="Calibri"/>
                <a:cs typeface="Calibri"/>
              </a:rPr>
              <a:t> </a:t>
            </a:r>
            <a:r>
              <a:rPr sz="800" b="1" dirty="0">
                <a:solidFill>
                  <a:srgbClr val="203864"/>
                </a:solidFill>
                <a:latin typeface="Calibri"/>
                <a:cs typeface="Calibri"/>
              </a:rPr>
              <a:t>ОБЛАСТИ</a:t>
            </a:r>
            <a:endParaRPr sz="800" dirty="0">
              <a:latin typeface="Calibri"/>
              <a:cs typeface="Calibri"/>
            </a:endParaRPr>
          </a:p>
        </p:txBody>
      </p:sp>
    </p:spTree>
    <p:extLst>
      <p:ext uri="{BB962C8B-B14F-4D97-AF65-F5344CB8AC3E}">
        <p14:creationId xmlns:p14="http://schemas.microsoft.com/office/powerpoint/2010/main" val="3186164254"/>
      </p:ext>
    </p:extLst>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Объект 4"/>
          <p:cNvSpPr>
            <a:spLocks noGrp="1"/>
          </p:cNvSpPr>
          <p:nvPr>
            <p:ph idx="1"/>
          </p:nvPr>
        </p:nvSpPr>
        <p:spPr>
          <a:xfrm>
            <a:off x="395288" y="2276475"/>
            <a:ext cx="8569325" cy="4465638"/>
          </a:xfrm>
        </p:spPr>
        <p:txBody>
          <a:bodyPr/>
          <a:lstStyle/>
          <a:p>
            <a:pPr algn="just">
              <a:defRPr/>
            </a:pPr>
            <a:r>
              <a:rPr lang="ru-RU" sz="3200" dirty="0"/>
              <a:t>2</a:t>
            </a:r>
            <a:r>
              <a:rPr lang="ru-RU" sz="3200" dirty="0" smtClean="0"/>
              <a:t>6 </a:t>
            </a:r>
            <a:r>
              <a:rPr lang="ru-RU" sz="3200" dirty="0"/>
              <a:t>января 2017 г., проект федерального закона </a:t>
            </a:r>
            <a:r>
              <a:rPr lang="ru-RU" sz="3200" dirty="0" smtClean="0"/>
              <a:t>одобрен Правительством России</a:t>
            </a:r>
          </a:p>
          <a:p>
            <a:pPr algn="just">
              <a:defRPr/>
            </a:pPr>
            <a:r>
              <a:rPr lang="ru-RU" sz="3200" dirty="0"/>
              <a:t> планируется рассмотрение Государственной Думой ФС РФ в весеннюю сессию 2017 г.</a:t>
            </a:r>
          </a:p>
          <a:p>
            <a:pPr algn="just">
              <a:defRPr/>
            </a:pPr>
            <a:r>
              <a:rPr lang="ru-RU" sz="3200" dirty="0"/>
              <a:t>планируется вступление в силу с 1 июля 2018 г.</a:t>
            </a:r>
          </a:p>
          <a:p>
            <a:pPr algn="just">
              <a:defRPr/>
            </a:pPr>
            <a:endParaRPr lang="ru-RU" altLang="ru-RU" sz="3200" dirty="0">
              <a:ea typeface="+mn-ea"/>
              <a:cs typeface="+mn-cs"/>
            </a:endParaRPr>
          </a:p>
          <a:p>
            <a:pPr lvl="1" algn="just">
              <a:defRPr/>
            </a:pPr>
            <a:endParaRPr lang="ru-RU" altLang="ru-RU" b="1" dirty="0"/>
          </a:p>
          <a:p>
            <a:pPr lvl="1" algn="just">
              <a:defRPr/>
            </a:pPr>
            <a:endParaRPr lang="ru-RU" altLang="ru-RU" b="1" dirty="0"/>
          </a:p>
          <a:p>
            <a:pPr lvl="1" algn="just">
              <a:defRPr/>
            </a:pPr>
            <a:endParaRPr lang="ru-RU" altLang="ru-RU" dirty="0"/>
          </a:p>
          <a:p>
            <a:pPr algn="just">
              <a:defRPr/>
            </a:pPr>
            <a:endParaRPr lang="ru-RU" altLang="ru-RU" dirty="0" smtClean="0"/>
          </a:p>
          <a:p>
            <a:pPr marL="0" indent="0" algn="just">
              <a:buFont typeface="Wingdings" pitchFamily="2" charset="2"/>
              <a:buNone/>
              <a:defRPr/>
            </a:pPr>
            <a:endParaRPr lang="ru-RU" altLang="ru-RU" dirty="0" smtClean="0"/>
          </a:p>
        </p:txBody>
      </p:sp>
      <p:sp>
        <p:nvSpPr>
          <p:cNvPr id="5" name="Заголовок 2"/>
          <p:cNvSpPr>
            <a:spLocks noGrp="1"/>
          </p:cNvSpPr>
          <p:nvPr>
            <p:ph type="title"/>
          </p:nvPr>
        </p:nvSpPr>
        <p:spPr>
          <a:xfrm>
            <a:off x="755576" y="476672"/>
            <a:ext cx="8388424" cy="1512466"/>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3200" dirty="0" smtClean="0"/>
              <a:t>Законопроект </a:t>
            </a:r>
            <a:r>
              <a:rPr lang="ru-RU" altLang="ru-RU" sz="3200" dirty="0"/>
              <a:t>№90991-7 «</a:t>
            </a:r>
            <a:r>
              <a:rPr lang="ru-RU" altLang="ru-RU" sz="3200" dirty="0" smtClean="0"/>
              <a:t>Об </a:t>
            </a:r>
            <a:r>
              <a:rPr lang="ru-RU" sz="3200" dirty="0" smtClean="0"/>
              <a:t>устранении противоречий </a:t>
            </a:r>
            <a:r>
              <a:rPr lang="ru-RU" sz="3200" dirty="0"/>
              <a:t>в сведениях </a:t>
            </a:r>
            <a:r>
              <a:rPr lang="ru-RU" sz="3200" dirty="0" smtClean="0"/>
              <a:t>государственных </a:t>
            </a:r>
            <a:r>
              <a:rPr lang="ru-RU" sz="3200" dirty="0"/>
              <a:t>реестров</a:t>
            </a:r>
            <a:r>
              <a:rPr lang="ru-RU" altLang="ru-RU" sz="3200" dirty="0" smtClean="0"/>
              <a:t>» </a:t>
            </a:r>
          </a:p>
        </p:txBody>
      </p:sp>
    </p:spTree>
    <p:extLst>
      <p:ext uri="{BB962C8B-B14F-4D97-AF65-F5344CB8AC3E}">
        <p14:creationId xmlns:p14="http://schemas.microsoft.com/office/powerpoint/2010/main" val="2024761189"/>
      </p:ext>
    </p:extLst>
  </p:cSld>
  <p:clrMapOvr>
    <a:masterClrMapping/>
  </p:clrMapOvr>
  <p:transition>
    <p:wipe dir="r"/>
  </p:transition>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Схема 2"/>
          <p:cNvGraphicFramePr/>
          <p:nvPr>
            <p:extLst>
              <p:ext uri="{D42A27DB-BD31-4B8C-83A1-F6EECF244321}">
                <p14:modId xmlns:p14="http://schemas.microsoft.com/office/powerpoint/2010/main" val="564850237"/>
              </p:ext>
            </p:extLst>
          </p:nvPr>
        </p:nvGraphicFramePr>
        <p:xfrm>
          <a:off x="827584" y="260648"/>
          <a:ext cx="7878872" cy="63061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50522576"/>
      </p:ext>
    </p:extLst>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Схема 2"/>
          <p:cNvGraphicFramePr/>
          <p:nvPr>
            <p:extLst>
              <p:ext uri="{D42A27DB-BD31-4B8C-83A1-F6EECF244321}">
                <p14:modId xmlns:p14="http://schemas.microsoft.com/office/powerpoint/2010/main" val="1399204368"/>
              </p:ext>
            </p:extLst>
          </p:nvPr>
        </p:nvGraphicFramePr>
        <p:xfrm>
          <a:off x="373223" y="1341016"/>
          <a:ext cx="8261729" cy="47958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Прямоугольник 3"/>
          <p:cNvSpPr/>
          <p:nvPr/>
        </p:nvSpPr>
        <p:spPr>
          <a:xfrm>
            <a:off x="1091682" y="401417"/>
            <a:ext cx="7091265" cy="707886"/>
          </a:xfrm>
          <a:prstGeom prst="rect">
            <a:avLst/>
          </a:prstGeom>
        </p:spPr>
        <p:txBody>
          <a:bodyPr wrap="square">
            <a:spAutoFit/>
          </a:bodyPr>
          <a:lstStyle/>
          <a:p>
            <a:pPr algn="ctr"/>
            <a:r>
              <a:rPr lang="ru-RU" sz="2000" b="1" dirty="0" smtClean="0"/>
              <a:t>Нормы, направленные на защиту земель </a:t>
            </a:r>
          </a:p>
          <a:p>
            <a:pPr algn="ctr"/>
            <a:r>
              <a:rPr lang="ru-RU" sz="2000" b="1" dirty="0" smtClean="0"/>
              <a:t>лесного фонда</a:t>
            </a:r>
          </a:p>
        </p:txBody>
      </p:sp>
      <p:sp>
        <p:nvSpPr>
          <p:cNvPr id="12" name="Овал 11"/>
          <p:cNvSpPr>
            <a:spLocks noChangeAspect="1"/>
          </p:cNvSpPr>
          <p:nvPr/>
        </p:nvSpPr>
        <p:spPr>
          <a:xfrm>
            <a:off x="200884" y="1826547"/>
            <a:ext cx="360000" cy="360000"/>
          </a:xfrm>
          <a:prstGeom prst="ellipse">
            <a:avLst/>
          </a:prstGeom>
          <a:solidFill>
            <a:schemeClr val="bg1"/>
          </a:solid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a:solidFill>
                  <a:srgbClr val="0070C0"/>
                </a:solidFill>
                <a:latin typeface="Segoe UI" pitchFamily="34" charset="0"/>
                <a:ea typeface="Segoe UI" pitchFamily="34" charset="0"/>
                <a:cs typeface="Segoe UI" pitchFamily="34" charset="0"/>
              </a:rPr>
              <a:t>1</a:t>
            </a:r>
          </a:p>
        </p:txBody>
      </p:sp>
      <p:sp>
        <p:nvSpPr>
          <p:cNvPr id="13" name="Овал 12"/>
          <p:cNvSpPr>
            <a:spLocks noChangeAspect="1"/>
          </p:cNvSpPr>
          <p:nvPr/>
        </p:nvSpPr>
        <p:spPr>
          <a:xfrm>
            <a:off x="200884" y="3163814"/>
            <a:ext cx="360000" cy="360000"/>
          </a:xfrm>
          <a:prstGeom prst="ellipse">
            <a:avLst/>
          </a:prstGeom>
          <a:solidFill>
            <a:schemeClr val="bg1"/>
          </a:solid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a:solidFill>
                  <a:srgbClr val="0070C0"/>
                </a:solidFill>
                <a:latin typeface="Segoe UI" pitchFamily="34" charset="0"/>
                <a:ea typeface="Segoe UI" pitchFamily="34" charset="0"/>
                <a:cs typeface="Segoe UI" pitchFamily="34" charset="0"/>
              </a:rPr>
              <a:t>2</a:t>
            </a:r>
          </a:p>
        </p:txBody>
      </p:sp>
      <p:sp>
        <p:nvSpPr>
          <p:cNvPr id="14" name="Овал 13"/>
          <p:cNvSpPr>
            <a:spLocks noChangeAspect="1"/>
          </p:cNvSpPr>
          <p:nvPr/>
        </p:nvSpPr>
        <p:spPr>
          <a:xfrm>
            <a:off x="200884" y="4580827"/>
            <a:ext cx="360000" cy="360000"/>
          </a:xfrm>
          <a:prstGeom prst="ellipse">
            <a:avLst/>
          </a:prstGeom>
          <a:solidFill>
            <a:schemeClr val="bg1"/>
          </a:solid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a:solidFill>
                  <a:srgbClr val="0070C0"/>
                </a:solidFill>
                <a:latin typeface="Segoe UI" pitchFamily="34" charset="0"/>
                <a:ea typeface="Segoe UI" pitchFamily="34" charset="0"/>
                <a:cs typeface="Segoe UI" pitchFamily="34" charset="0"/>
              </a:rPr>
              <a:t>3</a:t>
            </a:r>
          </a:p>
        </p:txBody>
      </p:sp>
    </p:spTree>
    <p:extLst>
      <p:ext uri="{BB962C8B-B14F-4D97-AF65-F5344CB8AC3E}">
        <p14:creationId xmlns:p14="http://schemas.microsoft.com/office/powerpoint/2010/main" val="3068168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dirty="0" smtClean="0"/>
              <a:t> Федеральный закон от 13.07.2015 N 218-ФЗ</a:t>
            </a:r>
            <a:br>
              <a:rPr lang="ru-RU" altLang="ru-RU" sz="2800" dirty="0" smtClean="0"/>
            </a:br>
            <a:r>
              <a:rPr lang="ru-RU" sz="2800" b="0" dirty="0"/>
              <a:t>Статья 14. Основания </a:t>
            </a:r>
            <a:r>
              <a:rPr lang="ru-RU" sz="2800" b="0" dirty="0" smtClean="0"/>
              <a:t>кадастрового </a:t>
            </a:r>
            <a:r>
              <a:rPr lang="ru-RU" sz="2800" b="0" dirty="0"/>
              <a:t>учета и </a:t>
            </a:r>
            <a:r>
              <a:rPr lang="ru-RU" sz="2800" b="0" dirty="0" smtClean="0"/>
              <a:t>государственной регистрации </a:t>
            </a:r>
            <a:r>
              <a:rPr lang="ru-RU" sz="2800" b="0" dirty="0"/>
              <a:t>прав</a:t>
            </a:r>
          </a:p>
        </p:txBody>
      </p:sp>
      <p:sp>
        <p:nvSpPr>
          <p:cNvPr id="3" name="Прямоугольник 2"/>
          <p:cNvSpPr/>
          <p:nvPr/>
        </p:nvSpPr>
        <p:spPr>
          <a:xfrm>
            <a:off x="755650" y="2349500"/>
            <a:ext cx="8178800" cy="4154984"/>
          </a:xfrm>
          <a:prstGeom prst="rect">
            <a:avLst/>
          </a:prstGeom>
        </p:spPr>
        <p:txBody>
          <a:bodyPr>
            <a:spAutoFit/>
          </a:bodyPr>
          <a:lstStyle/>
          <a:p>
            <a:pPr algn="just"/>
            <a:r>
              <a:rPr lang="ru-RU" sz="2200" u="sng" dirty="0"/>
              <a:t>5. </a:t>
            </a:r>
            <a:r>
              <a:rPr lang="ru-RU" sz="2200" u="sng" dirty="0" smtClean="0"/>
              <a:t>ГКУ осуществляется </a:t>
            </a:r>
            <a:r>
              <a:rPr lang="ru-RU" sz="2200" u="sng" dirty="0"/>
              <a:t>без одновременной </a:t>
            </a:r>
            <a:r>
              <a:rPr lang="ru-RU" sz="2200" u="sng" dirty="0" smtClean="0"/>
              <a:t>ГРП в связи с</a:t>
            </a:r>
            <a:r>
              <a:rPr lang="ru-RU" sz="2200" dirty="0" smtClean="0"/>
              <a:t>:</a:t>
            </a:r>
          </a:p>
          <a:p>
            <a:pPr algn="just"/>
            <a:endParaRPr lang="ru-RU" sz="2200" dirty="0"/>
          </a:p>
          <a:p>
            <a:pPr marL="457200" indent="-457200" algn="just">
              <a:buFontTx/>
              <a:buAutoNum type="arabicParenR"/>
            </a:pPr>
            <a:r>
              <a:rPr lang="ru-RU" sz="2200" u="sng" dirty="0" smtClean="0"/>
              <a:t>созданием</a:t>
            </a:r>
            <a:r>
              <a:rPr lang="ru-RU" sz="2200" dirty="0" smtClean="0"/>
              <a:t> </a:t>
            </a:r>
            <a:r>
              <a:rPr lang="ru-RU" sz="2200" dirty="0"/>
              <a:t>объекта на основании разрешения на ввод строительства в эксплуатацию, представленного в порядке ст. 19 </a:t>
            </a:r>
            <a:r>
              <a:rPr lang="ru-RU" sz="2200" dirty="0" smtClean="0"/>
              <a:t>218-ФЗ </a:t>
            </a:r>
            <a:r>
              <a:rPr lang="ru-RU" sz="2200" i="1" dirty="0" smtClean="0"/>
              <a:t>(по </a:t>
            </a:r>
            <a:r>
              <a:rPr lang="ru-RU" sz="2200" i="1" dirty="0"/>
              <a:t>заявлению ОГВ, ОМС, которыми выдано разрешение на ввод объекта в </a:t>
            </a:r>
            <a:r>
              <a:rPr lang="ru-RU" sz="2200" i="1" dirty="0" smtClean="0"/>
              <a:t>эксплуатацию </a:t>
            </a:r>
            <a:r>
              <a:rPr lang="ru-RU" sz="2200" i="1" dirty="0"/>
              <a:t>ч. </a:t>
            </a:r>
            <a:r>
              <a:rPr lang="ru-RU" sz="2200" i="1" dirty="0" smtClean="0"/>
              <a:t>2 </a:t>
            </a:r>
            <a:r>
              <a:rPr lang="ru-RU" sz="2200" i="1" dirty="0"/>
              <a:t>ст.15</a:t>
            </a:r>
            <a:r>
              <a:rPr lang="ru-RU" sz="2200" i="1" dirty="0" smtClean="0"/>
              <a:t>);</a:t>
            </a:r>
          </a:p>
          <a:p>
            <a:pPr marL="457200" indent="-457200" algn="just">
              <a:buFontTx/>
              <a:buAutoNum type="arabicParenR"/>
            </a:pPr>
            <a:endParaRPr lang="ru-RU" sz="2200" i="1" dirty="0"/>
          </a:p>
          <a:p>
            <a:pPr marL="457200" indent="-457200" algn="just">
              <a:buFontTx/>
              <a:buAutoNum type="arabicParenR"/>
            </a:pPr>
            <a:r>
              <a:rPr lang="ru-RU" sz="2200" u="sng" dirty="0"/>
              <a:t>прекращением</a:t>
            </a:r>
            <a:r>
              <a:rPr lang="ru-RU" sz="2200" dirty="0"/>
              <a:t> </a:t>
            </a:r>
            <a:r>
              <a:rPr lang="ru-RU" sz="2200" u="sng" dirty="0"/>
              <a:t>существования</a:t>
            </a:r>
            <a:r>
              <a:rPr lang="ru-RU" sz="2200" dirty="0"/>
              <a:t> объекта, права на который не зарегистрированы в </a:t>
            </a:r>
            <a:r>
              <a:rPr lang="ru-RU" sz="2200" dirty="0" smtClean="0"/>
              <a:t>ЕГРН </a:t>
            </a:r>
            <a:r>
              <a:rPr lang="ru-RU" sz="2200" i="1" dirty="0"/>
              <a:t>(по заявлению собственника здания, сооружения, объекта незавершенного </a:t>
            </a:r>
            <a:r>
              <a:rPr lang="ru-RU" sz="2200" i="1" dirty="0" smtClean="0"/>
              <a:t>строительства </a:t>
            </a:r>
            <a:r>
              <a:rPr lang="ru-RU" sz="2200" i="1" dirty="0"/>
              <a:t>ч. 2 ст.15</a:t>
            </a:r>
            <a:r>
              <a:rPr lang="ru-RU" sz="2200" i="1" dirty="0" smtClean="0"/>
              <a:t>);</a:t>
            </a:r>
            <a:endParaRPr lang="ru-RU" sz="2200" i="1" dirty="0"/>
          </a:p>
        </p:txBody>
      </p:sp>
    </p:spTree>
    <p:extLst>
      <p:ext uri="{BB962C8B-B14F-4D97-AF65-F5344CB8AC3E}">
        <p14:creationId xmlns:p14="http://schemas.microsoft.com/office/powerpoint/2010/main" val="269989640"/>
      </p:ext>
    </p:extLst>
  </p:cSld>
  <p:clrMapOvr>
    <a:masterClrMapping/>
  </p:clrMapOvr>
  <p:transition>
    <p:wipe dir="r"/>
  </p:transition>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Объект 4"/>
          <p:cNvSpPr>
            <a:spLocks noGrp="1"/>
          </p:cNvSpPr>
          <p:nvPr>
            <p:ph idx="1"/>
          </p:nvPr>
        </p:nvSpPr>
        <p:spPr>
          <a:xfrm>
            <a:off x="395288" y="2276475"/>
            <a:ext cx="8569325" cy="4465638"/>
          </a:xfrm>
        </p:spPr>
        <p:txBody>
          <a:bodyPr/>
          <a:lstStyle/>
          <a:p>
            <a:pPr algn="just">
              <a:defRPr/>
            </a:pPr>
            <a:r>
              <a:rPr lang="ru-RU" sz="2400" u="sng" dirty="0" smtClean="0"/>
              <a:t>Предлагается новая Статья</a:t>
            </a:r>
            <a:r>
              <a:rPr lang="ru-RU" sz="2400" u="sng" dirty="0"/>
              <a:t> </a:t>
            </a:r>
            <a:r>
              <a:rPr lang="ru-RU" sz="2400" u="sng" dirty="0" smtClean="0"/>
              <a:t>60</a:t>
            </a:r>
            <a:r>
              <a:rPr lang="ru-RU" sz="2400" u="sng" baseline="30000" dirty="0" smtClean="0"/>
              <a:t>2</a:t>
            </a:r>
            <a:r>
              <a:rPr lang="ru-RU" sz="2400" u="sng" dirty="0"/>
              <a:t>  </a:t>
            </a:r>
            <a:r>
              <a:rPr lang="ru-RU" sz="2400" u="sng" dirty="0" smtClean="0"/>
              <a:t>218-ФЗ</a:t>
            </a:r>
            <a:r>
              <a:rPr lang="ru-RU" sz="2400" b="1" dirty="0"/>
              <a:t>	</a:t>
            </a:r>
            <a:r>
              <a:rPr lang="ru-RU" sz="2400" dirty="0"/>
              <a:t>Особенности осуществления государственного кадастрового учета и государственной регистрации прав </a:t>
            </a:r>
            <a:r>
              <a:rPr lang="ru-RU" sz="2400" dirty="0" smtClean="0"/>
              <a:t>на лесные участки</a:t>
            </a:r>
          </a:p>
          <a:p>
            <a:pPr algn="just">
              <a:defRPr/>
            </a:pPr>
            <a:r>
              <a:rPr lang="ru-RU" sz="2400" dirty="0"/>
              <a:t>пересечение </a:t>
            </a:r>
            <a:r>
              <a:rPr lang="ru-RU" sz="2400" dirty="0" smtClean="0"/>
              <a:t>границ земельного участка с </a:t>
            </a:r>
            <a:r>
              <a:rPr lang="ru-RU" sz="2400" dirty="0"/>
              <a:t>границами лесного </a:t>
            </a:r>
            <a:r>
              <a:rPr lang="ru-RU" sz="2400" dirty="0" smtClean="0"/>
              <a:t>участка </a:t>
            </a:r>
            <a:r>
              <a:rPr lang="ru-RU" sz="2400" b="1" dirty="0" smtClean="0"/>
              <a:t>не </a:t>
            </a:r>
            <a:r>
              <a:rPr lang="ru-RU" sz="2400" b="1" dirty="0"/>
              <a:t>является препятствием для осуществления </a:t>
            </a:r>
            <a:r>
              <a:rPr lang="ru-RU" sz="2400" b="1" dirty="0" smtClean="0"/>
              <a:t>ГКУ и (или) ГРП </a:t>
            </a:r>
            <a:r>
              <a:rPr lang="ru-RU" sz="2400" dirty="0" smtClean="0"/>
              <a:t>ЗУ, права </a:t>
            </a:r>
            <a:r>
              <a:rPr lang="ru-RU" sz="2400" dirty="0"/>
              <a:t>на </a:t>
            </a:r>
            <a:r>
              <a:rPr lang="ru-RU" sz="2400" dirty="0" smtClean="0"/>
              <a:t>который возникли до регистрации прав на ЛУ. При этом в ЕГРН вносятся утонённые границы ЛУ</a:t>
            </a:r>
          </a:p>
          <a:p>
            <a:pPr algn="just">
              <a:defRPr/>
            </a:pPr>
            <a:r>
              <a:rPr lang="ru-RU" sz="2400" dirty="0" smtClean="0"/>
              <a:t> </a:t>
            </a:r>
            <a:r>
              <a:rPr lang="ru-RU" sz="2400" dirty="0"/>
              <a:t>Подлежит </a:t>
            </a:r>
            <a:r>
              <a:rPr lang="ru-RU" sz="2400" b="1" dirty="0"/>
              <a:t>снятию с </a:t>
            </a:r>
            <a:r>
              <a:rPr lang="ru-RU" sz="2400" b="1" dirty="0" smtClean="0"/>
              <a:t>ГКУ ЛУ с </a:t>
            </a:r>
            <a:r>
              <a:rPr lang="ru-RU" sz="2400" b="1" dirty="0"/>
              <a:t>одновременной </a:t>
            </a:r>
            <a:r>
              <a:rPr lang="ru-RU" sz="2400" b="1" dirty="0" smtClean="0"/>
              <a:t>регистрацией </a:t>
            </a:r>
            <a:r>
              <a:rPr lang="ru-RU" sz="2400" b="1" dirty="0"/>
              <a:t>прекращения права</a:t>
            </a:r>
            <a:r>
              <a:rPr lang="ru-RU" sz="2400" dirty="0"/>
              <a:t>, </a:t>
            </a:r>
            <a:r>
              <a:rPr lang="ru-RU" sz="2400" dirty="0" smtClean="0"/>
              <a:t>если </a:t>
            </a:r>
            <a:r>
              <a:rPr lang="ru-RU" sz="2400" dirty="0"/>
              <a:t>в результате регистрации прав </a:t>
            </a:r>
            <a:r>
              <a:rPr lang="ru-RU" sz="2400" dirty="0" smtClean="0"/>
              <a:t>ЗУ, ЛУ находится в </a:t>
            </a:r>
            <a:r>
              <a:rPr lang="ru-RU" sz="2400" dirty="0"/>
              <a:t>пределах </a:t>
            </a:r>
            <a:r>
              <a:rPr lang="ru-RU" sz="2400" dirty="0" smtClean="0"/>
              <a:t>его границ. На основании заявления и соотв. документов.</a:t>
            </a:r>
          </a:p>
          <a:p>
            <a:pPr algn="just">
              <a:defRPr/>
            </a:pPr>
            <a:endParaRPr lang="ru-RU" sz="2400" dirty="0"/>
          </a:p>
          <a:p>
            <a:pPr algn="just">
              <a:defRPr/>
            </a:pPr>
            <a:endParaRPr lang="ru-RU" sz="2400" dirty="0"/>
          </a:p>
          <a:p>
            <a:pPr algn="just">
              <a:defRPr/>
            </a:pPr>
            <a:endParaRPr lang="ru-RU" altLang="ru-RU" sz="3200" dirty="0">
              <a:ea typeface="+mn-ea"/>
              <a:cs typeface="+mn-cs"/>
            </a:endParaRPr>
          </a:p>
          <a:p>
            <a:pPr lvl="1" algn="just">
              <a:defRPr/>
            </a:pPr>
            <a:endParaRPr lang="ru-RU" altLang="ru-RU" b="1" dirty="0"/>
          </a:p>
          <a:p>
            <a:pPr lvl="1" algn="just">
              <a:defRPr/>
            </a:pPr>
            <a:endParaRPr lang="ru-RU" altLang="ru-RU" b="1" dirty="0"/>
          </a:p>
          <a:p>
            <a:pPr lvl="1" algn="just">
              <a:defRPr/>
            </a:pPr>
            <a:endParaRPr lang="ru-RU" altLang="ru-RU" dirty="0"/>
          </a:p>
          <a:p>
            <a:pPr algn="just">
              <a:defRPr/>
            </a:pPr>
            <a:endParaRPr lang="ru-RU" altLang="ru-RU" dirty="0" smtClean="0"/>
          </a:p>
          <a:p>
            <a:pPr marL="0" indent="0" algn="just">
              <a:buFont typeface="Wingdings" pitchFamily="2" charset="2"/>
              <a:buNone/>
              <a:defRPr/>
            </a:pPr>
            <a:endParaRPr lang="ru-RU" altLang="ru-RU" dirty="0" smtClean="0"/>
          </a:p>
        </p:txBody>
      </p:sp>
      <p:sp>
        <p:nvSpPr>
          <p:cNvPr id="5" name="Заголовок 2"/>
          <p:cNvSpPr>
            <a:spLocks noGrp="1"/>
          </p:cNvSpPr>
          <p:nvPr>
            <p:ph type="title"/>
          </p:nvPr>
        </p:nvSpPr>
        <p:spPr>
          <a:xfrm>
            <a:off x="755576" y="476672"/>
            <a:ext cx="8388424" cy="1512466"/>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3200" dirty="0" smtClean="0"/>
              <a:t>Законопроект </a:t>
            </a:r>
            <a:r>
              <a:rPr lang="ru-RU" altLang="ru-RU" sz="3200" dirty="0"/>
              <a:t>№90991-7 «</a:t>
            </a:r>
            <a:r>
              <a:rPr lang="ru-RU" altLang="ru-RU" sz="3200" dirty="0" smtClean="0"/>
              <a:t>Об </a:t>
            </a:r>
            <a:r>
              <a:rPr lang="ru-RU" sz="3200" dirty="0" smtClean="0"/>
              <a:t>устранении противоречий </a:t>
            </a:r>
            <a:r>
              <a:rPr lang="ru-RU" sz="3200" dirty="0"/>
              <a:t>в сведениях </a:t>
            </a:r>
            <a:r>
              <a:rPr lang="ru-RU" sz="3200" dirty="0" smtClean="0"/>
              <a:t>государственных </a:t>
            </a:r>
            <a:r>
              <a:rPr lang="ru-RU" sz="3200" dirty="0"/>
              <a:t>реестров</a:t>
            </a:r>
            <a:r>
              <a:rPr lang="ru-RU" altLang="ru-RU" sz="3200" dirty="0" smtClean="0"/>
              <a:t>» </a:t>
            </a:r>
          </a:p>
        </p:txBody>
      </p:sp>
    </p:spTree>
    <p:extLst>
      <p:ext uri="{BB962C8B-B14F-4D97-AF65-F5344CB8AC3E}">
        <p14:creationId xmlns:p14="http://schemas.microsoft.com/office/powerpoint/2010/main" val="157944960"/>
      </p:ext>
    </p:extLst>
  </p:cSld>
  <p:clrMapOvr>
    <a:masterClrMapping/>
  </p:clrMapOvr>
  <p:transition>
    <p:wipe dir="r"/>
  </p:transition>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Заголовок 2"/>
          <p:cNvSpPr>
            <a:spLocks noGrp="1"/>
          </p:cNvSpPr>
          <p:nvPr>
            <p:ph type="title"/>
          </p:nvPr>
        </p:nvSpPr>
        <p:spPr>
          <a:xfrm>
            <a:off x="755576" y="908050"/>
            <a:ext cx="8280474" cy="1081088"/>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3200" dirty="0" smtClean="0"/>
              <a:t>Законопроект № 659948-6 «О внесении изменений в статью 7.21 КОАП» </a:t>
            </a:r>
          </a:p>
        </p:txBody>
      </p:sp>
      <p:sp>
        <p:nvSpPr>
          <p:cNvPr id="16387" name="Объект 4"/>
          <p:cNvSpPr>
            <a:spLocks noGrp="1"/>
          </p:cNvSpPr>
          <p:nvPr>
            <p:ph idx="1"/>
          </p:nvPr>
        </p:nvSpPr>
        <p:spPr>
          <a:xfrm>
            <a:off x="395288" y="2276475"/>
            <a:ext cx="8569325" cy="4465638"/>
          </a:xfrm>
        </p:spPr>
        <p:txBody>
          <a:bodyPr/>
          <a:lstStyle/>
          <a:p>
            <a:pPr marL="342900" lvl="1" indent="-342900" algn="just">
              <a:buFont typeface="Wingdings" pitchFamily="2" charset="2"/>
              <a:buChar char="l"/>
              <a:defRPr/>
            </a:pPr>
            <a:r>
              <a:rPr lang="ru-RU" sz="3200" b="1" dirty="0"/>
              <a:t>об установлении ответственности для должностных и юридических лиц за нарушение правил пользования жилыми </a:t>
            </a:r>
            <a:r>
              <a:rPr lang="ru-RU" sz="3200" b="1" dirty="0" smtClean="0"/>
              <a:t>помещениями</a:t>
            </a:r>
          </a:p>
          <a:p>
            <a:pPr marL="342900" lvl="1" indent="-342900" algn="just">
              <a:buFont typeface="Wingdings" pitchFamily="2" charset="2"/>
              <a:buChar char="l"/>
              <a:defRPr/>
            </a:pPr>
            <a:r>
              <a:rPr lang="ru-RU" sz="3200" dirty="0" smtClean="0"/>
              <a:t>Принят в первом чтении ГД ФС РФ 17.02.2015</a:t>
            </a:r>
            <a:endParaRPr lang="ru-RU" altLang="ru-RU" sz="3200" b="1" dirty="0">
              <a:ea typeface="+mn-ea"/>
              <a:cs typeface="+mn-cs"/>
            </a:endParaRPr>
          </a:p>
          <a:p>
            <a:pPr marL="342900" lvl="1" indent="-342900" algn="just">
              <a:buFont typeface="Wingdings" pitchFamily="2" charset="2"/>
              <a:buChar char="l"/>
              <a:defRPr/>
            </a:pPr>
            <a:r>
              <a:rPr lang="ru-RU" altLang="ru-RU" sz="3200" dirty="0" smtClean="0">
                <a:ea typeface="+mn-ea"/>
                <a:cs typeface="+mn-cs"/>
              </a:rPr>
              <a:t>Планируется принятие в 2017 г.</a:t>
            </a:r>
          </a:p>
          <a:p>
            <a:pPr marL="342900" lvl="1" indent="-342900" algn="just">
              <a:buFont typeface="Wingdings" pitchFamily="2" charset="2"/>
              <a:buChar char="l"/>
              <a:defRPr/>
            </a:pPr>
            <a:r>
              <a:rPr lang="ru-RU" altLang="ru-RU" sz="3200" dirty="0" smtClean="0">
                <a:ea typeface="+mn-ea"/>
                <a:cs typeface="+mn-cs"/>
              </a:rPr>
              <a:t>Готовятся поправки Правительством РФ</a:t>
            </a:r>
            <a:endParaRPr lang="ru-RU" altLang="ru-RU" sz="3200" dirty="0">
              <a:ea typeface="+mn-ea"/>
              <a:cs typeface="+mn-cs"/>
            </a:endParaRPr>
          </a:p>
          <a:p>
            <a:pPr lvl="1" algn="just">
              <a:defRPr/>
            </a:pPr>
            <a:endParaRPr lang="ru-RU" altLang="ru-RU" b="1" dirty="0"/>
          </a:p>
          <a:p>
            <a:pPr lvl="1" algn="just">
              <a:defRPr/>
            </a:pPr>
            <a:endParaRPr lang="ru-RU" altLang="ru-RU" b="1" dirty="0"/>
          </a:p>
          <a:p>
            <a:pPr lvl="1" algn="just">
              <a:defRPr/>
            </a:pPr>
            <a:endParaRPr lang="ru-RU" altLang="ru-RU" dirty="0"/>
          </a:p>
          <a:p>
            <a:pPr algn="just">
              <a:defRPr/>
            </a:pPr>
            <a:endParaRPr lang="ru-RU" altLang="ru-RU" dirty="0" smtClean="0"/>
          </a:p>
          <a:p>
            <a:pPr marL="0" indent="0" algn="just">
              <a:buFont typeface="Wingdings" pitchFamily="2" charset="2"/>
              <a:buNone/>
              <a:defRPr/>
            </a:pPr>
            <a:endParaRPr lang="ru-RU" altLang="ru-RU" dirty="0" smtClean="0"/>
          </a:p>
        </p:txBody>
      </p:sp>
    </p:spTree>
    <p:extLst>
      <p:ext uri="{BB962C8B-B14F-4D97-AF65-F5344CB8AC3E}">
        <p14:creationId xmlns:p14="http://schemas.microsoft.com/office/powerpoint/2010/main" val="20948325"/>
      </p:ext>
    </p:extLst>
  </p:cSld>
  <p:clrMapOvr>
    <a:masterClrMapping/>
  </p:clrMapOvr>
  <p:transition>
    <p:wipe dir="r"/>
  </p:transition>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Заголовок 2"/>
          <p:cNvSpPr>
            <a:spLocks noGrp="1"/>
          </p:cNvSpPr>
          <p:nvPr>
            <p:ph type="title"/>
          </p:nvPr>
        </p:nvSpPr>
        <p:spPr>
          <a:xfrm>
            <a:off x="755576" y="908050"/>
            <a:ext cx="8280474" cy="1081088"/>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3200" dirty="0" smtClean="0"/>
              <a:t>Законопроект № 659948-6 «О внесении изменений в статью 7.21 КОАП» </a:t>
            </a:r>
          </a:p>
        </p:txBody>
      </p:sp>
      <p:sp>
        <p:nvSpPr>
          <p:cNvPr id="16387" name="Объект 4"/>
          <p:cNvSpPr>
            <a:spLocks noGrp="1"/>
          </p:cNvSpPr>
          <p:nvPr>
            <p:ph idx="1"/>
          </p:nvPr>
        </p:nvSpPr>
        <p:spPr>
          <a:xfrm>
            <a:off x="395288" y="2276475"/>
            <a:ext cx="8569325" cy="4465638"/>
          </a:xfrm>
        </p:spPr>
        <p:txBody>
          <a:bodyPr/>
          <a:lstStyle/>
          <a:p>
            <a:r>
              <a:rPr lang="ru-RU" dirty="0"/>
              <a:t>Статья 16. Виды жилых </a:t>
            </a:r>
            <a:r>
              <a:rPr lang="ru-RU" dirty="0" smtClean="0"/>
              <a:t>помещений</a:t>
            </a:r>
            <a:endParaRPr lang="ru-RU" dirty="0"/>
          </a:p>
          <a:p>
            <a:pPr marL="0" indent="0">
              <a:buNone/>
            </a:pPr>
            <a:r>
              <a:rPr lang="ru-RU" dirty="0"/>
              <a:t>1. К жилым помещениям относятся:</a:t>
            </a:r>
          </a:p>
          <a:p>
            <a:pPr marL="457200" lvl="1" indent="0" algn="just">
              <a:buNone/>
              <a:defRPr/>
            </a:pPr>
            <a:r>
              <a:rPr lang="ru-RU" altLang="ru-RU" dirty="0" smtClean="0"/>
              <a:t>… 4) Автономный жилой блок (проектируемая </a:t>
            </a:r>
            <a:r>
              <a:rPr lang="ru-RU" altLang="ru-RU" dirty="0"/>
              <a:t>ч. </a:t>
            </a:r>
            <a:r>
              <a:rPr lang="ru-RU" altLang="ru-RU" dirty="0" smtClean="0"/>
              <a:t>1 </a:t>
            </a:r>
            <a:r>
              <a:rPr lang="ru-RU" altLang="ru-RU" dirty="0"/>
              <a:t>ст.16 </a:t>
            </a:r>
            <a:r>
              <a:rPr lang="ru-RU" altLang="ru-RU" b="1" dirty="0"/>
              <a:t>ЖК РФ</a:t>
            </a:r>
            <a:r>
              <a:rPr lang="ru-RU" altLang="ru-RU" dirty="0" smtClean="0"/>
              <a:t>).</a:t>
            </a:r>
          </a:p>
          <a:p>
            <a:pPr algn="just">
              <a:defRPr/>
            </a:pPr>
            <a:r>
              <a:rPr lang="ru-RU" altLang="ru-RU" b="1" dirty="0" smtClean="0"/>
              <a:t>Жилым домом блокированной застройки </a:t>
            </a:r>
            <a:r>
              <a:rPr lang="ru-RU" altLang="ru-RU" dirty="0" smtClean="0"/>
              <a:t>признается совокупность двух и более автономных жилых блоков, количество которых не превышает десяти. </a:t>
            </a:r>
            <a:r>
              <a:rPr lang="ru-RU" altLang="ru-RU" dirty="0"/>
              <a:t>(проектируемая ч. </a:t>
            </a:r>
            <a:r>
              <a:rPr lang="ru-RU" altLang="ru-RU" dirty="0" smtClean="0"/>
              <a:t>2 </a:t>
            </a:r>
            <a:r>
              <a:rPr lang="ru-RU" altLang="ru-RU" dirty="0"/>
              <a:t>ст.16.1 ЖК РФ).</a:t>
            </a:r>
          </a:p>
          <a:p>
            <a:pPr lvl="1" algn="just">
              <a:defRPr/>
            </a:pPr>
            <a:endParaRPr lang="ru-RU" altLang="ru-RU" dirty="0"/>
          </a:p>
          <a:p>
            <a:pPr lvl="1" algn="just">
              <a:defRPr/>
            </a:pPr>
            <a:endParaRPr lang="ru-RU" altLang="ru-RU" b="1" dirty="0"/>
          </a:p>
          <a:p>
            <a:pPr lvl="1" algn="just">
              <a:defRPr/>
            </a:pPr>
            <a:endParaRPr lang="ru-RU" altLang="ru-RU" dirty="0"/>
          </a:p>
          <a:p>
            <a:pPr algn="just">
              <a:defRPr/>
            </a:pPr>
            <a:endParaRPr lang="ru-RU" altLang="ru-RU" dirty="0" smtClean="0"/>
          </a:p>
          <a:p>
            <a:pPr marL="0" indent="0" algn="just">
              <a:buFont typeface="Wingdings" pitchFamily="2" charset="2"/>
              <a:buNone/>
              <a:defRPr/>
            </a:pPr>
            <a:endParaRPr lang="ru-RU" altLang="ru-RU" dirty="0" smtClean="0"/>
          </a:p>
        </p:txBody>
      </p:sp>
    </p:spTree>
    <p:extLst>
      <p:ext uri="{BB962C8B-B14F-4D97-AF65-F5344CB8AC3E}">
        <p14:creationId xmlns:p14="http://schemas.microsoft.com/office/powerpoint/2010/main" val="1451489893"/>
      </p:ext>
    </p:extLst>
  </p:cSld>
  <p:clrMapOvr>
    <a:masterClrMapping/>
  </p:clrMapOvr>
  <p:transition>
    <p:wipe dir="r"/>
  </p:transition>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Заголовок 2"/>
          <p:cNvSpPr>
            <a:spLocks noGrp="1"/>
          </p:cNvSpPr>
          <p:nvPr>
            <p:ph type="title"/>
          </p:nvPr>
        </p:nvSpPr>
        <p:spPr>
          <a:xfrm>
            <a:off x="755576" y="908050"/>
            <a:ext cx="8280474" cy="1081088"/>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3200" dirty="0" smtClean="0"/>
              <a:t>Законопроект № 659948-6 «О внесении изменений в статью 7.21 КОАП» </a:t>
            </a:r>
          </a:p>
        </p:txBody>
      </p:sp>
      <p:sp>
        <p:nvSpPr>
          <p:cNvPr id="16387" name="Объект 4"/>
          <p:cNvSpPr>
            <a:spLocks noGrp="1"/>
          </p:cNvSpPr>
          <p:nvPr>
            <p:ph idx="1"/>
          </p:nvPr>
        </p:nvSpPr>
        <p:spPr>
          <a:xfrm>
            <a:off x="395288" y="2276475"/>
            <a:ext cx="8569325" cy="4465638"/>
          </a:xfrm>
        </p:spPr>
        <p:txBody>
          <a:bodyPr/>
          <a:lstStyle/>
          <a:p>
            <a:pPr algn="just">
              <a:defRPr/>
            </a:pPr>
            <a:r>
              <a:rPr lang="ru-RU" altLang="ru-RU" sz="2400" b="1" dirty="0" smtClean="0"/>
              <a:t>Автономным жилым блоком </a:t>
            </a:r>
            <a:r>
              <a:rPr lang="ru-RU" altLang="ru-RU" sz="2400" dirty="0" smtClean="0"/>
              <a:t>признается индивидуально-определенное здание, с количеством этажей не более чем три, предназначенное для проживание одной семьи, имеющее общую без проемов стену (стены)  с другим блоком, не имеющее общих с примыкающими блоками помещений, расположенное на отдельном земельном участке и имеющее выход на такой участок </a:t>
            </a:r>
            <a:r>
              <a:rPr lang="ru-RU" altLang="ru-RU" sz="2400" dirty="0"/>
              <a:t>(проектируемая ч. 5 ст.16 </a:t>
            </a:r>
            <a:r>
              <a:rPr lang="ru-RU" altLang="ru-RU" sz="2400" b="1" dirty="0"/>
              <a:t>ЖК РФ</a:t>
            </a:r>
            <a:r>
              <a:rPr lang="ru-RU" altLang="ru-RU" sz="2400" dirty="0" smtClean="0"/>
              <a:t>).</a:t>
            </a:r>
          </a:p>
          <a:p>
            <a:pPr algn="just">
              <a:defRPr/>
            </a:pPr>
            <a:r>
              <a:rPr lang="ru-RU" altLang="ru-RU" sz="2400" dirty="0" smtClean="0"/>
              <a:t>Положения ЖК РФ, установленные в отношении жилых домов, </a:t>
            </a:r>
            <a:r>
              <a:rPr lang="ru-RU" altLang="ru-RU" sz="2400" b="1" dirty="0" smtClean="0"/>
              <a:t>применяются к автономным жилым блокам</a:t>
            </a:r>
            <a:r>
              <a:rPr lang="ru-RU" altLang="ru-RU" sz="2400" b="1" dirty="0"/>
              <a:t>.</a:t>
            </a:r>
            <a:r>
              <a:rPr lang="ru-RU" altLang="ru-RU" sz="2400" dirty="0"/>
              <a:t> (проектируемая ч. </a:t>
            </a:r>
            <a:r>
              <a:rPr lang="ru-RU" altLang="ru-RU" sz="2400" dirty="0" smtClean="0"/>
              <a:t>3 ст.16.1 </a:t>
            </a:r>
            <a:r>
              <a:rPr lang="ru-RU" altLang="ru-RU" sz="2400" b="1" dirty="0"/>
              <a:t>ЖК РФ</a:t>
            </a:r>
            <a:r>
              <a:rPr lang="ru-RU" altLang="ru-RU" sz="2400" dirty="0"/>
              <a:t>).</a:t>
            </a:r>
          </a:p>
          <a:p>
            <a:pPr lvl="1" algn="just">
              <a:defRPr/>
            </a:pPr>
            <a:endParaRPr lang="ru-RU" altLang="ru-RU" dirty="0"/>
          </a:p>
          <a:p>
            <a:pPr lvl="1" algn="just">
              <a:defRPr/>
            </a:pPr>
            <a:endParaRPr lang="ru-RU" altLang="ru-RU" b="1" dirty="0"/>
          </a:p>
          <a:p>
            <a:pPr lvl="1" algn="just">
              <a:defRPr/>
            </a:pPr>
            <a:endParaRPr lang="ru-RU" altLang="ru-RU" dirty="0"/>
          </a:p>
          <a:p>
            <a:pPr algn="just">
              <a:defRPr/>
            </a:pPr>
            <a:endParaRPr lang="ru-RU" altLang="ru-RU" dirty="0" smtClean="0"/>
          </a:p>
          <a:p>
            <a:pPr marL="0" indent="0" algn="just">
              <a:buFont typeface="Wingdings" pitchFamily="2" charset="2"/>
              <a:buNone/>
              <a:defRPr/>
            </a:pPr>
            <a:endParaRPr lang="ru-RU" altLang="ru-RU" dirty="0" smtClean="0"/>
          </a:p>
        </p:txBody>
      </p:sp>
    </p:spTree>
    <p:extLst>
      <p:ext uri="{BB962C8B-B14F-4D97-AF65-F5344CB8AC3E}">
        <p14:creationId xmlns:p14="http://schemas.microsoft.com/office/powerpoint/2010/main" val="1797230881"/>
      </p:ext>
    </p:extLst>
  </p:cSld>
  <p:clrMapOvr>
    <a:masterClrMapping/>
  </p:clrMapOvr>
  <p:transition>
    <p:wipe dir="r"/>
  </p:transition>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Заголовок 2"/>
          <p:cNvSpPr>
            <a:spLocks noGrp="1"/>
          </p:cNvSpPr>
          <p:nvPr>
            <p:ph type="title"/>
          </p:nvPr>
        </p:nvSpPr>
        <p:spPr>
          <a:xfrm>
            <a:off x="971550" y="548680"/>
            <a:ext cx="8064500" cy="1440458"/>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3200" dirty="0" smtClean="0"/>
              <a:t>Законопроект </a:t>
            </a:r>
            <a:r>
              <a:rPr lang="ru-RU" altLang="ru-RU" sz="3200" dirty="0"/>
              <a:t>№ </a:t>
            </a:r>
            <a:r>
              <a:rPr lang="ru-RU" sz="3200" dirty="0"/>
              <a:t>1160742-6</a:t>
            </a:r>
            <a:r>
              <a:rPr lang="ru-RU" altLang="ru-RU" sz="3200" dirty="0"/>
              <a:t/>
            </a:r>
            <a:br>
              <a:rPr lang="ru-RU" altLang="ru-RU" sz="3200" dirty="0"/>
            </a:br>
            <a:r>
              <a:rPr lang="ru-RU" altLang="ru-RU" sz="3200" dirty="0"/>
              <a:t>«</a:t>
            </a:r>
            <a:r>
              <a:rPr lang="ru-RU" altLang="ru-RU" sz="3200" dirty="0" smtClean="0"/>
              <a:t>О садоводстве, огородничестве и дачном хозяйстве» </a:t>
            </a:r>
          </a:p>
        </p:txBody>
      </p:sp>
      <p:sp>
        <p:nvSpPr>
          <p:cNvPr id="91139" name="Объект 4"/>
          <p:cNvSpPr>
            <a:spLocks noGrp="1"/>
          </p:cNvSpPr>
          <p:nvPr>
            <p:ph idx="1"/>
          </p:nvPr>
        </p:nvSpPr>
        <p:spPr>
          <a:xfrm>
            <a:off x="755650" y="2276475"/>
            <a:ext cx="8208963" cy="4465638"/>
          </a:xfrm>
        </p:spPr>
        <p:txBody>
          <a:bodyPr/>
          <a:lstStyle/>
          <a:p>
            <a:pPr algn="just"/>
            <a:r>
              <a:rPr lang="ru-RU" altLang="ru-RU" dirty="0" smtClean="0"/>
              <a:t>Одобрен на заседании Правительства России 18.08.2016 </a:t>
            </a:r>
          </a:p>
          <a:p>
            <a:pPr algn="just"/>
            <a:r>
              <a:rPr lang="ru-RU" dirty="0" smtClean="0"/>
              <a:t>Принят в 1ом чтении Государственной Думой </a:t>
            </a:r>
            <a:r>
              <a:rPr lang="ru-RU" dirty="0"/>
              <a:t>ФС </a:t>
            </a:r>
            <a:r>
              <a:rPr lang="ru-RU" dirty="0" smtClean="0"/>
              <a:t>РФ 15.03.2017</a:t>
            </a:r>
            <a:endParaRPr lang="ru-RU" altLang="ru-RU" dirty="0" smtClean="0"/>
          </a:p>
          <a:p>
            <a:pPr algn="just"/>
            <a:r>
              <a:rPr lang="ru-RU" altLang="ru-RU" dirty="0" smtClean="0"/>
              <a:t>Планируется принятие в 2017 г. и вступление в силу 01.01.2018г.</a:t>
            </a:r>
          </a:p>
          <a:p>
            <a:r>
              <a:rPr lang="ru-RU" altLang="ru-RU" dirty="0" smtClean="0"/>
              <a:t>Отменяется</a:t>
            </a:r>
            <a:r>
              <a:rPr lang="ru-RU" altLang="ru-RU" b="1" dirty="0" smtClean="0"/>
              <a:t> </a:t>
            </a:r>
            <a:r>
              <a:rPr lang="ru-RU" dirty="0"/>
              <a:t>Федеральный закон от 15.04.1998 N </a:t>
            </a:r>
            <a:r>
              <a:rPr lang="ru-RU" dirty="0" smtClean="0"/>
              <a:t>66-ФЗ "О </a:t>
            </a:r>
            <a:r>
              <a:rPr lang="ru-RU" dirty="0"/>
              <a:t>садоводческих, огороднических и дачных некоммерческих объединениях граждан"</a:t>
            </a:r>
          </a:p>
          <a:p>
            <a:pPr algn="just"/>
            <a:endParaRPr lang="ru-RU" altLang="ru-RU" b="1" dirty="0" smtClean="0"/>
          </a:p>
        </p:txBody>
      </p:sp>
    </p:spTree>
    <p:extLst>
      <p:ext uri="{BB962C8B-B14F-4D97-AF65-F5344CB8AC3E}">
        <p14:creationId xmlns:p14="http://schemas.microsoft.com/office/powerpoint/2010/main" val="971740917"/>
      </p:ext>
    </p:extLst>
  </p:cSld>
  <p:clrMapOvr>
    <a:masterClrMapping/>
  </p:clrMapOvr>
  <p:transition>
    <p:wipe dir="r"/>
  </p:transition>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Заголовок 2"/>
          <p:cNvSpPr>
            <a:spLocks noGrp="1"/>
          </p:cNvSpPr>
          <p:nvPr>
            <p:ph type="title"/>
          </p:nvPr>
        </p:nvSpPr>
        <p:spPr>
          <a:xfrm>
            <a:off x="971550" y="908050"/>
            <a:ext cx="8064500" cy="1081088"/>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3200" dirty="0" smtClean="0"/>
              <a:t>Законопроект «О садоводстве, огородничестве и дачном хозяйстве» </a:t>
            </a:r>
          </a:p>
        </p:txBody>
      </p:sp>
      <p:sp>
        <p:nvSpPr>
          <p:cNvPr id="91139" name="Объект 4"/>
          <p:cNvSpPr>
            <a:spLocks noGrp="1"/>
          </p:cNvSpPr>
          <p:nvPr>
            <p:ph idx="1"/>
          </p:nvPr>
        </p:nvSpPr>
        <p:spPr>
          <a:xfrm>
            <a:off x="755576" y="2276475"/>
            <a:ext cx="8280920" cy="4465638"/>
          </a:xfrm>
        </p:spPr>
        <p:txBody>
          <a:bodyPr/>
          <a:lstStyle/>
          <a:p>
            <a:pPr algn="just"/>
            <a:r>
              <a:rPr lang="ru-RU" altLang="ru-RU" dirty="0" smtClean="0"/>
              <a:t>Перечень </a:t>
            </a:r>
            <a:r>
              <a:rPr lang="ru-RU" altLang="ru-RU" dirty="0"/>
              <a:t>возводимых объектов </a:t>
            </a:r>
            <a:r>
              <a:rPr lang="ru-RU" altLang="ru-RU" dirty="0" smtClean="0"/>
              <a:t>недвижимости:</a:t>
            </a:r>
          </a:p>
          <a:p>
            <a:pPr lvl="1" algn="just"/>
            <a:r>
              <a:rPr lang="ru-RU" altLang="ru-RU" dirty="0" smtClean="0"/>
              <a:t> вспомогательные постройки (огородный </a:t>
            </a:r>
            <a:r>
              <a:rPr lang="ru-RU" altLang="ru-RU" dirty="0" err="1" smtClean="0"/>
              <a:t>зу</a:t>
            </a:r>
            <a:r>
              <a:rPr lang="ru-RU" altLang="ru-RU" dirty="0" smtClean="0"/>
              <a:t>);</a:t>
            </a:r>
          </a:p>
          <a:p>
            <a:pPr lvl="1" algn="just"/>
            <a:r>
              <a:rPr lang="ru-RU" altLang="ru-RU" dirty="0"/>
              <a:t>с</a:t>
            </a:r>
            <a:r>
              <a:rPr lang="ru-RU" altLang="ru-RU" dirty="0" smtClean="0"/>
              <a:t>адовый дом (без разрешения на строительство, вместо понятия - жилого строения);</a:t>
            </a:r>
          </a:p>
          <a:p>
            <a:pPr lvl="1" algn="just"/>
            <a:r>
              <a:rPr lang="ru-RU" altLang="ru-RU" dirty="0"/>
              <a:t>ж</a:t>
            </a:r>
            <a:r>
              <a:rPr lang="ru-RU" altLang="ru-RU" dirty="0" smtClean="0"/>
              <a:t>илой дом (объект ИЖС, с разрешением на строительство).</a:t>
            </a:r>
          </a:p>
          <a:p>
            <a:pPr algn="just"/>
            <a:r>
              <a:rPr lang="ru-RU" altLang="ru-RU" dirty="0"/>
              <a:t>Возможность передачи общего имущества СНТ в общую долевую собственность собственников </a:t>
            </a:r>
            <a:r>
              <a:rPr lang="ru-RU" altLang="ru-RU" dirty="0" smtClean="0"/>
              <a:t>ЗУ по решению собрания</a:t>
            </a:r>
          </a:p>
          <a:p>
            <a:pPr lvl="1" algn="just"/>
            <a:endParaRPr lang="ru-RU" altLang="ru-RU" dirty="0" smtClean="0"/>
          </a:p>
          <a:p>
            <a:pPr lvl="1" algn="just"/>
            <a:endParaRPr lang="ru-RU" altLang="ru-RU" dirty="0" smtClean="0"/>
          </a:p>
        </p:txBody>
      </p:sp>
    </p:spTree>
    <p:extLst>
      <p:ext uri="{BB962C8B-B14F-4D97-AF65-F5344CB8AC3E}">
        <p14:creationId xmlns:p14="http://schemas.microsoft.com/office/powerpoint/2010/main" val="128834990"/>
      </p:ext>
    </p:extLst>
  </p:cSld>
  <p:clrMapOvr>
    <a:masterClrMapping/>
  </p:clrMapOvr>
  <p:transition>
    <p:wipe dir="r"/>
  </p:transition>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Заголовок 2"/>
          <p:cNvSpPr>
            <a:spLocks noGrp="1"/>
          </p:cNvSpPr>
          <p:nvPr>
            <p:ph type="title"/>
          </p:nvPr>
        </p:nvSpPr>
        <p:spPr>
          <a:xfrm>
            <a:off x="971550" y="908050"/>
            <a:ext cx="8064500" cy="1081088"/>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3200" dirty="0" smtClean="0"/>
              <a:t>Законопроект «О садоводстве, огородничестве и дачном хозяйстве» </a:t>
            </a:r>
          </a:p>
        </p:txBody>
      </p:sp>
      <p:sp>
        <p:nvSpPr>
          <p:cNvPr id="91139" name="Объект 4"/>
          <p:cNvSpPr>
            <a:spLocks noGrp="1"/>
          </p:cNvSpPr>
          <p:nvPr>
            <p:ph idx="1"/>
          </p:nvPr>
        </p:nvSpPr>
        <p:spPr>
          <a:xfrm>
            <a:off x="323528" y="2276475"/>
            <a:ext cx="8712968" cy="4465638"/>
          </a:xfrm>
        </p:spPr>
        <p:txBody>
          <a:bodyPr/>
          <a:lstStyle/>
          <a:p>
            <a:pPr algn="just"/>
            <a:r>
              <a:rPr lang="ru-RU" altLang="ru-RU" dirty="0"/>
              <a:t>Сокращение числа организационно-правовых форм объединений граждан (отказ от ДНТ, потреб. кооперативов, </a:t>
            </a:r>
            <a:r>
              <a:rPr lang="ru-RU" altLang="ru-RU" dirty="0" err="1"/>
              <a:t>некомм</a:t>
            </a:r>
            <a:r>
              <a:rPr lang="ru-RU" altLang="ru-RU" dirty="0"/>
              <a:t>. партнерств):</a:t>
            </a:r>
          </a:p>
          <a:p>
            <a:pPr lvl="1" algn="just"/>
            <a:r>
              <a:rPr lang="ru-RU" altLang="ru-RU" dirty="0"/>
              <a:t>Садоводческое некоммерческое товарищество;</a:t>
            </a:r>
          </a:p>
          <a:p>
            <a:pPr lvl="1" algn="just"/>
            <a:r>
              <a:rPr lang="ru-RU" altLang="ru-RU" dirty="0"/>
              <a:t>Огородническое некоммерческое товарищество.</a:t>
            </a:r>
          </a:p>
          <a:p>
            <a:pPr algn="just"/>
            <a:r>
              <a:rPr lang="ru-RU" altLang="ru-RU" dirty="0"/>
              <a:t>О</a:t>
            </a:r>
            <a:r>
              <a:rPr lang="ru-RU" altLang="ru-RU" dirty="0" smtClean="0"/>
              <a:t>бщие принципы расчета взносов, перечень целей расходования</a:t>
            </a:r>
          </a:p>
          <a:p>
            <a:pPr algn="just"/>
            <a:r>
              <a:rPr lang="ru-RU" altLang="ru-RU" dirty="0" smtClean="0"/>
              <a:t>Замена договоров обслуживания на плату для создания и использования имущества общего пользования, предусмотренную уставом НТ</a:t>
            </a:r>
          </a:p>
          <a:p>
            <a:pPr algn="just"/>
            <a:endParaRPr lang="ru-RU" altLang="ru-RU" dirty="0" smtClean="0"/>
          </a:p>
        </p:txBody>
      </p:sp>
    </p:spTree>
    <p:extLst>
      <p:ext uri="{BB962C8B-B14F-4D97-AF65-F5344CB8AC3E}">
        <p14:creationId xmlns:p14="http://schemas.microsoft.com/office/powerpoint/2010/main" val="2282727962"/>
      </p:ext>
    </p:extLst>
  </p:cSld>
  <p:clrMapOvr>
    <a:masterClrMapping/>
  </p:clrMapOvr>
  <p:transition>
    <p:wipe dir="r"/>
  </p:transition>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AutoShape 2"/>
          <p:cNvSpPr>
            <a:spLocks noGrp="1" noChangeArrowheads="1"/>
          </p:cNvSpPr>
          <p:nvPr>
            <p:ph type="title"/>
          </p:nvPr>
        </p:nvSpPr>
        <p:spPr>
          <a:xfrm>
            <a:off x="900113" y="2420938"/>
            <a:ext cx="7775575" cy="4103687"/>
          </a:xfrm>
        </p:spPr>
        <p:txBody>
          <a:bodyPr/>
          <a:lstStyle/>
          <a:p>
            <a:pPr eaLnBrk="1" hangingPunct="1"/>
            <a:r>
              <a:rPr lang="ru-RU" altLang="ru-RU" sz="3200" smtClean="0"/>
              <a:t/>
            </a:r>
            <a:br>
              <a:rPr lang="ru-RU" altLang="ru-RU" sz="3200" smtClean="0"/>
            </a:br>
            <a:r>
              <a:rPr lang="en-US" altLang="ru-RU" sz="3200" smtClean="0"/>
              <a:t>ww.economy.gov.ru</a:t>
            </a:r>
            <a:br>
              <a:rPr lang="en-US" altLang="ru-RU" sz="3200" smtClean="0"/>
            </a:br>
            <a:r>
              <a:rPr lang="en-US" altLang="ru-RU" sz="3200" smtClean="0"/>
              <a:t>www.rosreestr.ru</a:t>
            </a:r>
            <a:r>
              <a:rPr lang="ru-RU" altLang="ru-RU" sz="3200" smtClean="0"/>
              <a:t/>
            </a:r>
            <a:br>
              <a:rPr lang="ru-RU" altLang="ru-RU" sz="3200" smtClean="0"/>
            </a:br>
            <a:r>
              <a:rPr lang="ru-RU" altLang="ru-RU" u="sng" smtClean="0">
                <a:solidFill>
                  <a:schemeClr val="tx1"/>
                </a:solidFill>
              </a:rPr>
              <a:t> </a:t>
            </a:r>
            <a:r>
              <a:rPr lang="en-US" altLang="ru-RU" u="sng" smtClean="0">
                <a:solidFill>
                  <a:schemeClr val="tx1"/>
                </a:solidFill>
              </a:rPr>
              <a:t/>
            </a:r>
            <a:br>
              <a:rPr lang="en-US" altLang="ru-RU" u="sng" smtClean="0">
                <a:solidFill>
                  <a:schemeClr val="tx1"/>
                </a:solidFill>
              </a:rPr>
            </a:br>
            <a:r>
              <a:rPr lang="ru-RU" altLang="ru-RU" sz="3200" smtClean="0"/>
              <a:t/>
            </a:r>
            <a:br>
              <a:rPr lang="ru-RU" altLang="ru-RU" sz="3200" smtClean="0"/>
            </a:br>
            <a:r>
              <a:rPr lang="ru-RU" altLang="ru-RU" sz="3200" smtClean="0"/>
              <a:t>Спасибо за внимание!</a:t>
            </a:r>
          </a:p>
        </p:txBody>
      </p:sp>
      <p:sp>
        <p:nvSpPr>
          <p:cNvPr id="97283" name="Rectangle 3"/>
          <p:cNvSpPr>
            <a:spLocks noChangeArrowheads="1"/>
          </p:cNvSpPr>
          <p:nvPr/>
        </p:nvSpPr>
        <p:spPr bwMode="auto">
          <a:xfrm>
            <a:off x="1042988" y="692150"/>
            <a:ext cx="7777162" cy="1493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ru-RU" altLang="ru-RU" sz="3200" b="1">
                <a:solidFill>
                  <a:srgbClr val="006666"/>
                </a:solidFill>
              </a:rPr>
              <a:t>Спиренков </a:t>
            </a:r>
          </a:p>
          <a:p>
            <a:pPr eaLnBrk="1" hangingPunct="1"/>
            <a:r>
              <a:rPr lang="ru-RU" altLang="ru-RU" sz="3200" b="1">
                <a:solidFill>
                  <a:srgbClr val="006666"/>
                </a:solidFill>
              </a:rPr>
              <a:t>Вячеслав Александрович</a:t>
            </a:r>
            <a:r>
              <a:rPr lang="ru-RU" altLang="ru-RU" sz="2800" b="1">
                <a:solidFill>
                  <a:srgbClr val="006666"/>
                </a:solidFill>
              </a:rPr>
              <a:t/>
            </a:r>
            <a:br>
              <a:rPr lang="ru-RU" altLang="ru-RU" sz="2800" b="1">
                <a:solidFill>
                  <a:srgbClr val="006666"/>
                </a:solidFill>
              </a:rPr>
            </a:br>
            <a:endParaRPr lang="ru-RU" altLang="ru-RU" sz="2800" b="1">
              <a:solidFill>
                <a:srgbClr val="006666"/>
              </a:solidFill>
            </a:endParaRPr>
          </a:p>
        </p:txBody>
      </p:sp>
    </p:spTree>
    <p:extLst>
      <p:ext uri="{BB962C8B-B14F-4D97-AF65-F5344CB8AC3E}">
        <p14:creationId xmlns:p14="http://schemas.microsoft.com/office/powerpoint/2010/main" val="3062989697"/>
      </p:ext>
    </p:extLst>
  </p:cSld>
  <p:clrMapOvr>
    <a:masterClrMapping/>
  </p:clrMapOvr>
  <p:transition>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dirty="0" smtClean="0"/>
              <a:t> Федеральный закон от 13.07.2015 N 218-ФЗ</a:t>
            </a:r>
            <a:br>
              <a:rPr lang="ru-RU" altLang="ru-RU" sz="2800" dirty="0" smtClean="0"/>
            </a:br>
            <a:r>
              <a:rPr lang="ru-RU" sz="2800" b="0" dirty="0"/>
              <a:t>Статья 14. Основания </a:t>
            </a:r>
            <a:r>
              <a:rPr lang="ru-RU" sz="2800" b="0" dirty="0" smtClean="0"/>
              <a:t>кадастрового </a:t>
            </a:r>
            <a:r>
              <a:rPr lang="ru-RU" sz="2800" b="0" dirty="0"/>
              <a:t>учета и </a:t>
            </a:r>
            <a:r>
              <a:rPr lang="ru-RU" sz="2800" b="0" dirty="0" smtClean="0"/>
              <a:t>государственной регистрации </a:t>
            </a:r>
            <a:r>
              <a:rPr lang="ru-RU" sz="2800" b="0" dirty="0"/>
              <a:t>прав</a:t>
            </a:r>
          </a:p>
        </p:txBody>
      </p:sp>
      <p:sp>
        <p:nvSpPr>
          <p:cNvPr id="3" name="Прямоугольник 2"/>
          <p:cNvSpPr/>
          <p:nvPr/>
        </p:nvSpPr>
        <p:spPr>
          <a:xfrm>
            <a:off x="755650" y="2349500"/>
            <a:ext cx="8178800" cy="4493538"/>
          </a:xfrm>
          <a:prstGeom prst="rect">
            <a:avLst/>
          </a:prstGeom>
        </p:spPr>
        <p:txBody>
          <a:bodyPr>
            <a:spAutoFit/>
          </a:bodyPr>
          <a:lstStyle/>
          <a:p>
            <a:pPr algn="just"/>
            <a:r>
              <a:rPr lang="ru-RU" sz="2200" u="sng" dirty="0"/>
              <a:t>5. </a:t>
            </a:r>
            <a:r>
              <a:rPr lang="ru-RU" sz="2200" u="sng" dirty="0" smtClean="0"/>
              <a:t>ГКУ осуществляется </a:t>
            </a:r>
            <a:r>
              <a:rPr lang="ru-RU" sz="2200" u="sng" dirty="0"/>
              <a:t>без одновременной </a:t>
            </a:r>
            <a:r>
              <a:rPr lang="ru-RU" sz="2200" u="sng" dirty="0" smtClean="0"/>
              <a:t>ГРП в связи с</a:t>
            </a:r>
            <a:r>
              <a:rPr lang="ru-RU" sz="2200" dirty="0" smtClean="0"/>
              <a:t>:</a:t>
            </a:r>
          </a:p>
          <a:p>
            <a:pPr algn="just"/>
            <a:endParaRPr lang="ru-RU" sz="2200" dirty="0"/>
          </a:p>
          <a:p>
            <a:pPr marL="457200" indent="-457200" algn="just">
              <a:buFont typeface="+mj-lt"/>
              <a:buAutoNum type="arabicParenR" startAt="3"/>
            </a:pPr>
            <a:r>
              <a:rPr lang="ru-RU" sz="2200" u="sng" dirty="0" smtClean="0"/>
              <a:t>образованием, прекращением существования части </a:t>
            </a:r>
            <a:r>
              <a:rPr lang="ru-RU" sz="2200" dirty="0" smtClean="0"/>
              <a:t>объекта </a:t>
            </a:r>
            <a:r>
              <a:rPr lang="ru-RU" sz="2200" dirty="0"/>
              <a:t>недвижимости</a:t>
            </a:r>
            <a:r>
              <a:rPr lang="ru-RU" sz="2200" dirty="0" smtClean="0"/>
              <a:t>, права на которые не подлежат регистрации в ЕГРН </a:t>
            </a:r>
            <a:r>
              <a:rPr lang="ru-RU" sz="2200" i="1" dirty="0"/>
              <a:t>(по заявлению собственника объекта или лица, в пользу которого устанавливается ограничение или </a:t>
            </a:r>
            <a:r>
              <a:rPr lang="ru-RU" sz="2200" i="1" dirty="0" smtClean="0"/>
              <a:t>обременение </a:t>
            </a:r>
            <a:r>
              <a:rPr lang="ru-RU" sz="2200" i="1" dirty="0"/>
              <a:t>ч. 2 ст.15</a:t>
            </a:r>
            <a:r>
              <a:rPr lang="ru-RU" sz="2200" i="1" dirty="0" smtClean="0"/>
              <a:t>);</a:t>
            </a:r>
          </a:p>
          <a:p>
            <a:pPr marL="457200" indent="-457200" algn="just">
              <a:buFontTx/>
              <a:buAutoNum type="arabicParenR" startAt="3"/>
            </a:pPr>
            <a:endParaRPr lang="ru-RU" sz="2200" i="1" dirty="0"/>
          </a:p>
          <a:p>
            <a:pPr marL="457200" indent="-457200" algn="just">
              <a:buFontTx/>
              <a:buAutoNum type="arabicParenR" startAt="3"/>
            </a:pPr>
            <a:r>
              <a:rPr lang="ru-RU" sz="2200" dirty="0"/>
              <a:t>в отношении всех помещений и </a:t>
            </a:r>
            <a:r>
              <a:rPr lang="ru-RU" sz="2200" dirty="0" err="1"/>
              <a:t>машино</a:t>
            </a:r>
            <a:r>
              <a:rPr lang="ru-RU" sz="2200" dirty="0"/>
              <a:t>-мест в здании, сооружении </a:t>
            </a:r>
            <a:r>
              <a:rPr lang="ru-RU" sz="2200" u="sng" dirty="0" smtClean="0"/>
              <a:t>одновременно с осуществлением ГКУ здания, сооружения </a:t>
            </a:r>
            <a:r>
              <a:rPr lang="ru-RU" sz="2200" dirty="0" smtClean="0"/>
              <a:t>либо </a:t>
            </a:r>
            <a:r>
              <a:rPr lang="ru-RU" sz="2200" dirty="0"/>
              <a:t>в случае, если право собственности на </a:t>
            </a:r>
            <a:r>
              <a:rPr lang="ru-RU" sz="2200" dirty="0" smtClean="0"/>
              <a:t>этот объект зарегистрировано </a:t>
            </a:r>
            <a:r>
              <a:rPr lang="ru-RU" sz="2200" dirty="0"/>
              <a:t>в </a:t>
            </a:r>
            <a:r>
              <a:rPr lang="ru-RU" sz="2200" dirty="0" smtClean="0"/>
              <a:t>ЕГРН (</a:t>
            </a:r>
            <a:r>
              <a:rPr lang="ru-RU" sz="2200" i="1" dirty="0"/>
              <a:t>по заявлению собственника </a:t>
            </a:r>
            <a:r>
              <a:rPr lang="ru-RU" sz="2200" i="1" dirty="0" smtClean="0"/>
              <a:t>здания ч. 3,3.1 ст. 40)</a:t>
            </a:r>
            <a:r>
              <a:rPr lang="ru-RU" sz="2200" dirty="0" smtClean="0"/>
              <a:t>;</a:t>
            </a:r>
            <a:endParaRPr lang="ru-RU" sz="2200" dirty="0"/>
          </a:p>
        </p:txBody>
      </p:sp>
    </p:spTree>
    <p:extLst>
      <p:ext uri="{BB962C8B-B14F-4D97-AF65-F5344CB8AC3E}">
        <p14:creationId xmlns:p14="http://schemas.microsoft.com/office/powerpoint/2010/main" val="4286078077"/>
      </p:ext>
    </p:extLst>
  </p:cSld>
  <p:clrMapOvr>
    <a:masterClrMapping/>
  </p:clrMapOvr>
  <p:transition>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dirty="0" smtClean="0"/>
              <a:t> Федеральный закон от 13.07.2015 N 218-ФЗ</a:t>
            </a:r>
            <a:br>
              <a:rPr lang="ru-RU" altLang="ru-RU" sz="2800" dirty="0" smtClean="0"/>
            </a:br>
            <a:r>
              <a:rPr lang="ru-RU" sz="2800" b="0" dirty="0"/>
              <a:t>Статья 14. Основания </a:t>
            </a:r>
            <a:r>
              <a:rPr lang="ru-RU" sz="2800" b="0" dirty="0" smtClean="0"/>
              <a:t>кадастрового </a:t>
            </a:r>
            <a:r>
              <a:rPr lang="ru-RU" sz="2800" b="0" dirty="0"/>
              <a:t>учета и </a:t>
            </a:r>
            <a:r>
              <a:rPr lang="ru-RU" sz="2800" b="0" dirty="0" smtClean="0"/>
              <a:t>государственной регистрации </a:t>
            </a:r>
            <a:r>
              <a:rPr lang="ru-RU" sz="2800" b="0" dirty="0"/>
              <a:t>прав</a:t>
            </a:r>
          </a:p>
        </p:txBody>
      </p:sp>
      <p:sp>
        <p:nvSpPr>
          <p:cNvPr id="3" name="Прямоугольник 2"/>
          <p:cNvSpPr/>
          <p:nvPr/>
        </p:nvSpPr>
        <p:spPr>
          <a:xfrm>
            <a:off x="755650" y="2349500"/>
            <a:ext cx="8178800" cy="4493538"/>
          </a:xfrm>
          <a:prstGeom prst="rect">
            <a:avLst/>
          </a:prstGeom>
        </p:spPr>
        <p:txBody>
          <a:bodyPr>
            <a:spAutoFit/>
          </a:bodyPr>
          <a:lstStyle/>
          <a:p>
            <a:pPr algn="just"/>
            <a:r>
              <a:rPr lang="ru-RU" sz="2200" u="sng" dirty="0"/>
              <a:t>5. </a:t>
            </a:r>
            <a:r>
              <a:rPr lang="ru-RU" sz="2200" u="sng" dirty="0" smtClean="0"/>
              <a:t>ГКУ осуществляется </a:t>
            </a:r>
            <a:r>
              <a:rPr lang="ru-RU" sz="2200" u="sng" dirty="0"/>
              <a:t>без одновременной </a:t>
            </a:r>
            <a:r>
              <a:rPr lang="ru-RU" sz="2200" u="sng" dirty="0" smtClean="0"/>
              <a:t>ГРП </a:t>
            </a:r>
            <a:r>
              <a:rPr lang="ru-RU" sz="2200" dirty="0" smtClean="0"/>
              <a:t>:</a:t>
            </a:r>
          </a:p>
          <a:p>
            <a:pPr algn="just"/>
            <a:endParaRPr lang="ru-RU" sz="2200" dirty="0"/>
          </a:p>
          <a:p>
            <a:pPr marL="457200" indent="-457200" algn="just">
              <a:buFont typeface="+mj-lt"/>
              <a:buAutoNum type="arabicParenR" startAt="5"/>
            </a:pPr>
            <a:r>
              <a:rPr lang="ru-RU" sz="2200" dirty="0" smtClean="0"/>
              <a:t>в </a:t>
            </a:r>
            <a:r>
              <a:rPr lang="ru-RU" sz="2200" dirty="0"/>
              <a:t>отношении здания, являющегося многоквартирным домом, и помещений, являющихся общим имуществом в таком доме, одновременно с осуществлением </a:t>
            </a:r>
            <a:r>
              <a:rPr lang="ru-RU" sz="2200" dirty="0" smtClean="0"/>
              <a:t>ГКУ квартир </a:t>
            </a:r>
            <a:r>
              <a:rPr lang="ru-RU" sz="2200" i="1" dirty="0"/>
              <a:t>(по заявлению ОГВ, ОМС, которыми выдано разрешение на ввод объекта в эксплуатацию ч. 2 </a:t>
            </a:r>
            <a:r>
              <a:rPr lang="ru-RU" sz="2200" i="1" dirty="0" smtClean="0"/>
              <a:t>ст.15, ч. 4 ст. 40)</a:t>
            </a:r>
            <a:r>
              <a:rPr lang="ru-RU" sz="2200" dirty="0" smtClean="0"/>
              <a:t>;</a:t>
            </a:r>
          </a:p>
          <a:p>
            <a:pPr marL="457200" indent="-457200" algn="just">
              <a:buFont typeface="+mj-lt"/>
              <a:buAutoNum type="arabicParenR" startAt="5"/>
            </a:pPr>
            <a:endParaRPr lang="ru-RU" sz="2200" dirty="0"/>
          </a:p>
          <a:p>
            <a:pPr marL="457200" indent="-457200" algn="just">
              <a:buFontTx/>
              <a:buAutoNum type="arabicParenR" startAt="5"/>
            </a:pPr>
            <a:r>
              <a:rPr lang="ru-RU" sz="2200" dirty="0"/>
              <a:t>в связи с изменением основных характеристик </a:t>
            </a:r>
            <a:r>
              <a:rPr lang="ru-RU" sz="2200" dirty="0" smtClean="0"/>
              <a:t>объекта </a:t>
            </a:r>
            <a:r>
              <a:rPr lang="ru-RU" sz="2200" i="1" dirty="0"/>
              <a:t>(по заявлению собственника объекта </a:t>
            </a:r>
            <a:r>
              <a:rPr lang="ru-RU" sz="2200" i="1" dirty="0" smtClean="0"/>
              <a:t>недвижимости ч.2 </a:t>
            </a:r>
            <a:r>
              <a:rPr lang="ru-RU" sz="2200" i="1" dirty="0"/>
              <a:t>ст.15</a:t>
            </a:r>
            <a:r>
              <a:rPr lang="ru-RU" sz="2200" i="1" dirty="0" smtClean="0"/>
              <a:t>);</a:t>
            </a:r>
            <a:endParaRPr lang="ru-RU" sz="2200" i="1" dirty="0"/>
          </a:p>
          <a:p>
            <a:pPr algn="just"/>
            <a:endParaRPr lang="ru-RU" sz="2200" dirty="0"/>
          </a:p>
        </p:txBody>
      </p:sp>
    </p:spTree>
    <p:extLst>
      <p:ext uri="{BB962C8B-B14F-4D97-AF65-F5344CB8AC3E}">
        <p14:creationId xmlns:p14="http://schemas.microsoft.com/office/powerpoint/2010/main" val="2690817420"/>
      </p:ext>
    </p:extLst>
  </p:cSld>
  <p:clrMapOvr>
    <a:masterClrMapping/>
  </p:clrMapOvr>
  <p:transition>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dirty="0" smtClean="0"/>
              <a:t> Федеральный закон от 13.07.2015 N 218-ФЗ</a:t>
            </a:r>
            <a:br>
              <a:rPr lang="ru-RU" altLang="ru-RU" sz="2800" dirty="0" smtClean="0"/>
            </a:br>
            <a:r>
              <a:rPr lang="ru-RU" sz="2800" b="0" dirty="0"/>
              <a:t>Статья 14. Основания </a:t>
            </a:r>
            <a:r>
              <a:rPr lang="ru-RU" sz="2800" b="0" dirty="0" smtClean="0"/>
              <a:t>кадастрового </a:t>
            </a:r>
            <a:r>
              <a:rPr lang="ru-RU" sz="2800" b="0" dirty="0"/>
              <a:t>учета и </a:t>
            </a:r>
            <a:r>
              <a:rPr lang="ru-RU" sz="2800" b="0" dirty="0" smtClean="0"/>
              <a:t>государственной регистрации </a:t>
            </a:r>
            <a:r>
              <a:rPr lang="ru-RU" sz="2800" b="0" dirty="0"/>
              <a:t>прав</a:t>
            </a:r>
          </a:p>
        </p:txBody>
      </p:sp>
      <p:sp>
        <p:nvSpPr>
          <p:cNvPr id="3" name="Прямоугольник 2"/>
          <p:cNvSpPr/>
          <p:nvPr/>
        </p:nvSpPr>
        <p:spPr>
          <a:xfrm>
            <a:off x="755650" y="2349500"/>
            <a:ext cx="8178800" cy="4154984"/>
          </a:xfrm>
          <a:prstGeom prst="rect">
            <a:avLst/>
          </a:prstGeom>
        </p:spPr>
        <p:txBody>
          <a:bodyPr>
            <a:spAutoFit/>
          </a:bodyPr>
          <a:lstStyle/>
          <a:p>
            <a:pPr algn="just"/>
            <a:r>
              <a:rPr lang="ru-RU" sz="2200" u="sng" dirty="0"/>
              <a:t>5. </a:t>
            </a:r>
            <a:r>
              <a:rPr lang="ru-RU" sz="2200" u="sng" dirty="0" smtClean="0"/>
              <a:t>ГКУ осуществляется </a:t>
            </a:r>
            <a:r>
              <a:rPr lang="ru-RU" sz="2200" u="sng" dirty="0"/>
              <a:t>без одновременной </a:t>
            </a:r>
            <a:r>
              <a:rPr lang="ru-RU" sz="2200" u="sng" dirty="0" smtClean="0"/>
              <a:t>ГРП </a:t>
            </a:r>
            <a:r>
              <a:rPr lang="ru-RU" sz="2200" dirty="0" smtClean="0"/>
              <a:t>:</a:t>
            </a:r>
          </a:p>
          <a:p>
            <a:pPr marL="457200" indent="-457200" algn="just">
              <a:buFont typeface="+mj-lt"/>
              <a:buAutoNum type="arabicParenR" startAt="7"/>
            </a:pPr>
            <a:r>
              <a:rPr lang="ru-RU" sz="2200" dirty="0" smtClean="0"/>
              <a:t>в </a:t>
            </a:r>
            <a:r>
              <a:rPr lang="ru-RU" sz="2200" dirty="0"/>
              <a:t>отношении образуемых при выполнении комплексных кадастровых работ земельных </a:t>
            </a:r>
            <a:r>
              <a:rPr lang="ru-RU" sz="2200" dirty="0" smtClean="0"/>
              <a:t>участков</a:t>
            </a:r>
            <a:r>
              <a:rPr lang="ru-RU" sz="2200" dirty="0"/>
              <a:t> </a:t>
            </a:r>
            <a:r>
              <a:rPr lang="ru-RU" sz="2200" dirty="0" smtClean="0"/>
              <a:t>общего пользования, а также на которых расположены ОКС </a:t>
            </a:r>
            <a:r>
              <a:rPr lang="ru-RU" sz="2200" i="1" dirty="0" smtClean="0"/>
              <a:t>(по заявлению органа гос. </a:t>
            </a:r>
            <a:r>
              <a:rPr lang="ru-RU" sz="2200" i="1" dirty="0"/>
              <a:t>власти </a:t>
            </a:r>
            <a:r>
              <a:rPr lang="ru-RU" sz="2200" i="1" dirty="0" smtClean="0"/>
              <a:t>городов федерального значения, ОМС, уполномоченных </a:t>
            </a:r>
            <a:r>
              <a:rPr lang="ru-RU" sz="2200" i="1" dirty="0"/>
              <a:t>на утверждение карты-плана </a:t>
            </a:r>
            <a:r>
              <a:rPr lang="ru-RU" sz="2200" i="1" dirty="0" smtClean="0"/>
              <a:t>территории ч.3 ст.19);</a:t>
            </a:r>
            <a:endParaRPr lang="ru-RU" sz="2200" i="1" dirty="0"/>
          </a:p>
          <a:p>
            <a:pPr marL="457200" indent="-457200" algn="just">
              <a:buFontTx/>
              <a:buAutoNum type="arabicParenR" startAt="7"/>
            </a:pPr>
            <a:r>
              <a:rPr lang="ru-RU" sz="2200" dirty="0" smtClean="0"/>
              <a:t>в </a:t>
            </a:r>
            <a:r>
              <a:rPr lang="ru-RU" sz="2200" dirty="0"/>
              <a:t>отношении ЗУ, образуемых на основании решения об </a:t>
            </a:r>
            <a:r>
              <a:rPr lang="ru-RU" sz="2200" dirty="0" smtClean="0"/>
              <a:t>изъятии (по заявлению органа </a:t>
            </a:r>
            <a:r>
              <a:rPr lang="ru-RU" sz="2200" dirty="0"/>
              <a:t>исполнительной власти или </a:t>
            </a:r>
            <a:r>
              <a:rPr lang="ru-RU" sz="2200" dirty="0" smtClean="0"/>
              <a:t>ОМС, принявших </a:t>
            </a:r>
            <a:r>
              <a:rPr lang="ru-RU" sz="2200" dirty="0"/>
              <a:t>данное решение, или </a:t>
            </a:r>
            <a:r>
              <a:rPr lang="ru-RU" sz="2200" dirty="0" smtClean="0"/>
              <a:t>организации, </a:t>
            </a:r>
            <a:r>
              <a:rPr lang="ru-RU" sz="2200" dirty="0"/>
              <a:t>на основании ходатайства которой принято </a:t>
            </a:r>
            <a:r>
              <a:rPr lang="ru-RU" sz="2200" dirty="0" smtClean="0"/>
              <a:t>решение ч. 1 ст. 56.7 ЗК РФ);</a:t>
            </a:r>
          </a:p>
        </p:txBody>
      </p:sp>
    </p:spTree>
    <p:extLst>
      <p:ext uri="{BB962C8B-B14F-4D97-AF65-F5344CB8AC3E}">
        <p14:creationId xmlns:p14="http://schemas.microsoft.com/office/powerpoint/2010/main" val="3407977544"/>
      </p:ext>
    </p:extLst>
  </p:cSld>
  <p:clrMapOvr>
    <a:masterClrMapping/>
  </p:clrMapOvr>
  <p:transition>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dirty="0" smtClean="0"/>
              <a:t> Федеральный закон от 13.07.2015 N 218-ФЗ</a:t>
            </a:r>
            <a:br>
              <a:rPr lang="ru-RU" altLang="ru-RU" sz="2800" dirty="0" smtClean="0"/>
            </a:br>
            <a:r>
              <a:rPr lang="ru-RU" sz="2800" b="0" dirty="0"/>
              <a:t>Статья 14. Основания </a:t>
            </a:r>
            <a:r>
              <a:rPr lang="ru-RU" sz="2800" b="0" dirty="0" smtClean="0"/>
              <a:t>кадастрового </a:t>
            </a:r>
            <a:r>
              <a:rPr lang="ru-RU" sz="2800" b="0" dirty="0"/>
              <a:t>учета и </a:t>
            </a:r>
            <a:r>
              <a:rPr lang="ru-RU" sz="2800" b="0" dirty="0" smtClean="0"/>
              <a:t>государственной регистрации </a:t>
            </a:r>
            <a:r>
              <a:rPr lang="ru-RU" sz="2800" b="0" dirty="0"/>
              <a:t>прав</a:t>
            </a:r>
          </a:p>
        </p:txBody>
      </p:sp>
      <p:sp>
        <p:nvSpPr>
          <p:cNvPr id="3" name="Прямоугольник 2"/>
          <p:cNvSpPr/>
          <p:nvPr/>
        </p:nvSpPr>
        <p:spPr>
          <a:xfrm>
            <a:off x="755650" y="2349500"/>
            <a:ext cx="8178800" cy="3816429"/>
          </a:xfrm>
          <a:prstGeom prst="rect">
            <a:avLst/>
          </a:prstGeom>
        </p:spPr>
        <p:txBody>
          <a:bodyPr>
            <a:spAutoFit/>
          </a:bodyPr>
          <a:lstStyle/>
          <a:p>
            <a:pPr algn="just"/>
            <a:r>
              <a:rPr lang="ru-RU" sz="2200" u="sng" dirty="0"/>
              <a:t>5. </a:t>
            </a:r>
            <a:r>
              <a:rPr lang="ru-RU" sz="2200" u="sng" dirty="0" smtClean="0"/>
              <a:t>ГКУ осуществляется </a:t>
            </a:r>
            <a:r>
              <a:rPr lang="ru-RU" sz="2200" u="sng" dirty="0"/>
              <a:t>без одновременной </a:t>
            </a:r>
            <a:r>
              <a:rPr lang="ru-RU" sz="2200" u="sng" dirty="0" smtClean="0"/>
              <a:t>ГРП </a:t>
            </a:r>
            <a:r>
              <a:rPr lang="ru-RU" sz="2200" dirty="0" smtClean="0"/>
              <a:t>:</a:t>
            </a:r>
            <a:endParaRPr lang="ru-RU" sz="2200" dirty="0"/>
          </a:p>
          <a:p>
            <a:pPr marL="457200" indent="-457200" algn="just">
              <a:buFont typeface="+mj-lt"/>
              <a:buAutoNum type="arabicParenR" startAt="9"/>
            </a:pPr>
            <a:r>
              <a:rPr lang="ru-RU" sz="2200" dirty="0" smtClean="0"/>
              <a:t>в отношении ЗУ, образуемых из </a:t>
            </a:r>
            <a:r>
              <a:rPr lang="ru-RU" sz="2200" dirty="0"/>
              <a:t>земель или ЗУ, гос. собственность на которые не </a:t>
            </a:r>
            <a:r>
              <a:rPr lang="ru-RU" sz="2200" dirty="0" smtClean="0"/>
              <a:t>разграничена;</a:t>
            </a:r>
          </a:p>
          <a:p>
            <a:pPr marL="457200" indent="-457200" algn="just">
              <a:buFont typeface="+mj-lt"/>
              <a:buAutoNum type="arabicParenR" startAt="9"/>
            </a:pPr>
            <a:r>
              <a:rPr lang="ru-RU" sz="2200" dirty="0" smtClean="0"/>
              <a:t>в </a:t>
            </a:r>
            <a:r>
              <a:rPr lang="ru-RU" sz="2200" dirty="0"/>
              <a:t>отношении ЗУ, образуемых путем перераспределения земель или ЗУ гос. или </a:t>
            </a:r>
            <a:r>
              <a:rPr lang="ru-RU" sz="2200" dirty="0" err="1"/>
              <a:t>мун</a:t>
            </a:r>
            <a:r>
              <a:rPr lang="ru-RU" sz="2200" dirty="0"/>
              <a:t>. собственности и частного ЗУ;</a:t>
            </a:r>
          </a:p>
          <a:p>
            <a:pPr algn="just"/>
            <a:r>
              <a:rPr lang="ru-RU" sz="2200" i="1" dirty="0" smtClean="0"/>
              <a:t>(по заявлению уполномоченного органа (ОМС,ОГВ), заинтересованных </a:t>
            </a:r>
            <a:r>
              <a:rPr lang="ru-RU" sz="2200" i="1" dirty="0"/>
              <a:t>в предоставлении </a:t>
            </a:r>
            <a:r>
              <a:rPr lang="ru-RU" sz="2200" i="1" dirty="0" smtClean="0"/>
              <a:t>ЗУ гражданина </a:t>
            </a:r>
            <a:r>
              <a:rPr lang="ru-RU" sz="2200" i="1" dirty="0"/>
              <a:t>или </a:t>
            </a:r>
            <a:r>
              <a:rPr lang="ru-RU" sz="2200" i="1" dirty="0" smtClean="0"/>
              <a:t>юр. </a:t>
            </a:r>
            <a:r>
              <a:rPr lang="ru-RU" sz="2200" i="1" dirty="0"/>
              <a:t>лица либо </a:t>
            </a:r>
            <a:r>
              <a:rPr lang="ru-RU" sz="2200" i="1" dirty="0" smtClean="0"/>
              <a:t>кадастрового </a:t>
            </a:r>
            <a:r>
              <a:rPr lang="ru-RU" sz="2200" i="1" dirty="0"/>
              <a:t>инженера, выполнившего кадастровые </a:t>
            </a:r>
            <a:r>
              <a:rPr lang="ru-RU" sz="2200" i="1" dirty="0" smtClean="0"/>
              <a:t>работы п. 18 ст. 11.10, ч. 3,4 ст. 39.11 ЗК РФ);</a:t>
            </a:r>
            <a:endParaRPr lang="ru-RU" sz="2200" i="1" dirty="0"/>
          </a:p>
        </p:txBody>
      </p:sp>
    </p:spTree>
    <p:extLst>
      <p:ext uri="{BB962C8B-B14F-4D97-AF65-F5344CB8AC3E}">
        <p14:creationId xmlns:p14="http://schemas.microsoft.com/office/powerpoint/2010/main" val="1981557184"/>
      </p:ext>
    </p:extLst>
  </p:cSld>
  <p:clrMapOvr>
    <a:masterClrMapping/>
  </p:clrMapOvr>
  <p:transition>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9" name="Объект 4"/>
          <p:cNvSpPr>
            <a:spLocks noGrp="1"/>
          </p:cNvSpPr>
          <p:nvPr>
            <p:ph idx="1"/>
          </p:nvPr>
        </p:nvSpPr>
        <p:spPr>
          <a:xfrm>
            <a:off x="395536" y="2276475"/>
            <a:ext cx="8640960" cy="4465638"/>
          </a:xfrm>
        </p:spPr>
        <p:txBody>
          <a:bodyPr/>
          <a:lstStyle/>
          <a:p>
            <a:pPr algn="just"/>
            <a:r>
              <a:rPr lang="ru-RU" sz="2400" dirty="0"/>
              <a:t>осуществление </a:t>
            </a:r>
            <a:r>
              <a:rPr lang="ru-RU" sz="2400" dirty="0" smtClean="0"/>
              <a:t>ГКУ земельного </a:t>
            </a:r>
            <a:r>
              <a:rPr lang="ru-RU" sz="2400" dirty="0"/>
              <a:t>участка, </a:t>
            </a:r>
            <a:r>
              <a:rPr lang="ru-RU" sz="2400" u="sng" dirty="0"/>
              <a:t>а также </a:t>
            </a:r>
            <a:r>
              <a:rPr lang="ru-RU" sz="2400" u="sng" dirty="0" smtClean="0"/>
              <a:t>ГРП гос. </a:t>
            </a:r>
            <a:r>
              <a:rPr lang="ru-RU" sz="2400" u="sng" dirty="0"/>
              <a:t>или муниципальной собственности (за исключением </a:t>
            </a:r>
            <a:r>
              <a:rPr lang="ru-RU" sz="2400" u="sng" dirty="0" smtClean="0"/>
              <a:t>образования ЗУ из </a:t>
            </a:r>
            <a:r>
              <a:rPr lang="ru-RU" sz="2400" u="sng" dirty="0"/>
              <a:t>земель или </a:t>
            </a:r>
            <a:r>
              <a:rPr lang="ru-RU" sz="2400" u="sng" dirty="0" smtClean="0"/>
              <a:t>ЗУ, гос. </a:t>
            </a:r>
            <a:r>
              <a:rPr lang="ru-RU" sz="2400" u="sng" dirty="0"/>
              <a:t>собственность на которые не разграничена)</a:t>
            </a:r>
            <a:r>
              <a:rPr lang="ru-RU" sz="2400" dirty="0"/>
              <a:t> на земельный участок, образование которого осуществляется в соответствии с </a:t>
            </a:r>
            <a:r>
              <a:rPr lang="ru-RU" sz="2400" dirty="0" smtClean="0"/>
              <a:t>проектом </a:t>
            </a:r>
            <a:r>
              <a:rPr lang="ru-RU" sz="2400" dirty="0"/>
              <a:t>межевания территории или </a:t>
            </a:r>
            <a:r>
              <a:rPr lang="ru-RU" sz="2400" dirty="0" smtClean="0"/>
              <a:t>схемой </a:t>
            </a:r>
            <a:r>
              <a:rPr lang="ru-RU" sz="2400" dirty="0"/>
              <a:t>расположения </a:t>
            </a:r>
            <a:r>
              <a:rPr lang="ru-RU" sz="2400" dirty="0" smtClean="0"/>
              <a:t>ЗУ, </a:t>
            </a:r>
            <a:r>
              <a:rPr lang="ru-RU" sz="2400" dirty="0"/>
              <a:t>на основании заявления заинтересованных </a:t>
            </a:r>
            <a:r>
              <a:rPr lang="ru-RU" sz="2400" dirty="0" smtClean="0"/>
              <a:t>лиц либо </a:t>
            </a:r>
            <a:r>
              <a:rPr lang="ru-RU" sz="2400" b="1" dirty="0"/>
              <a:t>заявления кадастрового инженера,</a:t>
            </a:r>
            <a:r>
              <a:rPr lang="ru-RU" sz="2400" dirty="0"/>
              <a:t> выполнившего кадастровые </a:t>
            </a:r>
            <a:r>
              <a:rPr lang="ru-RU" sz="2400" dirty="0" smtClean="0"/>
              <a:t>работы, </a:t>
            </a:r>
            <a:r>
              <a:rPr lang="ru-RU" sz="2400" b="1" dirty="0"/>
              <a:t>без получения доверенности или иного уполномочивающего </a:t>
            </a:r>
            <a:r>
              <a:rPr lang="ru-RU" sz="2400" b="1" dirty="0" smtClean="0"/>
              <a:t>документа</a:t>
            </a:r>
            <a:r>
              <a:rPr lang="ru-RU" sz="2400" dirty="0" smtClean="0"/>
              <a:t>; (письмо Минэкономразвития от 13.02.17 №ОГ-Д23-1483)</a:t>
            </a:r>
          </a:p>
          <a:p>
            <a:pPr algn="just"/>
            <a:endParaRPr lang="ru-RU" sz="2400" dirty="0" smtClean="0"/>
          </a:p>
          <a:p>
            <a:pPr algn="just"/>
            <a:endParaRPr lang="ru-RU" sz="2400" dirty="0"/>
          </a:p>
          <a:p>
            <a:endParaRPr lang="ru-RU" sz="2400" dirty="0" smtClean="0"/>
          </a:p>
        </p:txBody>
      </p:sp>
      <p:sp>
        <p:nvSpPr>
          <p:cNvPr id="5" name="Заголовок 2"/>
          <p:cNvSpPr>
            <a:spLocks noGrp="1"/>
          </p:cNvSpPr>
          <p:nvPr>
            <p:ph type="title"/>
          </p:nvPr>
        </p:nvSpPr>
        <p:spPr>
          <a:xfrm>
            <a:off x="683568" y="692696"/>
            <a:ext cx="8352482" cy="129644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sz="3200" b="0" dirty="0"/>
              <a:t>Земельный кодекс Российской </a:t>
            </a:r>
            <a:r>
              <a:rPr lang="ru-RU" sz="3200" b="0" dirty="0" smtClean="0"/>
              <a:t>Федерации ст. 39.11</a:t>
            </a:r>
            <a:endParaRPr lang="ru-RU" sz="3200" b="0" dirty="0"/>
          </a:p>
        </p:txBody>
      </p:sp>
    </p:spTree>
    <p:extLst>
      <p:ext uri="{BB962C8B-B14F-4D97-AF65-F5344CB8AC3E}">
        <p14:creationId xmlns:p14="http://schemas.microsoft.com/office/powerpoint/2010/main" val="2615730960"/>
      </p:ext>
    </p:extLst>
  </p:cSld>
  <p:clrMapOvr>
    <a:masterClrMapping/>
  </p:clrMapOvr>
  <p:transition>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dirty="0" smtClean="0"/>
              <a:t> Федеральный закон от 13.07.2015 N 218-ФЗ</a:t>
            </a:r>
            <a:br>
              <a:rPr lang="ru-RU" altLang="ru-RU" sz="2800" dirty="0" smtClean="0"/>
            </a:br>
            <a:r>
              <a:rPr lang="ru-RU" sz="2800" b="0" dirty="0"/>
              <a:t>Статья 14. Основания </a:t>
            </a:r>
            <a:r>
              <a:rPr lang="ru-RU" sz="2800" b="0" dirty="0" smtClean="0"/>
              <a:t>кадастрового </a:t>
            </a:r>
            <a:r>
              <a:rPr lang="ru-RU" sz="2800" b="0" dirty="0"/>
              <a:t>учета и </a:t>
            </a:r>
            <a:r>
              <a:rPr lang="ru-RU" sz="2800" b="0" dirty="0" smtClean="0"/>
              <a:t>государственной регистрации </a:t>
            </a:r>
            <a:r>
              <a:rPr lang="ru-RU" sz="2800" b="0" dirty="0"/>
              <a:t>прав</a:t>
            </a:r>
          </a:p>
        </p:txBody>
      </p:sp>
      <p:sp>
        <p:nvSpPr>
          <p:cNvPr id="3" name="Прямоугольник 2"/>
          <p:cNvSpPr/>
          <p:nvPr/>
        </p:nvSpPr>
        <p:spPr>
          <a:xfrm>
            <a:off x="755650" y="2349500"/>
            <a:ext cx="8178800" cy="2800767"/>
          </a:xfrm>
          <a:prstGeom prst="rect">
            <a:avLst/>
          </a:prstGeom>
        </p:spPr>
        <p:txBody>
          <a:bodyPr>
            <a:spAutoFit/>
          </a:bodyPr>
          <a:lstStyle/>
          <a:p>
            <a:pPr algn="just"/>
            <a:r>
              <a:rPr lang="ru-RU" sz="2200" u="sng" dirty="0"/>
              <a:t>5. </a:t>
            </a:r>
            <a:r>
              <a:rPr lang="ru-RU" sz="2200" u="sng" dirty="0" smtClean="0"/>
              <a:t>ГКУ осуществляется </a:t>
            </a:r>
            <a:r>
              <a:rPr lang="ru-RU" sz="2200" u="sng" dirty="0"/>
              <a:t>без одновременной </a:t>
            </a:r>
            <a:r>
              <a:rPr lang="ru-RU" sz="2200" u="sng" dirty="0" smtClean="0"/>
              <a:t>ГРП </a:t>
            </a:r>
            <a:r>
              <a:rPr lang="ru-RU" sz="2200" dirty="0" smtClean="0"/>
              <a:t>:</a:t>
            </a:r>
            <a:endParaRPr lang="ru-RU" sz="2200" dirty="0"/>
          </a:p>
          <a:p>
            <a:pPr marL="457200" indent="-457200" algn="just">
              <a:buFontTx/>
              <a:buAutoNum type="arabicParenR" startAt="9"/>
            </a:pPr>
            <a:r>
              <a:rPr lang="ru-RU" sz="2200" dirty="0" smtClean="0"/>
              <a:t>в </a:t>
            </a:r>
            <a:r>
              <a:rPr lang="ru-RU" sz="2200" dirty="0"/>
              <a:t>отношении части </a:t>
            </a:r>
            <a:r>
              <a:rPr lang="ru-RU" sz="2200" dirty="0" smtClean="0"/>
              <a:t>ЗУ, </a:t>
            </a:r>
            <a:r>
              <a:rPr lang="ru-RU" sz="2200" dirty="0"/>
              <a:t>находящегося в </a:t>
            </a:r>
            <a:r>
              <a:rPr lang="ru-RU" sz="2200" dirty="0" smtClean="0"/>
              <a:t>гос. или </a:t>
            </a:r>
            <a:r>
              <a:rPr lang="ru-RU" sz="2200" dirty="0" err="1" smtClean="0"/>
              <a:t>мун</a:t>
            </a:r>
            <a:r>
              <a:rPr lang="ru-RU" sz="2200" dirty="0" smtClean="0"/>
              <a:t>. </a:t>
            </a:r>
            <a:r>
              <a:rPr lang="ru-RU" sz="2200" dirty="0"/>
              <a:t>собственности, которая образуется в целях установления применительно к ней </a:t>
            </a:r>
            <a:r>
              <a:rPr lang="ru-RU" sz="2200" dirty="0" smtClean="0"/>
              <a:t>сервитута </a:t>
            </a:r>
            <a:r>
              <a:rPr lang="ru-RU" sz="2200" i="1" dirty="0" smtClean="0"/>
              <a:t>(по заявлению </a:t>
            </a:r>
            <a:r>
              <a:rPr lang="ru-RU" sz="2200" i="1" dirty="0"/>
              <a:t>собственника объекта или лица, в пользу которого устанавливается ограничение или </a:t>
            </a:r>
            <a:r>
              <a:rPr lang="ru-RU" sz="2200" i="1" dirty="0" smtClean="0"/>
              <a:t>обременение </a:t>
            </a:r>
            <a:r>
              <a:rPr lang="ru-RU" sz="2200" i="1" dirty="0"/>
              <a:t>ч. 2 ст.15</a:t>
            </a:r>
            <a:r>
              <a:rPr lang="ru-RU" sz="2200" i="1" dirty="0" smtClean="0"/>
              <a:t>);</a:t>
            </a:r>
            <a:endParaRPr lang="ru-RU" sz="2200" i="1" dirty="0"/>
          </a:p>
          <a:p>
            <a:pPr marL="457200" indent="-457200" algn="just">
              <a:buFontTx/>
              <a:buAutoNum type="arabicParenR" startAt="9"/>
            </a:pPr>
            <a:endParaRPr lang="ru-RU" sz="2200" dirty="0"/>
          </a:p>
        </p:txBody>
      </p:sp>
    </p:spTree>
    <p:extLst>
      <p:ext uri="{BB962C8B-B14F-4D97-AF65-F5344CB8AC3E}">
        <p14:creationId xmlns:p14="http://schemas.microsoft.com/office/powerpoint/2010/main" val="1850487980"/>
      </p:ext>
    </p:extLst>
  </p:cSld>
  <p:clrMapOvr>
    <a:masterClrMapping/>
  </p:clrMapOvr>
  <p:transition>
    <p:wipe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dirty="0" smtClean="0"/>
              <a:t> Федеральный закон от 13.07.2015 N 218-ФЗ</a:t>
            </a:r>
            <a:br>
              <a:rPr lang="ru-RU" altLang="ru-RU" sz="2800" dirty="0" smtClean="0"/>
            </a:br>
            <a:r>
              <a:rPr lang="ru-RU" sz="2800" dirty="0"/>
              <a:t>Статья 33. Правила внесения сведений </a:t>
            </a:r>
            <a:r>
              <a:rPr lang="ru-RU" sz="2800" dirty="0" smtClean="0"/>
              <a:t>в ЕГРН по заявлению заинтересован. лица</a:t>
            </a:r>
            <a:endParaRPr lang="ru-RU" sz="2800" dirty="0"/>
          </a:p>
        </p:txBody>
      </p:sp>
      <p:sp>
        <p:nvSpPr>
          <p:cNvPr id="7" name="Прямоугольник 6"/>
          <p:cNvSpPr/>
          <p:nvPr/>
        </p:nvSpPr>
        <p:spPr>
          <a:xfrm>
            <a:off x="827584" y="2349500"/>
            <a:ext cx="8208912" cy="4154984"/>
          </a:xfrm>
          <a:prstGeom prst="rect">
            <a:avLst/>
          </a:prstGeom>
        </p:spPr>
        <p:txBody>
          <a:bodyPr wrap="square">
            <a:spAutoFit/>
          </a:bodyPr>
          <a:lstStyle/>
          <a:p>
            <a:pPr indent="358775" algn="just"/>
            <a:r>
              <a:rPr lang="ru-RU" sz="2400" dirty="0"/>
              <a:t> В случае, если указанные в частях 1, 5, 7 - 9, 12, 13 статьи 32 </a:t>
            </a:r>
            <a:r>
              <a:rPr lang="ru-RU" sz="2400" dirty="0" smtClean="0"/>
              <a:t>218-ФЗ (</a:t>
            </a:r>
            <a:r>
              <a:rPr lang="ru-RU" sz="2400" dirty="0" err="1" smtClean="0"/>
              <a:t>информ</a:t>
            </a:r>
            <a:r>
              <a:rPr lang="ru-RU" sz="2400" dirty="0" smtClean="0"/>
              <a:t>. взаимодействие) </a:t>
            </a:r>
            <a:r>
              <a:rPr lang="ru-RU" sz="2400" dirty="0"/>
              <a:t>сведения не внесены в ЕГРН в сроки, установленные статьей 34 218-ФЗ, заинтересованное лицо вправе в порядке, установленном для представления заявления, обратиться в орган регистрации прав с заявлением о внесении сведений в </a:t>
            </a:r>
            <a:r>
              <a:rPr lang="ru-RU" sz="2400" dirty="0" smtClean="0"/>
              <a:t>ЕГРН</a:t>
            </a:r>
          </a:p>
          <a:p>
            <a:pPr indent="358775" algn="just"/>
            <a:r>
              <a:rPr lang="ru-RU" sz="2400" u="sng" dirty="0" smtClean="0"/>
              <a:t>Исключение</a:t>
            </a:r>
            <a:r>
              <a:rPr lang="ru-RU" sz="2400" dirty="0" smtClean="0"/>
              <a:t>: реестр объектов культурного наследия, лесной, водный реестры, разрешение на ввод, регистрация смерти, нотариальные документы, особые экономические зоны</a:t>
            </a:r>
            <a:r>
              <a:rPr lang="ru-RU" sz="2400" dirty="0"/>
              <a:t>.</a:t>
            </a:r>
            <a:endParaRPr lang="ru-RU" sz="2400" dirty="0" smtClean="0"/>
          </a:p>
        </p:txBody>
      </p:sp>
    </p:spTree>
    <p:extLst>
      <p:ext uri="{BB962C8B-B14F-4D97-AF65-F5344CB8AC3E}">
        <p14:creationId xmlns:p14="http://schemas.microsoft.com/office/powerpoint/2010/main" val="1375637957"/>
      </p:ext>
    </p:extLst>
  </p:cSld>
  <p:clrMapOvr>
    <a:masterClrMapping/>
  </p:clrMapOvr>
  <p:transition>
    <p:wipe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dirty="0" smtClean="0"/>
              <a:t> Федеральный закон от 13.07.2015 N 218-ФЗ</a:t>
            </a:r>
            <a:br>
              <a:rPr lang="ru-RU" altLang="ru-RU" sz="2800" dirty="0" smtClean="0"/>
            </a:br>
            <a:r>
              <a:rPr lang="ru-RU" altLang="ru-RU" sz="2800" dirty="0" smtClean="0"/>
              <a:t>"О государственной регистрации недвижимости"</a:t>
            </a:r>
          </a:p>
        </p:txBody>
      </p:sp>
      <p:sp>
        <p:nvSpPr>
          <p:cNvPr id="3" name="Прямоугольник 2"/>
          <p:cNvSpPr/>
          <p:nvPr/>
        </p:nvSpPr>
        <p:spPr>
          <a:xfrm>
            <a:off x="684213" y="2349500"/>
            <a:ext cx="8459787" cy="4308872"/>
          </a:xfrm>
          <a:prstGeom prst="rect">
            <a:avLst/>
          </a:prstGeom>
        </p:spPr>
        <p:txBody>
          <a:bodyPr>
            <a:spAutoFit/>
          </a:bodyPr>
          <a:lstStyle/>
          <a:p>
            <a:pPr marL="342900" indent="-342900" eaLnBrk="0" hangingPunct="0">
              <a:spcBef>
                <a:spcPct val="20000"/>
              </a:spcBef>
              <a:buClr>
                <a:schemeClr val="tx1"/>
              </a:buClr>
              <a:buSzPct val="75000"/>
              <a:buFont typeface="Wingdings" pitchFamily="2" charset="2"/>
              <a:buChar char="l"/>
              <a:defRPr/>
            </a:pPr>
            <a:r>
              <a:rPr lang="ru-RU" altLang="ru-RU" sz="2200" dirty="0">
                <a:latin typeface="+mn-lt"/>
              </a:rPr>
              <a:t>Сроки осуществления </a:t>
            </a:r>
            <a:r>
              <a:rPr lang="ru-RU" altLang="ru-RU" sz="2200" dirty="0" smtClean="0">
                <a:latin typeface="+mn-lt"/>
              </a:rPr>
              <a:t>ГКУ и (или) ГРП </a:t>
            </a:r>
            <a:r>
              <a:rPr lang="ru-RU" altLang="ru-RU" sz="2200" dirty="0">
                <a:latin typeface="+mn-lt"/>
              </a:rPr>
              <a:t>(рабочие дни):</a:t>
            </a:r>
          </a:p>
          <a:p>
            <a:pPr marL="800100" lvl="1" indent="-342900">
              <a:buFont typeface="Arial" pitchFamily="34" charset="0"/>
              <a:buChar char="•"/>
              <a:defRPr/>
            </a:pPr>
            <a:r>
              <a:rPr lang="ru-RU" sz="2100" b="1" u="sng" dirty="0">
                <a:latin typeface="Arial" charset="0"/>
              </a:rPr>
              <a:t>7 </a:t>
            </a:r>
            <a:r>
              <a:rPr lang="ru-RU" sz="2100" b="1" u="sng" dirty="0">
                <a:latin typeface="+mn-lt"/>
              </a:rPr>
              <a:t>дней </a:t>
            </a:r>
            <a:r>
              <a:rPr lang="ru-RU" sz="2100" b="1" dirty="0">
                <a:latin typeface="+mn-lt"/>
              </a:rPr>
              <a:t>с даты приема заявления на регистрацию прав;</a:t>
            </a:r>
          </a:p>
          <a:p>
            <a:pPr marL="800100" lvl="1" indent="-342900">
              <a:buFont typeface="Arial" pitchFamily="34" charset="0"/>
              <a:buChar char="•"/>
              <a:defRPr/>
            </a:pPr>
            <a:r>
              <a:rPr lang="ru-RU" sz="2100" b="1" u="sng" dirty="0">
                <a:latin typeface="+mn-lt"/>
              </a:rPr>
              <a:t>5 дней </a:t>
            </a:r>
            <a:r>
              <a:rPr lang="ru-RU" sz="2100" b="1" dirty="0">
                <a:latin typeface="+mn-lt"/>
              </a:rPr>
              <a:t>с даты приема заявления на кадастровый учет;</a:t>
            </a:r>
          </a:p>
          <a:p>
            <a:pPr marL="800100" lvl="1" indent="-342900">
              <a:buFont typeface="Arial" pitchFamily="34" charset="0"/>
              <a:buChar char="•"/>
              <a:defRPr/>
            </a:pPr>
            <a:r>
              <a:rPr lang="ru-RU" sz="2100" b="1" u="sng" dirty="0">
                <a:latin typeface="+mn-lt"/>
              </a:rPr>
              <a:t>10 дней </a:t>
            </a:r>
            <a:r>
              <a:rPr lang="ru-RU" sz="2100" b="1" dirty="0">
                <a:latin typeface="+mn-lt"/>
              </a:rPr>
              <a:t>с даты приема заявления на кадастровый учет и регистрацию прав;</a:t>
            </a:r>
          </a:p>
          <a:p>
            <a:pPr marL="800100" lvl="1" indent="-342900">
              <a:buFont typeface="Arial" pitchFamily="34" charset="0"/>
              <a:buChar char="•"/>
              <a:defRPr/>
            </a:pPr>
            <a:r>
              <a:rPr lang="ru-RU" sz="2100" b="1" u="sng" dirty="0">
                <a:latin typeface="+mn-lt"/>
              </a:rPr>
              <a:t>5 дней </a:t>
            </a:r>
            <a:r>
              <a:rPr lang="ru-RU" sz="2100" b="1" dirty="0">
                <a:latin typeface="+mn-lt"/>
              </a:rPr>
              <a:t>с даты поступления судебного </a:t>
            </a:r>
            <a:r>
              <a:rPr lang="ru-RU" sz="2100" b="1" dirty="0" smtClean="0">
                <a:latin typeface="+mn-lt"/>
              </a:rPr>
              <a:t>акта;</a:t>
            </a:r>
            <a:endParaRPr lang="ru-RU" sz="2100" b="1" dirty="0">
              <a:latin typeface="+mn-lt"/>
            </a:endParaRPr>
          </a:p>
          <a:p>
            <a:pPr marL="800100" lvl="1" indent="-342900">
              <a:buFont typeface="Arial" pitchFamily="34" charset="0"/>
              <a:buChar char="•"/>
              <a:defRPr/>
            </a:pPr>
            <a:r>
              <a:rPr lang="ru-RU" sz="2100" b="1" u="sng" dirty="0">
                <a:latin typeface="+mn-lt"/>
              </a:rPr>
              <a:t>3 дня </a:t>
            </a:r>
            <a:r>
              <a:rPr lang="ru-RU" sz="2100" b="1" dirty="0">
                <a:latin typeface="+mn-lt"/>
              </a:rPr>
              <a:t>с даты поступления решения о наложении, прекращении ареста, залога;</a:t>
            </a:r>
          </a:p>
          <a:p>
            <a:pPr marL="800100" lvl="1" indent="-342900">
              <a:buFont typeface="Arial" pitchFamily="34" charset="0"/>
              <a:buChar char="•"/>
              <a:defRPr/>
            </a:pPr>
            <a:r>
              <a:rPr lang="ru-RU" sz="2100" b="1" u="sng" dirty="0">
                <a:latin typeface="+mn-lt"/>
              </a:rPr>
              <a:t>3 дня </a:t>
            </a:r>
            <a:r>
              <a:rPr lang="ru-RU" sz="2100" b="1" dirty="0">
                <a:latin typeface="+mn-lt"/>
              </a:rPr>
              <a:t>с даты приема заявления на регистрацию прав на основании нотариальной  </a:t>
            </a:r>
            <a:r>
              <a:rPr lang="ru-RU" sz="2100" b="1" dirty="0" smtClean="0">
                <a:latin typeface="+mn-lt"/>
              </a:rPr>
              <a:t>сделки;</a:t>
            </a:r>
          </a:p>
          <a:p>
            <a:pPr marL="800100" lvl="1" indent="-342900">
              <a:buFont typeface="Arial" pitchFamily="34" charset="0"/>
              <a:buChar char="•"/>
              <a:defRPr/>
            </a:pPr>
            <a:r>
              <a:rPr lang="ru-RU" sz="2100" b="1" u="sng" dirty="0"/>
              <a:t>5 дней </a:t>
            </a:r>
            <a:r>
              <a:rPr lang="ru-RU" sz="2100" b="1" dirty="0" smtClean="0"/>
              <a:t>с даты поступления заявления </a:t>
            </a:r>
            <a:r>
              <a:rPr lang="ru-RU" sz="2100" b="1" dirty="0"/>
              <a:t>на </a:t>
            </a:r>
            <a:r>
              <a:rPr lang="ru-RU" sz="2100" b="1" dirty="0" smtClean="0"/>
              <a:t>регистрацию </a:t>
            </a:r>
            <a:r>
              <a:rPr lang="ru-RU" sz="2100" b="1" dirty="0"/>
              <a:t>ипотеки жилого </a:t>
            </a:r>
            <a:r>
              <a:rPr lang="ru-RU" sz="2100" b="1" dirty="0" smtClean="0"/>
              <a:t>помещения</a:t>
            </a:r>
            <a:endParaRPr lang="ru-RU" sz="2100" b="1" dirty="0">
              <a:latin typeface="+mn-lt"/>
            </a:endParaRPr>
          </a:p>
          <a:p>
            <a:pPr marL="800100" lvl="1" indent="-342900">
              <a:buFont typeface="Arial" pitchFamily="34" charset="0"/>
              <a:buChar char="•"/>
              <a:defRPr/>
            </a:pPr>
            <a:r>
              <a:rPr lang="ru-RU" sz="2100" b="1" dirty="0">
                <a:latin typeface="+mn-lt"/>
              </a:rPr>
              <a:t>документы предоставляются в МФЦ + </a:t>
            </a:r>
            <a:r>
              <a:rPr lang="ru-RU" sz="2100" b="1" u="sng" dirty="0">
                <a:latin typeface="+mn-lt"/>
              </a:rPr>
              <a:t>2 дня</a:t>
            </a:r>
            <a:r>
              <a:rPr lang="ru-RU" sz="2100" b="1" dirty="0">
                <a:latin typeface="+mn-lt"/>
              </a:rPr>
              <a:t>.</a:t>
            </a:r>
          </a:p>
        </p:txBody>
      </p:sp>
    </p:spTree>
    <p:extLst>
      <p:ext uri="{BB962C8B-B14F-4D97-AF65-F5344CB8AC3E}">
        <p14:creationId xmlns:p14="http://schemas.microsoft.com/office/powerpoint/2010/main" val="1705151915"/>
      </p:ext>
    </p:extLst>
  </p:cSld>
  <p:clrMapOvr>
    <a:masterClrMapping/>
  </p:clrMapOvr>
  <p:transition>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ctrTitle"/>
          </p:nvPr>
        </p:nvSpPr>
        <p:spPr>
          <a:xfrm>
            <a:off x="323528" y="980729"/>
            <a:ext cx="8712968" cy="1944215"/>
          </a:xfrm>
        </p:spPr>
        <p:txBody>
          <a:bodyPr/>
          <a:lstStyle/>
          <a:p>
            <a:pPr algn="ctr"/>
            <a:r>
              <a:rPr lang="ru-RU" altLang="ru-RU" dirty="0"/>
              <a:t>Федеральный закон от 13.07.2015 </a:t>
            </a:r>
            <a:r>
              <a:rPr lang="ru-RU" altLang="ru-RU" dirty="0" smtClean="0"/>
              <a:t> №218-ФЗ "О </a:t>
            </a:r>
            <a:r>
              <a:rPr lang="ru-RU" altLang="ru-RU" dirty="0"/>
              <a:t>государственной регистрации недвижимости"</a:t>
            </a:r>
            <a:endParaRPr lang="ru-RU" dirty="0"/>
          </a:p>
        </p:txBody>
      </p:sp>
      <p:sp>
        <p:nvSpPr>
          <p:cNvPr id="4" name="Подзаголовок 3"/>
          <p:cNvSpPr>
            <a:spLocks noGrp="1"/>
          </p:cNvSpPr>
          <p:nvPr>
            <p:ph type="subTitle" idx="1"/>
          </p:nvPr>
        </p:nvSpPr>
        <p:spPr>
          <a:xfrm>
            <a:off x="4572000" y="3886200"/>
            <a:ext cx="3200400" cy="1752600"/>
          </a:xfrm>
        </p:spPr>
        <p:txBody>
          <a:bodyPr/>
          <a:lstStyle/>
          <a:p>
            <a:pPr algn="l"/>
            <a:r>
              <a:rPr lang="ru-RU" altLang="ru-RU" dirty="0"/>
              <a:t>Вступил в силу с 01.01.2017</a:t>
            </a:r>
          </a:p>
          <a:p>
            <a:endParaRPr lang="ru-RU" dirty="0"/>
          </a:p>
        </p:txBody>
      </p:sp>
    </p:spTree>
    <p:extLst>
      <p:ext uri="{BB962C8B-B14F-4D97-AF65-F5344CB8AC3E}">
        <p14:creationId xmlns:p14="http://schemas.microsoft.com/office/powerpoint/2010/main" val="1594067574"/>
      </p:ext>
    </p:extLst>
  </p:cSld>
  <p:clrMapOvr>
    <a:masterClrMapping/>
  </p:clrMapOvr>
  <p:transition>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dirty="0" smtClean="0"/>
              <a:t> Федеральный закон от 13.07.2015 N 218-ФЗ</a:t>
            </a:r>
            <a:br>
              <a:rPr lang="ru-RU" altLang="ru-RU" sz="2800" dirty="0" smtClean="0"/>
            </a:br>
            <a:r>
              <a:rPr lang="ru-RU" sz="2800" b="0" dirty="0"/>
              <a:t>Статья 18. Представление заявления об осуществлении </a:t>
            </a:r>
            <a:r>
              <a:rPr lang="ru-RU" sz="2800" b="0" dirty="0" smtClean="0"/>
              <a:t>ГКУ  </a:t>
            </a:r>
            <a:r>
              <a:rPr lang="ru-RU" sz="2800" b="0" dirty="0"/>
              <a:t>и </a:t>
            </a:r>
            <a:r>
              <a:rPr lang="ru-RU" sz="2800" b="0" dirty="0" smtClean="0"/>
              <a:t>ГРП </a:t>
            </a:r>
            <a:r>
              <a:rPr lang="ru-RU" sz="2800" b="0" dirty="0"/>
              <a:t>и </a:t>
            </a:r>
            <a:r>
              <a:rPr lang="ru-RU" sz="2800" b="0" dirty="0" smtClean="0"/>
              <a:t>документов</a:t>
            </a:r>
            <a:r>
              <a:rPr lang="ru-RU" sz="2800" b="0" dirty="0"/>
              <a:t/>
            </a:r>
            <a:br>
              <a:rPr lang="ru-RU" sz="2800" b="0" dirty="0"/>
            </a:br>
            <a:endParaRPr lang="ru-RU" sz="2800" b="0" dirty="0"/>
          </a:p>
        </p:txBody>
      </p:sp>
      <p:sp>
        <p:nvSpPr>
          <p:cNvPr id="2" name="Прямоугольник 1"/>
          <p:cNvSpPr/>
          <p:nvPr/>
        </p:nvSpPr>
        <p:spPr>
          <a:xfrm>
            <a:off x="467544" y="2276872"/>
            <a:ext cx="8424936" cy="4358116"/>
          </a:xfrm>
          <a:prstGeom prst="rect">
            <a:avLst/>
          </a:prstGeom>
        </p:spPr>
        <p:txBody>
          <a:bodyPr wrap="square">
            <a:spAutoFit/>
          </a:bodyPr>
          <a:lstStyle/>
          <a:p>
            <a:pPr indent="-342900" algn="just">
              <a:defRPr/>
            </a:pPr>
            <a:r>
              <a:rPr lang="ru-RU" sz="2200" dirty="0"/>
              <a:t>Заявление о ГКУ и (или) ГРП и прилагаемые документы предоставляются:</a:t>
            </a:r>
          </a:p>
          <a:p>
            <a:pPr marL="342900" indent="-342900" algn="just" eaLnBrk="0" hangingPunct="0">
              <a:spcBef>
                <a:spcPct val="20000"/>
              </a:spcBef>
              <a:buClr>
                <a:schemeClr val="tx1"/>
              </a:buClr>
              <a:buSzPct val="75000"/>
              <a:buFont typeface="Wingdings" pitchFamily="2" charset="2"/>
              <a:buChar char="l"/>
              <a:defRPr/>
            </a:pPr>
            <a:r>
              <a:rPr lang="ru-RU" sz="2200" dirty="0">
                <a:latin typeface="Arial" charset="0"/>
              </a:rPr>
              <a:t>в форме документов на бумажном носителе (лично, выездной прием, МФЦ, почта)</a:t>
            </a:r>
          </a:p>
          <a:p>
            <a:pPr marL="342900" indent="-342900" algn="just" eaLnBrk="0" hangingPunct="0">
              <a:spcBef>
                <a:spcPct val="20000"/>
              </a:spcBef>
              <a:buClr>
                <a:schemeClr val="tx1"/>
              </a:buClr>
              <a:buSzPct val="75000"/>
              <a:buFont typeface="Wingdings" pitchFamily="2" charset="2"/>
              <a:buChar char="l"/>
              <a:defRPr/>
            </a:pPr>
            <a:r>
              <a:rPr lang="ru-RU" sz="2200" dirty="0">
                <a:latin typeface="Arial" charset="0"/>
              </a:rPr>
              <a:t>в форме электронных документов и (или) электронных </a:t>
            </a:r>
            <a:r>
              <a:rPr lang="ru-RU" sz="2200" dirty="0" smtClean="0">
                <a:latin typeface="Arial" charset="0"/>
              </a:rPr>
              <a:t>образов, </a:t>
            </a:r>
            <a:r>
              <a:rPr lang="ru-RU" sz="2200" dirty="0">
                <a:latin typeface="Arial" charset="0"/>
              </a:rPr>
              <a:t>подписанных УКЭП (с использованием сетей, в </a:t>
            </a:r>
            <a:r>
              <a:rPr lang="ru-RU" sz="2200" dirty="0" err="1">
                <a:latin typeface="Arial" charset="0"/>
              </a:rPr>
              <a:t>т.ч</a:t>
            </a:r>
            <a:r>
              <a:rPr lang="ru-RU" sz="2200" dirty="0">
                <a:latin typeface="Arial" charset="0"/>
              </a:rPr>
              <a:t>. Интернет посредством ЕПГУ или сайта Росреестра)</a:t>
            </a:r>
          </a:p>
          <a:p>
            <a:pPr marL="342900" indent="-342900" algn="just" eaLnBrk="0" hangingPunct="0">
              <a:spcBef>
                <a:spcPct val="20000"/>
              </a:spcBef>
              <a:buClr>
                <a:schemeClr val="tx1"/>
              </a:buClr>
              <a:buSzPct val="75000"/>
              <a:buFont typeface="Wingdings" pitchFamily="2" charset="2"/>
              <a:buChar char="l"/>
              <a:defRPr/>
            </a:pPr>
            <a:r>
              <a:rPr lang="ru-RU" sz="2200" dirty="0">
                <a:latin typeface="Arial" charset="0"/>
              </a:rPr>
              <a:t>посредством личного обращения представляются </a:t>
            </a:r>
            <a:r>
              <a:rPr lang="ru-RU" sz="2200" b="1" dirty="0">
                <a:latin typeface="Arial" charset="0"/>
              </a:rPr>
              <a:t>независимо от места нахождения объекта недвижимости </a:t>
            </a:r>
            <a:r>
              <a:rPr lang="ru-RU" sz="2200" dirty="0">
                <a:latin typeface="Arial" charset="0"/>
              </a:rPr>
              <a:t>в подразделение органа регистрации прав или МФЦ согласно перечню опубликованному на официальном сайте Росреестра.</a:t>
            </a:r>
          </a:p>
        </p:txBody>
      </p:sp>
    </p:spTree>
    <p:extLst>
      <p:ext uri="{BB962C8B-B14F-4D97-AF65-F5344CB8AC3E}">
        <p14:creationId xmlns:p14="http://schemas.microsoft.com/office/powerpoint/2010/main" val="682113227"/>
      </p:ext>
    </p:extLst>
  </p:cSld>
  <p:clrMapOvr>
    <a:masterClrMapping/>
  </p:clrMapOvr>
  <p:transition>
    <p:wipe dir="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dirty="0" smtClean="0"/>
              <a:t> Федеральный закон от 13.07.2015 N 218-ФЗ</a:t>
            </a:r>
            <a:br>
              <a:rPr lang="ru-RU" altLang="ru-RU" sz="2800" dirty="0" smtClean="0"/>
            </a:br>
            <a:r>
              <a:rPr lang="ru-RU" sz="2800" b="0" dirty="0"/>
              <a:t>Статья 20. Правила информационного взаимодействия </a:t>
            </a:r>
            <a:r>
              <a:rPr lang="ru-RU" sz="2800" b="0" dirty="0" smtClean="0"/>
              <a:t>КИ с </a:t>
            </a:r>
            <a:r>
              <a:rPr lang="ru-RU" sz="2800" b="0" dirty="0"/>
              <a:t>органом </a:t>
            </a:r>
            <a:r>
              <a:rPr lang="ru-RU" sz="2800" b="0" dirty="0" smtClean="0"/>
              <a:t>регистрации</a:t>
            </a:r>
            <a:endParaRPr lang="ru-RU" sz="2800" b="0" dirty="0"/>
          </a:p>
        </p:txBody>
      </p:sp>
      <p:sp>
        <p:nvSpPr>
          <p:cNvPr id="3" name="Прямоугольник 2"/>
          <p:cNvSpPr/>
          <p:nvPr/>
        </p:nvSpPr>
        <p:spPr>
          <a:xfrm>
            <a:off x="684213" y="2349500"/>
            <a:ext cx="8351837" cy="4228850"/>
          </a:xfrm>
          <a:prstGeom prst="rect">
            <a:avLst/>
          </a:prstGeom>
        </p:spPr>
        <p:txBody>
          <a:bodyPr>
            <a:spAutoFit/>
          </a:bodyPr>
          <a:lstStyle/>
          <a:p>
            <a:pPr algn="just" eaLnBrk="0" hangingPunct="0">
              <a:spcBef>
                <a:spcPct val="20000"/>
              </a:spcBef>
              <a:buClr>
                <a:schemeClr val="tx1"/>
              </a:buClr>
              <a:buSzPct val="75000"/>
              <a:defRPr/>
            </a:pPr>
            <a:r>
              <a:rPr lang="ru-RU" sz="2400" dirty="0" smtClean="0">
                <a:latin typeface="Arial" charset="0"/>
              </a:rPr>
              <a:t>Личный </a:t>
            </a:r>
            <a:r>
              <a:rPr lang="ru-RU" sz="2400" dirty="0">
                <a:latin typeface="Arial" charset="0"/>
              </a:rPr>
              <a:t>кабинет кадастрового инженера</a:t>
            </a:r>
            <a:r>
              <a:rPr lang="ru-RU" sz="2400" dirty="0" smtClean="0">
                <a:latin typeface="Arial" charset="0"/>
              </a:rPr>
              <a:t>:</a:t>
            </a:r>
          </a:p>
          <a:p>
            <a:pPr algn="just" eaLnBrk="0" hangingPunct="0">
              <a:spcBef>
                <a:spcPct val="20000"/>
              </a:spcBef>
              <a:buClr>
                <a:schemeClr val="tx1"/>
              </a:buClr>
              <a:buSzPct val="75000"/>
              <a:defRPr/>
            </a:pPr>
            <a:r>
              <a:rPr lang="en-US" sz="2400" dirty="0" smtClean="0">
                <a:latin typeface="Arial" charset="0"/>
              </a:rPr>
              <a:t>www.LK.Rosreestr.ru</a:t>
            </a:r>
            <a:endParaRPr lang="ru-RU" sz="2400" dirty="0">
              <a:latin typeface="Arial" charset="0"/>
            </a:endParaRPr>
          </a:p>
          <a:p>
            <a:pPr marL="342900" indent="-342900" algn="just" eaLnBrk="0" hangingPunct="0">
              <a:spcBef>
                <a:spcPct val="20000"/>
              </a:spcBef>
              <a:buClr>
                <a:schemeClr val="tx1"/>
              </a:buClr>
              <a:buSzPct val="75000"/>
              <a:buFont typeface="Wingdings" pitchFamily="2" charset="2"/>
              <a:buChar char="l"/>
              <a:defRPr/>
            </a:pPr>
            <a:r>
              <a:rPr lang="ru-RU" sz="2400" dirty="0">
                <a:latin typeface="Arial" charset="0"/>
              </a:rPr>
              <a:t>фиксация всех фактов взаимодействия; </a:t>
            </a:r>
          </a:p>
          <a:p>
            <a:pPr marL="342900" indent="-342900" algn="just" eaLnBrk="0" hangingPunct="0">
              <a:spcBef>
                <a:spcPct val="20000"/>
              </a:spcBef>
              <a:buClr>
                <a:schemeClr val="tx1"/>
              </a:buClr>
              <a:buSzPct val="75000"/>
              <a:buFont typeface="Wingdings" pitchFamily="2" charset="2"/>
              <a:buChar char="l"/>
              <a:defRPr/>
            </a:pPr>
            <a:r>
              <a:rPr lang="ru-RU" sz="2400" dirty="0">
                <a:latin typeface="Arial" charset="0"/>
              </a:rPr>
              <a:t>предварительная автоматизированная проверка межевых и технических планов;</a:t>
            </a:r>
          </a:p>
          <a:p>
            <a:pPr marL="342900" indent="-342900" algn="just" eaLnBrk="0" hangingPunct="0">
              <a:spcBef>
                <a:spcPct val="20000"/>
              </a:spcBef>
              <a:buClr>
                <a:schemeClr val="tx1"/>
              </a:buClr>
              <a:buSzPct val="75000"/>
              <a:buFont typeface="Wingdings" pitchFamily="2" charset="2"/>
              <a:buChar char="l"/>
              <a:defRPr/>
            </a:pPr>
            <a:r>
              <a:rPr lang="ru-RU" sz="2400" dirty="0">
                <a:latin typeface="Arial" charset="0"/>
              </a:rPr>
              <a:t>хранение межевых и технических планов во электронном хранилище 3 месяца;</a:t>
            </a:r>
          </a:p>
          <a:p>
            <a:pPr marL="342900" indent="-342900" algn="just" eaLnBrk="0" hangingPunct="0">
              <a:spcBef>
                <a:spcPct val="20000"/>
              </a:spcBef>
              <a:buClr>
                <a:schemeClr val="tx1"/>
              </a:buClr>
              <a:buSzPct val="75000"/>
              <a:buFont typeface="Wingdings" pitchFamily="2" charset="2"/>
              <a:buChar char="l"/>
              <a:defRPr/>
            </a:pPr>
            <a:r>
              <a:rPr lang="ru-RU" sz="2400" dirty="0">
                <a:latin typeface="Arial" charset="0"/>
              </a:rPr>
              <a:t>право заявителя не представлять планы, в случае их наличия в хранилище, </a:t>
            </a:r>
          </a:p>
          <a:p>
            <a:pPr marL="342900" indent="-342900" algn="just" eaLnBrk="0" hangingPunct="0">
              <a:spcBef>
                <a:spcPct val="20000"/>
              </a:spcBef>
              <a:buClr>
                <a:schemeClr val="tx1"/>
              </a:buClr>
              <a:buSzPct val="75000"/>
              <a:buFont typeface="Wingdings" pitchFamily="2" charset="2"/>
              <a:buChar char="l"/>
              <a:defRPr/>
            </a:pPr>
            <a:r>
              <a:rPr lang="ru-RU" sz="2400" dirty="0">
                <a:latin typeface="Arial" charset="0"/>
              </a:rPr>
              <a:t>право заказчика обязать использовать хранилище.</a:t>
            </a:r>
          </a:p>
        </p:txBody>
      </p:sp>
    </p:spTree>
    <p:extLst>
      <p:ext uri="{BB962C8B-B14F-4D97-AF65-F5344CB8AC3E}">
        <p14:creationId xmlns:p14="http://schemas.microsoft.com/office/powerpoint/2010/main" val="3179439541"/>
      </p:ext>
    </p:extLst>
  </p:cSld>
  <p:clrMapOvr>
    <a:masterClrMapping/>
  </p:clrMapOvr>
  <p:transition>
    <p:wipe dir="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dirty="0" smtClean="0"/>
              <a:t> Федеральный закон от 13.07.2015 N 218-ФЗ</a:t>
            </a:r>
            <a:br>
              <a:rPr lang="ru-RU" altLang="ru-RU" sz="2800" dirty="0" smtClean="0"/>
            </a:br>
            <a:r>
              <a:rPr lang="ru-RU" sz="2800" b="0" dirty="0" smtClean="0"/>
              <a:t>Статья </a:t>
            </a:r>
            <a:r>
              <a:rPr lang="ru-RU" sz="2800" b="0" dirty="0"/>
              <a:t>20. Правила информационного взаимодействия КИ с органом регистрации</a:t>
            </a:r>
            <a:endParaRPr lang="ru-RU" altLang="ru-RU" sz="2800" dirty="0" smtClean="0"/>
          </a:p>
        </p:txBody>
      </p:sp>
      <p:sp>
        <p:nvSpPr>
          <p:cNvPr id="3" name="Прямоугольник 2"/>
          <p:cNvSpPr/>
          <p:nvPr/>
        </p:nvSpPr>
        <p:spPr>
          <a:xfrm>
            <a:off x="684213" y="2349500"/>
            <a:ext cx="8351837" cy="1569660"/>
          </a:xfrm>
          <a:prstGeom prst="rect">
            <a:avLst/>
          </a:prstGeom>
        </p:spPr>
        <p:txBody>
          <a:bodyPr>
            <a:spAutoFit/>
          </a:bodyPr>
          <a:lstStyle/>
          <a:p>
            <a:pPr algn="just"/>
            <a:r>
              <a:rPr lang="ru-RU" sz="2400" dirty="0"/>
              <a:t>Приказ Минэкономразвития России от 28.12.2015 N </a:t>
            </a:r>
            <a:r>
              <a:rPr lang="ru-RU" sz="2400" dirty="0" smtClean="0"/>
              <a:t>997 «Об </a:t>
            </a:r>
            <a:r>
              <a:rPr lang="ru-RU" sz="2400" dirty="0"/>
              <a:t>утверждении порядка взимания и возврата платы за использование </a:t>
            </a:r>
            <a:r>
              <a:rPr lang="ru-RU" sz="2400" dirty="0" smtClean="0"/>
              <a:t>"Личного кабинета </a:t>
            </a:r>
            <a:r>
              <a:rPr lang="ru-RU" sz="2400" dirty="0"/>
              <a:t>кадастрового инженера", а также размеров такой </a:t>
            </a:r>
            <a:r>
              <a:rPr lang="ru-RU" sz="2400" dirty="0" smtClean="0"/>
              <a:t>платы»</a:t>
            </a:r>
          </a:p>
        </p:txBody>
      </p:sp>
      <p:graphicFrame>
        <p:nvGraphicFramePr>
          <p:cNvPr id="2" name="Таблица 1"/>
          <p:cNvGraphicFramePr>
            <a:graphicFrameLocks noGrp="1"/>
          </p:cNvGraphicFramePr>
          <p:nvPr>
            <p:extLst>
              <p:ext uri="{D42A27DB-BD31-4B8C-83A1-F6EECF244321}">
                <p14:modId xmlns:p14="http://schemas.microsoft.com/office/powerpoint/2010/main" val="1136454339"/>
              </p:ext>
            </p:extLst>
          </p:nvPr>
        </p:nvGraphicFramePr>
        <p:xfrm>
          <a:off x="971600" y="4082180"/>
          <a:ext cx="7992888" cy="2622198"/>
        </p:xfrm>
        <a:graphic>
          <a:graphicData uri="http://schemas.openxmlformats.org/drawingml/2006/table">
            <a:tbl>
              <a:tblPr>
                <a:tableStyleId>{5C22544A-7EE6-4342-B048-85BDC9FD1C3A}</a:tableStyleId>
              </a:tblPr>
              <a:tblGrid>
                <a:gridCol w="3996027"/>
                <a:gridCol w="3996861"/>
              </a:tblGrid>
              <a:tr h="735233">
                <a:tc>
                  <a:txBody>
                    <a:bodyPr/>
                    <a:lstStyle/>
                    <a:p>
                      <a:pPr algn="ctr">
                        <a:lnSpc>
                          <a:spcPct val="115000"/>
                        </a:lnSpc>
                        <a:spcAft>
                          <a:spcPts val="0"/>
                        </a:spcAft>
                      </a:pPr>
                      <a:r>
                        <a:rPr lang="ru-RU" sz="2000" b="1" dirty="0">
                          <a:effectLst/>
                        </a:rPr>
                        <a:t>Количество услуг по проверке, ед. </a:t>
                      </a:r>
                      <a:endParaRPr lang="ru-RU" sz="2000" b="1" dirty="0">
                        <a:effectLst/>
                        <a:latin typeface="Times New Roman"/>
                        <a:ea typeface="Calibri"/>
                      </a:endParaRPr>
                    </a:p>
                  </a:txBody>
                  <a:tcPr marL="39370" marR="39370" marT="64770" marB="647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ru-RU" sz="2000" b="1">
                          <a:effectLst/>
                        </a:rPr>
                        <a:t>Размер платы, руб. </a:t>
                      </a:r>
                      <a:endParaRPr lang="ru-RU" sz="2000" b="1">
                        <a:effectLst/>
                        <a:latin typeface="Times New Roman"/>
                        <a:ea typeface="Calibri"/>
                      </a:endParaRPr>
                    </a:p>
                  </a:txBody>
                  <a:tcPr marL="39370" marR="39370" marT="64770" marB="647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597206">
                <a:tc>
                  <a:txBody>
                    <a:bodyPr/>
                    <a:lstStyle/>
                    <a:p>
                      <a:pPr algn="ctr">
                        <a:lnSpc>
                          <a:spcPct val="115000"/>
                        </a:lnSpc>
                        <a:spcAft>
                          <a:spcPts val="0"/>
                        </a:spcAft>
                      </a:pPr>
                      <a:r>
                        <a:rPr lang="ru-RU" sz="2000" b="1" dirty="0">
                          <a:effectLst/>
                        </a:rPr>
                        <a:t>20 </a:t>
                      </a:r>
                      <a:endParaRPr lang="ru-RU" sz="2000" b="1" dirty="0">
                        <a:effectLst/>
                        <a:latin typeface="Times New Roman"/>
                        <a:ea typeface="Calibri"/>
                      </a:endParaRPr>
                    </a:p>
                  </a:txBody>
                  <a:tcPr marL="39370" marR="39370" marT="64770" marB="647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ru-RU" sz="2000" b="1" dirty="0">
                          <a:effectLst/>
                        </a:rPr>
                        <a:t>500 </a:t>
                      </a:r>
                      <a:endParaRPr lang="ru-RU" sz="2000" b="1" dirty="0">
                        <a:effectLst/>
                        <a:latin typeface="Times New Roman"/>
                        <a:ea typeface="Calibri"/>
                      </a:endParaRPr>
                    </a:p>
                  </a:txBody>
                  <a:tcPr marL="39370" marR="39370" marT="64770" marB="647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597206">
                <a:tc>
                  <a:txBody>
                    <a:bodyPr/>
                    <a:lstStyle/>
                    <a:p>
                      <a:pPr algn="ctr">
                        <a:lnSpc>
                          <a:spcPct val="115000"/>
                        </a:lnSpc>
                        <a:spcAft>
                          <a:spcPts val="0"/>
                        </a:spcAft>
                      </a:pPr>
                      <a:r>
                        <a:rPr lang="ru-RU" sz="2000" b="1">
                          <a:effectLst/>
                        </a:rPr>
                        <a:t>50 </a:t>
                      </a:r>
                      <a:endParaRPr lang="ru-RU" sz="2000" b="1">
                        <a:effectLst/>
                        <a:latin typeface="Times New Roman"/>
                        <a:ea typeface="Calibri"/>
                      </a:endParaRPr>
                    </a:p>
                  </a:txBody>
                  <a:tcPr marL="39370" marR="39370" marT="64770" marB="647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ru-RU" sz="2000" b="1" dirty="0">
                          <a:effectLst/>
                        </a:rPr>
                        <a:t>1250 </a:t>
                      </a:r>
                      <a:endParaRPr lang="ru-RU" sz="2000" b="1" dirty="0">
                        <a:effectLst/>
                        <a:latin typeface="Times New Roman"/>
                        <a:ea typeface="Calibri"/>
                      </a:endParaRPr>
                    </a:p>
                  </a:txBody>
                  <a:tcPr marL="39370" marR="39370" marT="64770" marB="647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597206">
                <a:tc>
                  <a:txBody>
                    <a:bodyPr/>
                    <a:lstStyle/>
                    <a:p>
                      <a:pPr algn="ctr">
                        <a:lnSpc>
                          <a:spcPct val="115000"/>
                        </a:lnSpc>
                        <a:spcAft>
                          <a:spcPts val="0"/>
                        </a:spcAft>
                      </a:pPr>
                      <a:r>
                        <a:rPr lang="ru-RU" sz="2000" b="1">
                          <a:effectLst/>
                        </a:rPr>
                        <a:t>100 </a:t>
                      </a:r>
                      <a:endParaRPr lang="ru-RU" sz="2000" b="1">
                        <a:effectLst/>
                        <a:latin typeface="Times New Roman"/>
                        <a:ea typeface="Calibri"/>
                      </a:endParaRPr>
                    </a:p>
                  </a:txBody>
                  <a:tcPr marL="39370" marR="39370" marT="64770" marB="647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ru-RU" sz="2000" b="1" dirty="0">
                          <a:effectLst/>
                        </a:rPr>
                        <a:t>2500 </a:t>
                      </a:r>
                      <a:endParaRPr lang="ru-RU" sz="2000" b="1" dirty="0">
                        <a:effectLst/>
                        <a:latin typeface="Times New Roman"/>
                        <a:ea typeface="Calibri"/>
                      </a:endParaRPr>
                    </a:p>
                  </a:txBody>
                  <a:tcPr marL="39370" marR="39370" marT="64770" marB="647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1338331513"/>
      </p:ext>
    </p:extLst>
  </p:cSld>
  <p:clrMapOvr>
    <a:masterClrMapping/>
  </p:clrMapOvr>
  <p:transition>
    <p:wipe dir="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dirty="0" smtClean="0"/>
              <a:t> Федеральный закон от 13.07.2015 N 218-ФЗ</a:t>
            </a:r>
            <a:br>
              <a:rPr lang="ru-RU" altLang="ru-RU" sz="2800" dirty="0" smtClean="0"/>
            </a:br>
            <a:r>
              <a:rPr lang="ru-RU" altLang="ru-RU" sz="2800" dirty="0" smtClean="0"/>
              <a:t>"О государственной регистрации недвижимости"</a:t>
            </a:r>
          </a:p>
        </p:txBody>
      </p:sp>
      <p:sp>
        <p:nvSpPr>
          <p:cNvPr id="3" name="Прямоугольник 2"/>
          <p:cNvSpPr/>
          <p:nvPr/>
        </p:nvSpPr>
        <p:spPr>
          <a:xfrm>
            <a:off x="251520" y="2349500"/>
            <a:ext cx="8641655" cy="4247852"/>
          </a:xfrm>
          <a:prstGeom prst="rect">
            <a:avLst/>
          </a:prstGeom>
        </p:spPr>
        <p:txBody>
          <a:bodyPr wrap="square">
            <a:normAutofit/>
          </a:bodyPr>
          <a:lstStyle/>
          <a:p>
            <a:pPr marL="342900" indent="-342900" algn="just" eaLnBrk="0" hangingPunct="0">
              <a:spcBef>
                <a:spcPct val="20000"/>
              </a:spcBef>
              <a:buClr>
                <a:schemeClr val="tx1"/>
              </a:buClr>
              <a:buSzPct val="75000"/>
              <a:buFont typeface="Wingdings" pitchFamily="2" charset="2"/>
              <a:buChar char="l"/>
              <a:defRPr/>
            </a:pPr>
            <a:r>
              <a:rPr lang="ru-RU" sz="2400" dirty="0"/>
              <a:t> Основания для возврата </a:t>
            </a:r>
            <a:r>
              <a:rPr lang="ru-RU" sz="2400" dirty="0" smtClean="0"/>
              <a:t>заявления без рассмотрения</a:t>
            </a:r>
          </a:p>
          <a:p>
            <a:pPr marL="800100" lvl="1" indent="-342900" algn="just" eaLnBrk="0" hangingPunct="0">
              <a:spcBef>
                <a:spcPct val="20000"/>
              </a:spcBef>
              <a:buClr>
                <a:schemeClr val="tx1"/>
              </a:buClr>
              <a:buSzPct val="75000"/>
              <a:buFont typeface="Wingdings" pitchFamily="2" charset="2"/>
              <a:buChar char="l"/>
              <a:defRPr/>
            </a:pPr>
            <a:r>
              <a:rPr lang="ru-RU" sz="1900" dirty="0" smtClean="0"/>
              <a:t>представлены </a:t>
            </a:r>
            <a:r>
              <a:rPr lang="ru-RU" sz="1900" dirty="0"/>
              <a:t>в форме электронных документов, </a:t>
            </a:r>
            <a:r>
              <a:rPr lang="ru-RU" sz="1900" dirty="0" smtClean="0"/>
              <a:t>в </a:t>
            </a:r>
            <a:r>
              <a:rPr lang="ru-RU" sz="1900" dirty="0"/>
              <a:t>формате, не </a:t>
            </a:r>
            <a:r>
              <a:rPr lang="ru-RU" sz="1900" dirty="0" smtClean="0"/>
              <a:t>соответствующем установленному;</a:t>
            </a:r>
          </a:p>
          <a:p>
            <a:pPr marL="800100" lvl="1" indent="-342900" algn="just" eaLnBrk="0" hangingPunct="0">
              <a:spcBef>
                <a:spcPct val="20000"/>
              </a:spcBef>
              <a:buClr>
                <a:schemeClr val="tx1"/>
              </a:buClr>
              <a:buSzPct val="75000"/>
              <a:buFont typeface="Wingdings" pitchFamily="2" charset="2"/>
              <a:buChar char="l"/>
              <a:defRPr/>
            </a:pPr>
            <a:r>
              <a:rPr lang="ru-RU" sz="1900" dirty="0" smtClean="0"/>
              <a:t>имеют </a:t>
            </a:r>
            <a:r>
              <a:rPr lang="ru-RU" sz="1900" dirty="0"/>
              <a:t>подчистки либо приписки, зачеркнутые </a:t>
            </a:r>
            <a:r>
              <a:rPr lang="ru-RU" sz="1900" dirty="0" smtClean="0"/>
              <a:t>слова, </a:t>
            </a:r>
            <a:r>
              <a:rPr lang="ru-RU" sz="1900" dirty="0"/>
              <a:t>в том числе документы, исполненные карандашом, имеют серьезные </a:t>
            </a:r>
            <a:r>
              <a:rPr lang="ru-RU" sz="1900" dirty="0" smtClean="0"/>
              <a:t>повреждения;</a:t>
            </a:r>
          </a:p>
          <a:p>
            <a:pPr marL="800100" lvl="1" indent="-342900" algn="just" eaLnBrk="0" hangingPunct="0">
              <a:spcBef>
                <a:spcPct val="20000"/>
              </a:spcBef>
              <a:buClr>
                <a:schemeClr val="tx1"/>
              </a:buClr>
              <a:buSzPct val="75000"/>
              <a:buFont typeface="Wingdings" pitchFamily="2" charset="2"/>
              <a:buChar char="l"/>
              <a:defRPr/>
            </a:pPr>
            <a:r>
              <a:rPr lang="ru-RU" sz="1900" dirty="0"/>
              <a:t>информация об уплате </a:t>
            </a:r>
            <a:r>
              <a:rPr lang="ru-RU" sz="1900" dirty="0" smtClean="0"/>
              <a:t>гос. </a:t>
            </a:r>
            <a:r>
              <a:rPr lang="ru-RU" sz="1900" dirty="0"/>
              <a:t>пошлины </a:t>
            </a:r>
            <a:r>
              <a:rPr lang="ru-RU" sz="1900" dirty="0" smtClean="0"/>
              <a:t>по </a:t>
            </a:r>
            <a:r>
              <a:rPr lang="ru-RU" sz="1900" dirty="0"/>
              <a:t>истечении </a:t>
            </a:r>
            <a:r>
              <a:rPr lang="ru-RU" sz="1900" dirty="0" smtClean="0"/>
              <a:t>5 дней </a:t>
            </a:r>
            <a:r>
              <a:rPr lang="ru-RU" sz="1900" dirty="0"/>
              <a:t>с даты подачи </a:t>
            </a:r>
            <a:r>
              <a:rPr lang="ru-RU" sz="1900" dirty="0" smtClean="0"/>
              <a:t>заявления </a:t>
            </a:r>
            <a:r>
              <a:rPr lang="ru-RU" sz="1900" dirty="0"/>
              <a:t>отсутствует </a:t>
            </a:r>
            <a:r>
              <a:rPr lang="ru-RU" sz="1900" dirty="0" smtClean="0"/>
              <a:t>и соотв. документ не </a:t>
            </a:r>
            <a:r>
              <a:rPr lang="ru-RU" sz="1900" dirty="0"/>
              <a:t>был представлен </a:t>
            </a:r>
            <a:r>
              <a:rPr lang="ru-RU" sz="1900" dirty="0" smtClean="0"/>
              <a:t>заявителем</a:t>
            </a:r>
          </a:p>
          <a:p>
            <a:pPr marL="800100" lvl="1" indent="-342900" algn="just" eaLnBrk="0" hangingPunct="0">
              <a:spcBef>
                <a:spcPct val="20000"/>
              </a:spcBef>
              <a:buClr>
                <a:schemeClr val="tx1"/>
              </a:buClr>
              <a:buSzPct val="75000"/>
              <a:buFont typeface="Wingdings" pitchFamily="2" charset="2"/>
              <a:buChar char="l"/>
              <a:defRPr/>
            </a:pPr>
            <a:r>
              <a:rPr lang="ru-RU" sz="1900" dirty="0" smtClean="0"/>
              <a:t>В ЕГРН содержится </a:t>
            </a:r>
            <a:r>
              <a:rPr lang="ru-RU" sz="1900" dirty="0"/>
              <a:t>отметка о невозможности </a:t>
            </a:r>
            <a:r>
              <a:rPr lang="ru-RU" sz="1900" dirty="0" smtClean="0"/>
              <a:t>регистрации без </a:t>
            </a:r>
            <a:r>
              <a:rPr lang="ru-RU" sz="1900" dirty="0"/>
              <a:t>личного </a:t>
            </a:r>
            <a:r>
              <a:rPr lang="ru-RU" sz="1900" dirty="0" smtClean="0"/>
              <a:t>участия и заявление подано иным лицом</a:t>
            </a:r>
          </a:p>
          <a:p>
            <a:pPr marL="800100" lvl="1" indent="-342900" algn="just" eaLnBrk="0" hangingPunct="0">
              <a:spcBef>
                <a:spcPct val="20000"/>
              </a:spcBef>
              <a:buClr>
                <a:schemeClr val="tx1"/>
              </a:buClr>
              <a:buSzPct val="75000"/>
              <a:buFont typeface="Wingdings" pitchFamily="2" charset="2"/>
              <a:buChar char="l"/>
              <a:defRPr/>
            </a:pPr>
            <a:r>
              <a:rPr lang="ru-RU" sz="1900" dirty="0"/>
              <a:t>заявление о государственном кадастровом учете и (или) государственной регистрации прав не подписано </a:t>
            </a:r>
            <a:r>
              <a:rPr lang="ru-RU" sz="1900" dirty="0" smtClean="0"/>
              <a:t>заявителем</a:t>
            </a:r>
            <a:endParaRPr lang="ru-RU" sz="1900" dirty="0"/>
          </a:p>
        </p:txBody>
      </p:sp>
    </p:spTree>
    <p:extLst>
      <p:ext uri="{BB962C8B-B14F-4D97-AF65-F5344CB8AC3E}">
        <p14:creationId xmlns:p14="http://schemas.microsoft.com/office/powerpoint/2010/main" val="3410476186"/>
      </p:ext>
    </p:extLst>
  </p:cSld>
  <p:clrMapOvr>
    <a:masterClrMapping/>
  </p:clrMapOvr>
  <p:transition>
    <p:wipe dir="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smtClean="0"/>
              <a:t> Федеральный закон от 13.07.2015 N 218-ФЗ</a:t>
            </a:r>
            <a:br>
              <a:rPr lang="ru-RU" altLang="ru-RU" sz="2800" smtClean="0"/>
            </a:br>
            <a:r>
              <a:rPr lang="ru-RU" altLang="ru-RU" sz="2800" smtClean="0"/>
              <a:t>"О государственной регистрации недвижимости"</a:t>
            </a:r>
          </a:p>
        </p:txBody>
      </p:sp>
      <p:sp>
        <p:nvSpPr>
          <p:cNvPr id="3" name="Прямоугольник 2"/>
          <p:cNvSpPr/>
          <p:nvPr/>
        </p:nvSpPr>
        <p:spPr>
          <a:xfrm>
            <a:off x="684213" y="2349500"/>
            <a:ext cx="8208962" cy="4376738"/>
          </a:xfrm>
          <a:prstGeom prst="rect">
            <a:avLst/>
          </a:prstGeom>
        </p:spPr>
        <p:txBody>
          <a:bodyPr>
            <a:spAutoFit/>
          </a:bodyPr>
          <a:lstStyle/>
          <a:p>
            <a:pPr marL="342900" indent="-342900" algn="just" eaLnBrk="0" hangingPunct="0">
              <a:spcBef>
                <a:spcPct val="20000"/>
              </a:spcBef>
              <a:buClr>
                <a:schemeClr val="tx1"/>
              </a:buClr>
              <a:buSzPct val="75000"/>
              <a:buFont typeface="Wingdings" pitchFamily="2" charset="2"/>
              <a:buChar char="l"/>
              <a:defRPr/>
            </a:pPr>
            <a:r>
              <a:rPr lang="ru-RU" sz="2400" dirty="0" smtClean="0">
                <a:latin typeface="Arial" charset="0"/>
              </a:rPr>
              <a:t>55 оснований </a:t>
            </a:r>
            <a:r>
              <a:rPr lang="ru-RU" sz="2400" dirty="0">
                <a:latin typeface="Arial" charset="0"/>
              </a:rPr>
              <a:t>для приостановления учетно-регистрационных действий </a:t>
            </a:r>
          </a:p>
          <a:p>
            <a:pPr marL="342900" indent="-342900" algn="just" eaLnBrk="0" hangingPunct="0">
              <a:spcBef>
                <a:spcPct val="20000"/>
              </a:spcBef>
              <a:buClr>
                <a:schemeClr val="tx1"/>
              </a:buClr>
              <a:buSzPct val="75000"/>
              <a:buFont typeface="Wingdings" pitchFamily="2" charset="2"/>
              <a:buChar char="l"/>
              <a:defRPr/>
            </a:pPr>
            <a:r>
              <a:rPr lang="ru-RU" sz="2400" dirty="0">
                <a:latin typeface="Arial" charset="0"/>
              </a:rPr>
              <a:t>основания конкретизированы, один перечень для регистрации и учета</a:t>
            </a:r>
          </a:p>
          <a:p>
            <a:pPr marL="342900" indent="-342900" algn="just" eaLnBrk="0" hangingPunct="0">
              <a:spcBef>
                <a:spcPct val="20000"/>
              </a:spcBef>
              <a:buClr>
                <a:schemeClr val="tx1"/>
              </a:buClr>
              <a:buSzPct val="75000"/>
              <a:buFont typeface="Wingdings" pitchFamily="2" charset="2"/>
              <a:buChar char="l"/>
              <a:defRPr/>
            </a:pPr>
            <a:r>
              <a:rPr lang="ru-RU" sz="2400" dirty="0">
                <a:latin typeface="Arial" charset="0"/>
              </a:rPr>
              <a:t>в осуществлении учета и (или) регистрации прав отказывается в случае, если в течение срока приостановления не устранены причины приостановления </a:t>
            </a:r>
          </a:p>
          <a:p>
            <a:pPr marL="342900" indent="-342900" algn="just" eaLnBrk="0" hangingPunct="0">
              <a:spcBef>
                <a:spcPct val="20000"/>
              </a:spcBef>
              <a:buClr>
                <a:schemeClr val="tx1"/>
              </a:buClr>
              <a:buSzPct val="75000"/>
              <a:buFont typeface="Wingdings" pitchFamily="2" charset="2"/>
              <a:buChar char="l"/>
              <a:defRPr/>
            </a:pPr>
            <a:r>
              <a:rPr lang="ru-RU" sz="2400" dirty="0">
                <a:latin typeface="Arial" charset="0"/>
              </a:rPr>
              <a:t>прекращение, приостановление заявителями учетно-регистрационных действий на срок не более 6 мес. до их завершения</a:t>
            </a:r>
            <a:endParaRPr lang="ru-RU" sz="2200" dirty="0">
              <a:latin typeface="+mn-lt"/>
            </a:endParaRPr>
          </a:p>
        </p:txBody>
      </p:sp>
    </p:spTree>
    <p:extLst>
      <p:ext uri="{BB962C8B-B14F-4D97-AF65-F5344CB8AC3E}">
        <p14:creationId xmlns:p14="http://schemas.microsoft.com/office/powerpoint/2010/main" val="2877878567"/>
      </p:ext>
    </p:extLst>
  </p:cSld>
  <p:clrMapOvr>
    <a:masterClrMapping/>
  </p:clrMapOvr>
  <p:transition>
    <p:wipe dir="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smtClean="0"/>
              <a:t>Федеральный закон от 13.07.2015 N 218-ФЗ </a:t>
            </a:r>
            <a:br>
              <a:rPr lang="ru-RU" altLang="ru-RU" sz="2800" smtClean="0"/>
            </a:br>
            <a:r>
              <a:rPr lang="ru-RU" altLang="ru-RU" sz="2800" smtClean="0"/>
              <a:t>новые основания для приостановления учетно-регистрационных действий </a:t>
            </a:r>
          </a:p>
        </p:txBody>
      </p:sp>
      <p:sp>
        <p:nvSpPr>
          <p:cNvPr id="55299" name="Прямоугольник 2"/>
          <p:cNvSpPr>
            <a:spLocks noChangeArrowheads="1"/>
          </p:cNvSpPr>
          <p:nvPr/>
        </p:nvSpPr>
        <p:spPr bwMode="auto">
          <a:xfrm>
            <a:off x="684213" y="2349500"/>
            <a:ext cx="8280400" cy="422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a:spcBef>
                <a:spcPct val="20000"/>
              </a:spcBef>
              <a:buClr>
                <a:schemeClr val="tx1"/>
              </a:buClr>
              <a:buSzPct val="75000"/>
              <a:buFont typeface="Wingdings" pitchFamily="2" charset="2"/>
              <a:buChar char="l"/>
            </a:pPr>
            <a:r>
              <a:rPr lang="ru-RU" altLang="ru-RU" sz="2400"/>
              <a:t>созданный (создаваемый) объект недвижимости, при строительстве (реконструкции) которого в соответствии с законодательством не требуется выдача разрешения на строительство, разрешения на ввод в эксплуатацию, не соответствует виду (видам) разрешенного использования земельного участка, на котором он создан;</a:t>
            </a:r>
          </a:p>
          <a:p>
            <a:pPr algn="just">
              <a:spcBef>
                <a:spcPct val="20000"/>
              </a:spcBef>
              <a:buClr>
                <a:schemeClr val="tx1"/>
              </a:buClr>
              <a:buSzPct val="75000"/>
              <a:buFont typeface="Wingdings" pitchFamily="2" charset="2"/>
              <a:buChar char="l"/>
            </a:pPr>
            <a:r>
              <a:rPr lang="ru-RU" altLang="ru-RU" sz="2400"/>
              <a:t>земельный участок, на котором создан (создается) объект недвижимости, предоставлен, передан собственником не для целей строительства (размещения) такого объекта;</a:t>
            </a:r>
          </a:p>
        </p:txBody>
      </p:sp>
    </p:spTree>
    <p:extLst>
      <p:ext uri="{BB962C8B-B14F-4D97-AF65-F5344CB8AC3E}">
        <p14:creationId xmlns:p14="http://schemas.microsoft.com/office/powerpoint/2010/main" val="3623685221"/>
      </p:ext>
    </p:extLst>
  </p:cSld>
  <p:clrMapOvr>
    <a:masterClrMapping/>
  </p:clrMapOvr>
  <p:transition>
    <p:wipe dir="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smtClean="0"/>
              <a:t>Федеральный закон от 13.07.2015 N 218-ФЗ </a:t>
            </a:r>
            <a:br>
              <a:rPr lang="ru-RU" altLang="ru-RU" sz="2800" smtClean="0"/>
            </a:br>
            <a:r>
              <a:rPr lang="ru-RU" altLang="ru-RU" sz="2800" smtClean="0"/>
              <a:t>новые основания для приостановления учетно-регистрационных действий </a:t>
            </a:r>
          </a:p>
        </p:txBody>
      </p:sp>
      <p:sp>
        <p:nvSpPr>
          <p:cNvPr id="56323" name="Прямоугольник 2"/>
          <p:cNvSpPr>
            <a:spLocks noChangeArrowheads="1"/>
          </p:cNvSpPr>
          <p:nvPr/>
        </p:nvSpPr>
        <p:spPr bwMode="auto">
          <a:xfrm>
            <a:off x="684213" y="2349500"/>
            <a:ext cx="8280400" cy="267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a:spcBef>
                <a:spcPct val="20000"/>
              </a:spcBef>
              <a:buClr>
                <a:schemeClr val="tx1"/>
              </a:buClr>
              <a:buSzPct val="75000"/>
              <a:buFont typeface="Wingdings" pitchFamily="2" charset="2"/>
              <a:buChar char="l"/>
            </a:pPr>
            <a:r>
              <a:rPr lang="ru-RU" altLang="ru-RU" sz="2400"/>
              <a:t>местоположение объекта недвижимости, определяемое согласно описанию местоположения границ земельного участка или контура здания, сооружения, объекта незавершенного строительства, не соответствует адресу объекта недвижимости (при его наличии) или иному описанию местоположения объекта недвижимости (при отсутствии адреса);</a:t>
            </a:r>
          </a:p>
        </p:txBody>
      </p:sp>
    </p:spTree>
    <p:extLst>
      <p:ext uri="{BB962C8B-B14F-4D97-AF65-F5344CB8AC3E}">
        <p14:creationId xmlns:p14="http://schemas.microsoft.com/office/powerpoint/2010/main" val="3047794297"/>
      </p:ext>
    </p:extLst>
  </p:cSld>
  <p:clrMapOvr>
    <a:masterClrMapping/>
  </p:clrMapOvr>
  <p:transition>
    <p:wipe dir="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smtClean="0"/>
              <a:t>Федеральный закон от 13.07.2015 N 218-ФЗ </a:t>
            </a:r>
            <a:br>
              <a:rPr lang="ru-RU" altLang="ru-RU" sz="2800" smtClean="0"/>
            </a:br>
            <a:r>
              <a:rPr lang="ru-RU" altLang="ru-RU" sz="2800" smtClean="0"/>
              <a:t>При уточнении границ ЗУ их местоположение определяется:</a:t>
            </a:r>
          </a:p>
        </p:txBody>
      </p:sp>
      <p:sp>
        <p:nvSpPr>
          <p:cNvPr id="57347" name="Прямоугольник 2"/>
          <p:cNvSpPr>
            <a:spLocks noChangeArrowheads="1"/>
          </p:cNvSpPr>
          <p:nvPr/>
        </p:nvSpPr>
        <p:spPr bwMode="auto">
          <a:xfrm>
            <a:off x="684213" y="2349500"/>
            <a:ext cx="8351837"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eaLnBrk="1" hangingPunct="1">
              <a:buFontTx/>
              <a:buChar char="-"/>
            </a:pPr>
            <a:r>
              <a:rPr lang="ru-RU" altLang="ru-RU" sz="2400" dirty="0"/>
              <a:t>исходя из сведений, содержащихся в документе, подтверждающем право на ЗУ, </a:t>
            </a:r>
          </a:p>
          <a:p>
            <a:pPr algn="just" eaLnBrk="1" hangingPunct="1">
              <a:buFontTx/>
              <a:buChar char="-"/>
            </a:pPr>
            <a:r>
              <a:rPr lang="ru-RU" altLang="ru-RU" sz="2400" dirty="0"/>
              <a:t>при отсутствии исходя из документов, определявших местоположение границ ЗУ при его образовании.</a:t>
            </a:r>
          </a:p>
          <a:p>
            <a:pPr algn="just" eaLnBrk="1" hangingPunct="1">
              <a:buFontTx/>
              <a:buChar char="-"/>
            </a:pPr>
            <a:r>
              <a:rPr lang="ru-RU" altLang="ru-RU" sz="2400" dirty="0"/>
              <a:t> </a:t>
            </a:r>
            <a:r>
              <a:rPr lang="ru-RU" altLang="ru-RU" sz="2400" b="1" i="1" dirty="0"/>
              <a:t>в случае отсутствия в документах таких сведений, в соответствии с  проектом межевания территории.</a:t>
            </a:r>
          </a:p>
          <a:p>
            <a:pPr algn="just" eaLnBrk="1" hangingPunct="1">
              <a:buFontTx/>
              <a:buChar char="-"/>
            </a:pPr>
            <a:r>
              <a:rPr lang="ru-RU" altLang="ru-RU" sz="2400" dirty="0"/>
              <a:t>при отсутствии сведений в проекте межевания территории - границы, существующие на местности 15 и более лет и закрепленные с использованием природных объектов или искусственного происхождения, позволяющих определить границы ЗУ.</a:t>
            </a:r>
          </a:p>
        </p:txBody>
      </p:sp>
    </p:spTree>
    <p:extLst>
      <p:ext uri="{BB962C8B-B14F-4D97-AF65-F5344CB8AC3E}">
        <p14:creationId xmlns:p14="http://schemas.microsoft.com/office/powerpoint/2010/main" val="754046923"/>
      </p:ext>
    </p:extLst>
  </p:cSld>
  <p:clrMapOvr>
    <a:masterClrMapping/>
  </p:clrMapOvr>
  <p:transition>
    <p:wipe dir="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smtClean="0"/>
              <a:t> Федеральный закон от 13.07.2015 N 218-ФЗ</a:t>
            </a:r>
            <a:br>
              <a:rPr lang="ru-RU" altLang="ru-RU" sz="2800" smtClean="0"/>
            </a:br>
            <a:r>
              <a:rPr lang="ru-RU" altLang="ru-RU" sz="2800" smtClean="0"/>
              <a:t>новое определение «пересечение границ»</a:t>
            </a:r>
          </a:p>
        </p:txBody>
      </p:sp>
      <p:sp>
        <p:nvSpPr>
          <p:cNvPr id="58371" name="Прямоугольник 2"/>
          <p:cNvSpPr>
            <a:spLocks noChangeArrowheads="1"/>
          </p:cNvSpPr>
          <p:nvPr/>
        </p:nvSpPr>
        <p:spPr bwMode="auto">
          <a:xfrm>
            <a:off x="684213" y="2349500"/>
            <a:ext cx="82804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eaLnBrk="1" hangingPunct="1"/>
            <a:r>
              <a:rPr lang="ru-RU" altLang="ru-RU" sz="2400">
                <a:solidFill>
                  <a:srgbClr val="003366"/>
                </a:solidFill>
              </a:rPr>
              <a:t>Под пересечением границ ЗУ с границами муниципальных образований, населенных пунктов, территориальной зоны, лесничеств, лесопарков понимается:</a:t>
            </a:r>
          </a:p>
          <a:p>
            <a:pPr algn="just" eaLnBrk="1" hangingPunct="1"/>
            <a:r>
              <a:rPr lang="ru-RU" altLang="ru-RU" sz="2400">
                <a:solidFill>
                  <a:srgbClr val="003366"/>
                </a:solidFill>
              </a:rPr>
              <a:t>1) наличие общей точки или точек границ ЗУ и границ таких объектов, которые образованы в результате расположения одной или нескольких характерных точек границ земельного участка </a:t>
            </a:r>
            <a:r>
              <a:rPr lang="ru-RU" altLang="ru-RU" sz="2400" b="1">
                <a:solidFill>
                  <a:srgbClr val="003366"/>
                </a:solidFill>
              </a:rPr>
              <a:t>за пределами диапазона средней квадратической погрешности определения характерных точек границ;</a:t>
            </a:r>
          </a:p>
          <a:p>
            <a:pPr algn="just" eaLnBrk="1" hangingPunct="1"/>
            <a:r>
              <a:rPr lang="ru-RU" altLang="ru-RU" sz="2400">
                <a:solidFill>
                  <a:srgbClr val="003366"/>
                </a:solidFill>
              </a:rPr>
              <a:t>2) расположение хотя бы одного из контуров границ многоконтурного ЗУ за границами объектов.</a:t>
            </a:r>
          </a:p>
        </p:txBody>
      </p:sp>
    </p:spTree>
    <p:extLst>
      <p:ext uri="{BB962C8B-B14F-4D97-AF65-F5344CB8AC3E}">
        <p14:creationId xmlns:p14="http://schemas.microsoft.com/office/powerpoint/2010/main" val="1425547879"/>
      </p:ext>
    </p:extLst>
  </p:cSld>
  <p:clrMapOvr>
    <a:masterClrMapping/>
  </p:clrMapOvr>
  <p:transition>
    <p:wipe dir="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Заголовок 1"/>
          <p:cNvSpPr>
            <a:spLocks noGrp="1"/>
          </p:cNvSpPr>
          <p:nvPr>
            <p:ph type="title"/>
          </p:nvPr>
        </p:nvSpPr>
        <p:spPr>
          <a:xfrm>
            <a:off x="755576" y="620713"/>
            <a:ext cx="8286824"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sz="2800" dirty="0"/>
              <a:t>Статья 40. Особенности </a:t>
            </a:r>
            <a:r>
              <a:rPr lang="ru-RU" sz="2800" dirty="0" smtClean="0"/>
              <a:t>кадастрового </a:t>
            </a:r>
            <a:r>
              <a:rPr lang="ru-RU" sz="2800" dirty="0"/>
              <a:t>учета и </a:t>
            </a:r>
            <a:r>
              <a:rPr lang="ru-RU" sz="2800" dirty="0" smtClean="0"/>
              <a:t>регистрации </a:t>
            </a:r>
            <a:r>
              <a:rPr lang="ru-RU" sz="2800" dirty="0"/>
              <a:t>прав на созданные здание, сооружение, а также </a:t>
            </a:r>
            <a:r>
              <a:rPr lang="ru-RU" sz="2800" dirty="0" smtClean="0"/>
              <a:t>на объект </a:t>
            </a:r>
            <a:r>
              <a:rPr lang="ru-RU" sz="2800" dirty="0" err="1" smtClean="0"/>
              <a:t>незав</a:t>
            </a:r>
            <a:r>
              <a:rPr lang="ru-RU" sz="2800" dirty="0" smtClean="0"/>
              <a:t>. стр.</a:t>
            </a:r>
            <a:endParaRPr lang="ru-RU" sz="2800" b="0" dirty="0"/>
          </a:p>
        </p:txBody>
      </p:sp>
      <p:sp>
        <p:nvSpPr>
          <p:cNvPr id="59395" name="Прямоугольник 2"/>
          <p:cNvSpPr>
            <a:spLocks noChangeArrowheads="1"/>
          </p:cNvSpPr>
          <p:nvPr/>
        </p:nvSpPr>
        <p:spPr bwMode="auto">
          <a:xfrm>
            <a:off x="755576" y="2259818"/>
            <a:ext cx="8388424" cy="4598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marL="0" indent="0" algn="just">
              <a:spcBef>
                <a:spcPct val="20000"/>
              </a:spcBef>
              <a:buClr>
                <a:schemeClr val="tx1"/>
              </a:buClr>
              <a:buSzPct val="75000"/>
            </a:pPr>
            <a:r>
              <a:rPr lang="ru-RU" altLang="ru-RU" sz="2400" dirty="0" smtClean="0"/>
              <a:t> 1. Кадастровый учет и регистрация прав на созданные здание, сооружение в случае, если в Едином государственном реестре недвижимости </a:t>
            </a:r>
            <a:r>
              <a:rPr lang="ru-RU" altLang="ru-RU" sz="2400" b="1" dirty="0" smtClean="0"/>
              <a:t>не зарегистрировано право заявителя на </a:t>
            </a:r>
            <a:r>
              <a:rPr lang="ru-RU" altLang="ru-RU" sz="2400" b="1" i="1" dirty="0" smtClean="0"/>
              <a:t>земельный участок</a:t>
            </a:r>
            <a:r>
              <a:rPr lang="ru-RU" altLang="ru-RU" sz="2400" b="1" dirty="0" smtClean="0"/>
              <a:t>,</a:t>
            </a:r>
            <a:r>
              <a:rPr lang="ru-RU" altLang="ru-RU" sz="2400" dirty="0" smtClean="0"/>
              <a:t> на котором расположены такие здание, сооружение, осуществляются </a:t>
            </a:r>
            <a:r>
              <a:rPr lang="ru-RU" altLang="ru-RU" sz="2400" b="1" dirty="0" smtClean="0"/>
              <a:t>одновременно с кадастровым учетом и (или) регистрацией права заявителя на такой </a:t>
            </a:r>
            <a:r>
              <a:rPr lang="ru-RU" altLang="ru-RU" sz="2400" b="1" i="1" dirty="0" smtClean="0"/>
              <a:t>земельный участок </a:t>
            </a:r>
            <a:r>
              <a:rPr lang="ru-RU" sz="2400" dirty="0"/>
              <a:t>за исключением </a:t>
            </a:r>
            <a:r>
              <a:rPr lang="ru-RU" sz="2400" dirty="0" smtClean="0"/>
              <a:t>ч. 10 ст. 40 Закона.</a:t>
            </a:r>
            <a:endParaRPr lang="ru-RU" sz="2400" dirty="0"/>
          </a:p>
          <a:p>
            <a:pPr marL="0" indent="0" algn="just">
              <a:spcBef>
                <a:spcPct val="20000"/>
              </a:spcBef>
              <a:buClr>
                <a:schemeClr val="tx1"/>
              </a:buClr>
              <a:buSzPct val="75000"/>
            </a:pPr>
            <a:r>
              <a:rPr lang="ru-RU" altLang="ru-RU" sz="2400" dirty="0" smtClean="0"/>
              <a:t>2. Регистрация осуществляется, если истек срок договора аренды (безвозмездного пользования) ЗУ, но он </a:t>
            </a:r>
            <a:r>
              <a:rPr lang="ru-RU" altLang="ru-RU" sz="2400" b="1" dirty="0" smtClean="0"/>
              <a:t>действовал на момент ввода в эксплуатацию</a:t>
            </a:r>
            <a:r>
              <a:rPr lang="ru-RU" altLang="ru-RU" sz="2400" dirty="0" smtClean="0"/>
              <a:t>.</a:t>
            </a:r>
            <a:endParaRPr lang="ru-RU" altLang="ru-RU" sz="2400" dirty="0"/>
          </a:p>
        </p:txBody>
      </p:sp>
    </p:spTree>
    <p:extLst>
      <p:ext uri="{BB962C8B-B14F-4D97-AF65-F5344CB8AC3E}">
        <p14:creationId xmlns:p14="http://schemas.microsoft.com/office/powerpoint/2010/main" val="1556688593"/>
      </p:ext>
    </p:extLst>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dirty="0" smtClean="0"/>
              <a:t> Федеральный закон от 13.07.2015 N 218-ФЗ</a:t>
            </a:r>
            <a:br>
              <a:rPr lang="ru-RU" altLang="ru-RU" sz="2800" dirty="0" smtClean="0"/>
            </a:br>
            <a:r>
              <a:rPr lang="ru-RU" sz="2800" b="0" dirty="0"/>
              <a:t>Статья </a:t>
            </a:r>
            <a:r>
              <a:rPr lang="ru-RU" sz="2800" b="0" dirty="0" smtClean="0"/>
              <a:t>1. Общие положения</a:t>
            </a:r>
            <a:endParaRPr lang="ru-RU" sz="2800" b="0" dirty="0"/>
          </a:p>
        </p:txBody>
      </p:sp>
      <p:sp>
        <p:nvSpPr>
          <p:cNvPr id="3" name="Прямоугольник 2"/>
          <p:cNvSpPr/>
          <p:nvPr/>
        </p:nvSpPr>
        <p:spPr>
          <a:xfrm>
            <a:off x="755650" y="2349500"/>
            <a:ext cx="8178800" cy="4154984"/>
          </a:xfrm>
          <a:prstGeom prst="rect">
            <a:avLst/>
          </a:prstGeom>
        </p:spPr>
        <p:txBody>
          <a:bodyPr>
            <a:spAutoFit/>
          </a:bodyPr>
          <a:lstStyle/>
          <a:p>
            <a:pPr algn="just"/>
            <a:r>
              <a:rPr lang="ru-RU" sz="2400" dirty="0"/>
              <a:t> </a:t>
            </a:r>
            <a:r>
              <a:rPr lang="ru-RU" sz="2400" b="1" dirty="0"/>
              <a:t>Государственная регистрация прав на </a:t>
            </a:r>
            <a:r>
              <a:rPr lang="ru-RU" sz="2400" b="1" dirty="0" smtClean="0"/>
              <a:t>недвижимость </a:t>
            </a:r>
            <a:r>
              <a:rPr lang="ru-RU" sz="2400" dirty="0" smtClean="0"/>
              <a:t>- </a:t>
            </a:r>
            <a:r>
              <a:rPr lang="ru-RU" sz="2400" dirty="0"/>
              <a:t>юридический акт признания и подтверждения возникновения, изменения, перехода, прекращения права </a:t>
            </a:r>
            <a:r>
              <a:rPr lang="ru-RU" sz="2400" dirty="0" smtClean="0"/>
              <a:t>лица </a:t>
            </a:r>
            <a:r>
              <a:rPr lang="ru-RU" sz="2400" dirty="0"/>
              <a:t>на недвижимое имущество или ограничения такого права и обременения недвижимого </a:t>
            </a:r>
            <a:r>
              <a:rPr lang="ru-RU" sz="2400" dirty="0" smtClean="0"/>
              <a:t>имущества.</a:t>
            </a:r>
            <a:endParaRPr lang="ru-RU" sz="2400" dirty="0"/>
          </a:p>
          <a:p>
            <a:pPr algn="just"/>
            <a:r>
              <a:rPr lang="ru-RU" sz="2400" dirty="0" smtClean="0"/>
              <a:t>ГРП является </a:t>
            </a:r>
            <a:r>
              <a:rPr lang="ru-RU" sz="2400" dirty="0"/>
              <a:t>единственным доказательством существования зарегистрированного права. Зарегистрированное в </a:t>
            </a:r>
            <a:r>
              <a:rPr lang="ru-RU" sz="2400" dirty="0" smtClean="0"/>
              <a:t>ЕГРН </a:t>
            </a:r>
            <a:r>
              <a:rPr lang="ru-RU" sz="2400" dirty="0"/>
              <a:t>право на недвижимое имущество может быть </a:t>
            </a:r>
            <a:r>
              <a:rPr lang="ru-RU" sz="2400" b="1" dirty="0"/>
              <a:t>оспорено только в судебном порядке</a:t>
            </a:r>
            <a:r>
              <a:rPr lang="ru-RU" sz="2400" b="1" dirty="0" smtClean="0"/>
              <a:t>.</a:t>
            </a:r>
            <a:endParaRPr lang="ru-RU" sz="2400" b="1" dirty="0"/>
          </a:p>
        </p:txBody>
      </p:sp>
    </p:spTree>
    <p:extLst>
      <p:ext uri="{BB962C8B-B14F-4D97-AF65-F5344CB8AC3E}">
        <p14:creationId xmlns:p14="http://schemas.microsoft.com/office/powerpoint/2010/main" val="3544540153"/>
      </p:ext>
    </p:extLst>
  </p:cSld>
  <p:clrMapOvr>
    <a:masterClrMapping/>
  </p:clrMapOvr>
  <p:transition>
    <p:wipe dir="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Заголовок 1"/>
          <p:cNvSpPr>
            <a:spLocks noGrp="1"/>
          </p:cNvSpPr>
          <p:nvPr>
            <p:ph type="title"/>
          </p:nvPr>
        </p:nvSpPr>
        <p:spPr>
          <a:xfrm>
            <a:off x="755576" y="620713"/>
            <a:ext cx="8286824"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sz="2800" dirty="0"/>
              <a:t>Статья 40. Особенности </a:t>
            </a:r>
            <a:r>
              <a:rPr lang="ru-RU" sz="2800" dirty="0" smtClean="0"/>
              <a:t>кадастрового </a:t>
            </a:r>
            <a:r>
              <a:rPr lang="ru-RU" sz="2800" dirty="0"/>
              <a:t>учета и </a:t>
            </a:r>
            <a:r>
              <a:rPr lang="ru-RU" sz="2800" dirty="0" smtClean="0"/>
              <a:t>регистрации </a:t>
            </a:r>
            <a:r>
              <a:rPr lang="ru-RU" sz="2800" dirty="0"/>
              <a:t>прав на созданные здание, сооружение, а также </a:t>
            </a:r>
            <a:r>
              <a:rPr lang="ru-RU" sz="2800" dirty="0" smtClean="0"/>
              <a:t>на объект </a:t>
            </a:r>
            <a:r>
              <a:rPr lang="ru-RU" sz="2800" dirty="0" err="1" smtClean="0"/>
              <a:t>незав</a:t>
            </a:r>
            <a:r>
              <a:rPr lang="ru-RU" sz="2800" dirty="0" smtClean="0"/>
              <a:t>. стр.</a:t>
            </a:r>
            <a:endParaRPr lang="ru-RU" sz="2800" b="0" dirty="0"/>
          </a:p>
        </p:txBody>
      </p:sp>
      <p:sp>
        <p:nvSpPr>
          <p:cNvPr id="59395" name="Прямоугольник 2"/>
          <p:cNvSpPr>
            <a:spLocks noChangeArrowheads="1"/>
          </p:cNvSpPr>
          <p:nvPr/>
        </p:nvSpPr>
        <p:spPr bwMode="auto">
          <a:xfrm>
            <a:off x="684213" y="2349500"/>
            <a:ext cx="8208962" cy="4598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a:r>
              <a:rPr lang="ru-RU" altLang="ru-RU" sz="2400" dirty="0" smtClean="0"/>
              <a:t>10. </a:t>
            </a:r>
            <a:r>
              <a:rPr lang="ru-RU" sz="2400" dirty="0" smtClean="0"/>
              <a:t>ГКУ </a:t>
            </a:r>
            <a:r>
              <a:rPr lang="ru-RU" sz="2400" dirty="0"/>
              <a:t>и ГРП на созданные здание или сооружение, для строительства которых </a:t>
            </a:r>
            <a:r>
              <a:rPr lang="ru-RU" sz="2400" b="1" dirty="0"/>
              <a:t>не требуется разрешение на строительство</a:t>
            </a:r>
            <a:r>
              <a:rPr lang="ru-RU" sz="2400" dirty="0"/>
              <a:t>, а также на </a:t>
            </a:r>
            <a:r>
              <a:rPr lang="ru-RU" sz="2400" b="1" dirty="0"/>
              <a:t>соответствующий</a:t>
            </a:r>
            <a:r>
              <a:rPr lang="ru-RU" sz="2400" dirty="0"/>
              <a:t> объект незавершенного строительства осуществляются на основании:</a:t>
            </a:r>
          </a:p>
          <a:p>
            <a:pPr algn="just">
              <a:buFont typeface="Arial" panose="020B0604020202020204" pitchFamily="34" charset="0"/>
              <a:buChar char="•"/>
            </a:pPr>
            <a:r>
              <a:rPr lang="ru-RU" sz="2400" b="1" dirty="0"/>
              <a:t>технического плана </a:t>
            </a:r>
            <a:r>
              <a:rPr lang="ru-RU" sz="2400" dirty="0"/>
              <a:t>таких объектов недвижимости</a:t>
            </a:r>
          </a:p>
          <a:p>
            <a:pPr algn="just">
              <a:buFont typeface="Arial" panose="020B0604020202020204" pitchFamily="34" charset="0"/>
              <a:buChar char="•"/>
            </a:pPr>
            <a:r>
              <a:rPr lang="ru-RU" sz="2400" b="1" dirty="0"/>
              <a:t>правоустанавливающего документа на ЗУ</a:t>
            </a:r>
            <a:r>
              <a:rPr lang="ru-RU" sz="2400" dirty="0"/>
              <a:t>, или </a:t>
            </a:r>
            <a:r>
              <a:rPr lang="ru-RU" sz="2400" b="1" dirty="0"/>
              <a:t>документа, подтверждающего в соответствии с ЗК РФ возможность размещения </a:t>
            </a:r>
            <a:r>
              <a:rPr lang="ru-RU" sz="2400" dirty="0" smtClean="0"/>
              <a:t>без </a:t>
            </a:r>
            <a:r>
              <a:rPr lang="ru-RU" sz="2400" dirty="0"/>
              <a:t>предоставления земельного участка или установления сервитута.</a:t>
            </a:r>
          </a:p>
          <a:p>
            <a:pPr marL="0" indent="0" algn="just">
              <a:spcBef>
                <a:spcPct val="20000"/>
              </a:spcBef>
              <a:buClr>
                <a:schemeClr val="tx1"/>
              </a:buClr>
              <a:buSzPct val="75000"/>
            </a:pPr>
            <a:endParaRPr lang="ru-RU" altLang="ru-RU" sz="2400" dirty="0"/>
          </a:p>
        </p:txBody>
      </p:sp>
    </p:spTree>
    <p:extLst>
      <p:ext uri="{BB962C8B-B14F-4D97-AF65-F5344CB8AC3E}">
        <p14:creationId xmlns:p14="http://schemas.microsoft.com/office/powerpoint/2010/main" val="1252596740"/>
      </p:ext>
    </p:extLst>
  </p:cSld>
  <p:clrMapOvr>
    <a:masterClrMapping/>
  </p:clrMapOvr>
  <p:transition>
    <p:wipe dir="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Заголовок 1"/>
          <p:cNvSpPr>
            <a:spLocks noGrp="1"/>
          </p:cNvSpPr>
          <p:nvPr>
            <p:ph type="title"/>
          </p:nvPr>
        </p:nvSpPr>
        <p:spPr>
          <a:xfrm>
            <a:off x="755574" y="692696"/>
            <a:ext cx="8280921"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sz="2800" b="0" dirty="0" smtClean="0"/>
              <a:t>Ст.39.33. ЗК РФ </a:t>
            </a:r>
            <a:r>
              <a:rPr lang="ru-RU" sz="2800" b="0" dirty="0"/>
              <a:t>Случаи </a:t>
            </a:r>
            <a:r>
              <a:rPr lang="ru-RU" sz="2800" b="0" dirty="0" smtClean="0"/>
              <a:t>использования </a:t>
            </a:r>
            <a:r>
              <a:rPr lang="ru-RU" sz="2800" b="0" dirty="0"/>
              <a:t>земель или </a:t>
            </a:r>
            <a:r>
              <a:rPr lang="ru-RU" sz="2800" b="0" dirty="0" smtClean="0"/>
              <a:t>ЗУ гос. </a:t>
            </a:r>
            <a:r>
              <a:rPr lang="ru-RU" sz="2800" b="0" dirty="0"/>
              <a:t>или </a:t>
            </a:r>
            <a:r>
              <a:rPr lang="ru-RU" sz="2800" b="0" dirty="0" err="1" smtClean="0"/>
              <a:t>мун</a:t>
            </a:r>
            <a:r>
              <a:rPr lang="ru-RU" sz="2800" b="0" dirty="0" smtClean="0"/>
              <a:t>. собственности</a:t>
            </a:r>
            <a:r>
              <a:rPr lang="ru-RU" sz="2800" b="0" dirty="0"/>
              <a:t>, без предоставления </a:t>
            </a:r>
            <a:r>
              <a:rPr lang="ru-RU" sz="2800" b="0" dirty="0" smtClean="0"/>
              <a:t>ЗУ и </a:t>
            </a:r>
            <a:r>
              <a:rPr lang="ru-RU" sz="2800" b="0" dirty="0"/>
              <a:t>установления </a:t>
            </a:r>
            <a:r>
              <a:rPr lang="ru-RU" sz="2800" b="0" dirty="0" smtClean="0"/>
              <a:t>сервитута</a:t>
            </a:r>
            <a:endParaRPr lang="ru-RU" sz="2800" b="0" dirty="0"/>
          </a:p>
        </p:txBody>
      </p:sp>
      <p:sp>
        <p:nvSpPr>
          <p:cNvPr id="59395" name="Прямоугольник 2"/>
          <p:cNvSpPr>
            <a:spLocks noChangeArrowheads="1"/>
          </p:cNvSpPr>
          <p:nvPr/>
        </p:nvSpPr>
        <p:spPr bwMode="auto">
          <a:xfrm>
            <a:off x="684213" y="2349500"/>
            <a:ext cx="8208962"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a:r>
              <a:rPr lang="ru-RU" sz="2400" dirty="0" smtClean="0"/>
              <a:t>1. Использование </a:t>
            </a:r>
            <a:r>
              <a:rPr lang="ru-RU" sz="2400" b="1" dirty="0" smtClean="0"/>
              <a:t>не предоставленных </a:t>
            </a:r>
            <a:r>
              <a:rPr lang="ru-RU" sz="2400" dirty="0" smtClean="0"/>
              <a:t>земель и ЗУ: </a:t>
            </a:r>
          </a:p>
          <a:p>
            <a:pPr algn="just"/>
            <a:r>
              <a:rPr lang="ru-RU" sz="2400" dirty="0" smtClean="0"/>
              <a:t>3) строительство </a:t>
            </a:r>
            <a:r>
              <a:rPr lang="ru-RU" sz="2400" dirty="0"/>
              <a:t>временных или вспомогательных сооружений (включая ограждения, бытовки, навесы</a:t>
            </a:r>
            <a:r>
              <a:rPr lang="ru-RU" sz="2400" dirty="0" smtClean="0"/>
              <a:t>) для </a:t>
            </a:r>
            <a:r>
              <a:rPr lang="ru-RU" sz="2400" dirty="0"/>
              <a:t>обеспечения строительства, реконструкции линейных объектов федерального, регионального или местного значения</a:t>
            </a:r>
            <a:r>
              <a:rPr lang="ru-RU" sz="2400" dirty="0" smtClean="0"/>
              <a:t>;</a:t>
            </a:r>
          </a:p>
          <a:p>
            <a:pPr marL="0" indent="538163" algn="just"/>
            <a:r>
              <a:rPr lang="ru-RU" sz="2400" dirty="0"/>
              <a:t>2. Использование земель или </a:t>
            </a:r>
            <a:r>
              <a:rPr lang="ru-RU" sz="2400" dirty="0" smtClean="0"/>
              <a:t>ЗУ, гос. </a:t>
            </a:r>
            <a:r>
              <a:rPr lang="ru-RU" sz="2400" dirty="0"/>
              <a:t>или </a:t>
            </a:r>
            <a:r>
              <a:rPr lang="ru-RU" sz="2400" dirty="0" err="1" smtClean="0"/>
              <a:t>мун</a:t>
            </a:r>
            <a:r>
              <a:rPr lang="ru-RU" sz="2400" dirty="0" smtClean="0"/>
              <a:t>. </a:t>
            </a:r>
            <a:r>
              <a:rPr lang="ru-RU" sz="2400" dirty="0"/>
              <a:t>собственности, в </a:t>
            </a:r>
            <a:r>
              <a:rPr lang="ru-RU" sz="2400" dirty="0" smtClean="0"/>
              <a:t>целях пп.3 пункта 1 настоящей статьи, </a:t>
            </a:r>
            <a:r>
              <a:rPr lang="ru-RU" sz="2400" dirty="0"/>
              <a:t>осуществляется на основании </a:t>
            </a:r>
            <a:r>
              <a:rPr lang="ru-RU" sz="2400" b="1" dirty="0"/>
              <a:t>разрешений уполномоченного органа.</a:t>
            </a:r>
          </a:p>
          <a:p>
            <a:pPr marL="0" indent="538163" algn="just"/>
            <a:r>
              <a:rPr lang="ru-RU" sz="2400" dirty="0" smtClean="0"/>
              <a:t>Правила выдачи разрешений установлены постановлением </a:t>
            </a:r>
            <a:r>
              <a:rPr lang="ru-RU" sz="2400" dirty="0"/>
              <a:t>Правительства РФ от 27.11.2014 </a:t>
            </a:r>
            <a:r>
              <a:rPr lang="ru-RU" sz="2400" dirty="0" smtClean="0"/>
              <a:t>№244</a:t>
            </a:r>
            <a:endParaRPr lang="ru-RU" altLang="ru-RU" sz="2400" dirty="0"/>
          </a:p>
        </p:txBody>
      </p:sp>
    </p:spTree>
    <p:extLst>
      <p:ext uri="{BB962C8B-B14F-4D97-AF65-F5344CB8AC3E}">
        <p14:creationId xmlns:p14="http://schemas.microsoft.com/office/powerpoint/2010/main" val="1292846397"/>
      </p:ext>
    </p:extLst>
  </p:cSld>
  <p:clrMapOvr>
    <a:masterClrMapping/>
  </p:clrMapOvr>
  <p:transition>
    <p:wipe dir="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Заголовок 1"/>
          <p:cNvSpPr>
            <a:spLocks noGrp="1"/>
          </p:cNvSpPr>
          <p:nvPr>
            <p:ph type="title"/>
          </p:nvPr>
        </p:nvSpPr>
        <p:spPr>
          <a:xfrm>
            <a:off x="755574" y="692696"/>
            <a:ext cx="8280921"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sz="2800" b="0" dirty="0" smtClean="0"/>
              <a:t>Ст.39.36. ЗК РФ Использование </a:t>
            </a:r>
            <a:r>
              <a:rPr lang="ru-RU" sz="2800" b="0" dirty="0"/>
              <a:t>земель или </a:t>
            </a:r>
            <a:r>
              <a:rPr lang="ru-RU" sz="2800" b="0" dirty="0" smtClean="0"/>
              <a:t>ЗУ гос. </a:t>
            </a:r>
            <a:r>
              <a:rPr lang="ru-RU" sz="2800" b="0" dirty="0"/>
              <a:t>или </a:t>
            </a:r>
            <a:r>
              <a:rPr lang="ru-RU" sz="2800" b="0" dirty="0" err="1" smtClean="0"/>
              <a:t>мун</a:t>
            </a:r>
            <a:r>
              <a:rPr lang="ru-RU" sz="2800" b="0" dirty="0" smtClean="0"/>
              <a:t>. собственности</a:t>
            </a:r>
            <a:r>
              <a:rPr lang="ru-RU" sz="2800" b="0" dirty="0"/>
              <a:t>, </a:t>
            </a:r>
            <a:r>
              <a:rPr lang="ru-RU" sz="2800" b="0" dirty="0" smtClean="0"/>
              <a:t>без </a:t>
            </a:r>
            <a:r>
              <a:rPr lang="ru-RU" sz="2800" b="0" dirty="0"/>
              <a:t>предоставления </a:t>
            </a:r>
            <a:r>
              <a:rPr lang="ru-RU" sz="2800" b="0" dirty="0" smtClean="0"/>
              <a:t>ЗУ и установления сервитута</a:t>
            </a:r>
            <a:endParaRPr lang="ru-RU" sz="2800" b="0" dirty="0"/>
          </a:p>
        </p:txBody>
      </p:sp>
      <p:sp>
        <p:nvSpPr>
          <p:cNvPr id="5" name="Прямоугольник 2"/>
          <p:cNvSpPr>
            <a:spLocks noChangeArrowheads="1"/>
          </p:cNvSpPr>
          <p:nvPr/>
        </p:nvSpPr>
        <p:spPr bwMode="auto">
          <a:xfrm>
            <a:off x="684213" y="2349500"/>
            <a:ext cx="8208962" cy="3416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a:r>
              <a:rPr lang="ru-RU" sz="2400" dirty="0" smtClean="0"/>
              <a:t>3</a:t>
            </a:r>
            <a:r>
              <a:rPr lang="ru-RU" sz="2400" dirty="0"/>
              <a:t>. </a:t>
            </a:r>
            <a:r>
              <a:rPr lang="ru-RU" sz="2400" dirty="0" smtClean="0"/>
              <a:t>Виды </a:t>
            </a:r>
            <a:r>
              <a:rPr lang="ru-RU" sz="2400" dirty="0"/>
              <a:t>объектов, размещение которых может осуществляться на землях или </a:t>
            </a:r>
            <a:r>
              <a:rPr lang="ru-RU" sz="2400" dirty="0" smtClean="0"/>
              <a:t>ЗУ, гос. </a:t>
            </a:r>
            <a:r>
              <a:rPr lang="ru-RU" sz="2400" dirty="0"/>
              <a:t>или </a:t>
            </a:r>
            <a:r>
              <a:rPr lang="ru-RU" sz="2400" dirty="0" err="1" smtClean="0"/>
              <a:t>мун</a:t>
            </a:r>
            <a:r>
              <a:rPr lang="ru-RU" sz="2400" dirty="0" smtClean="0"/>
              <a:t>. собственности (не </a:t>
            </a:r>
            <a:r>
              <a:rPr lang="ru-RU" sz="2400" dirty="0"/>
              <a:t>предоставленных гражданам или </a:t>
            </a:r>
            <a:r>
              <a:rPr lang="ru-RU" sz="2400" dirty="0" smtClean="0"/>
              <a:t>юр. </a:t>
            </a:r>
            <a:r>
              <a:rPr lang="ru-RU" sz="2400" dirty="0"/>
              <a:t>л</a:t>
            </a:r>
            <a:r>
              <a:rPr lang="ru-RU" sz="2400" dirty="0" smtClean="0"/>
              <a:t>ицам), </a:t>
            </a:r>
            <a:r>
              <a:rPr lang="ru-RU" sz="2400" dirty="0"/>
              <a:t>без предоставления земельных участков и установления сервитутов, устанавливаются Правительством </a:t>
            </a:r>
            <a:r>
              <a:rPr lang="ru-RU" sz="2400" dirty="0" smtClean="0"/>
              <a:t>РФ. </a:t>
            </a:r>
            <a:r>
              <a:rPr lang="ru-RU" sz="2400" b="1" dirty="0" smtClean="0"/>
              <a:t>Порядок </a:t>
            </a:r>
            <a:r>
              <a:rPr lang="ru-RU" sz="2400" b="1" dirty="0"/>
              <a:t>и условия размещения указанных объектов устанавливаются нормативным правовым актом субъекта </a:t>
            </a:r>
            <a:r>
              <a:rPr lang="ru-RU" sz="2400" b="1" dirty="0" smtClean="0"/>
              <a:t>РФ.</a:t>
            </a:r>
            <a:endParaRPr lang="ru-RU" altLang="ru-RU" sz="2400" b="1" dirty="0"/>
          </a:p>
        </p:txBody>
      </p:sp>
    </p:spTree>
    <p:extLst>
      <p:ext uri="{BB962C8B-B14F-4D97-AF65-F5344CB8AC3E}">
        <p14:creationId xmlns:p14="http://schemas.microsoft.com/office/powerpoint/2010/main" val="2086788236"/>
      </p:ext>
    </p:extLst>
  </p:cSld>
  <p:clrMapOvr>
    <a:masterClrMapping/>
  </p:clrMapOvr>
  <p:transition>
    <p:wipe dir="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Заголовок 1"/>
          <p:cNvSpPr>
            <a:spLocks noGrp="1"/>
          </p:cNvSpPr>
          <p:nvPr>
            <p:ph type="title"/>
          </p:nvPr>
        </p:nvSpPr>
        <p:spPr>
          <a:xfrm>
            <a:off x="611560" y="692696"/>
            <a:ext cx="853244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sz="2800" b="0" dirty="0"/>
              <a:t>Постановление Правительства РФ от 03.12.2014 </a:t>
            </a:r>
            <a:r>
              <a:rPr lang="ru-RU" sz="2800" b="0" dirty="0" smtClean="0"/>
              <a:t>№ 1300 Перечень видов объектов, размещение </a:t>
            </a:r>
            <a:r>
              <a:rPr lang="ru-RU" sz="2800" b="0" dirty="0"/>
              <a:t>без предоставления ЗУ и </a:t>
            </a:r>
            <a:r>
              <a:rPr lang="ru-RU" sz="2800" b="0" dirty="0" smtClean="0"/>
              <a:t>уст. сервитута</a:t>
            </a:r>
            <a:endParaRPr lang="ru-RU" sz="2800" b="0" dirty="0"/>
          </a:p>
        </p:txBody>
      </p:sp>
      <p:sp>
        <p:nvSpPr>
          <p:cNvPr id="5" name="Прямоугольник 2"/>
          <p:cNvSpPr>
            <a:spLocks noChangeArrowheads="1"/>
          </p:cNvSpPr>
          <p:nvPr/>
        </p:nvSpPr>
        <p:spPr bwMode="auto">
          <a:xfrm>
            <a:off x="467544" y="2185625"/>
            <a:ext cx="8676455" cy="4708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r>
              <a:rPr lang="ru-RU" sz="2000" dirty="0"/>
              <a:t>1. Подземные линейные сооружения</a:t>
            </a:r>
          </a:p>
          <a:p>
            <a:r>
              <a:rPr lang="ru-RU" sz="2000" dirty="0"/>
              <a:t>2. Водопроводы и водоводы</a:t>
            </a:r>
          </a:p>
          <a:p>
            <a:r>
              <a:rPr lang="ru-RU" sz="2000" dirty="0"/>
              <a:t>3. Линейные сооружения канализации и водоотведения</a:t>
            </a:r>
          </a:p>
          <a:p>
            <a:r>
              <a:rPr lang="ru-RU" sz="2000" dirty="0"/>
              <a:t>4. Элементы благоустройства территории и малые </a:t>
            </a:r>
            <a:r>
              <a:rPr lang="ru-RU" sz="2000" dirty="0" smtClean="0"/>
              <a:t>арх. </a:t>
            </a:r>
            <a:r>
              <a:rPr lang="ru-RU" sz="2000" dirty="0"/>
              <a:t>формы </a:t>
            </a:r>
          </a:p>
          <a:p>
            <a:r>
              <a:rPr lang="ru-RU" sz="2000" dirty="0"/>
              <a:t>5. Линии электропередачи классом напряжения до 35 </a:t>
            </a:r>
            <a:r>
              <a:rPr lang="ru-RU" sz="2000" dirty="0" err="1"/>
              <a:t>кВ</a:t>
            </a:r>
            <a:r>
              <a:rPr lang="ru-RU" sz="2000" dirty="0"/>
              <a:t>, </a:t>
            </a:r>
            <a:r>
              <a:rPr lang="ru-RU" sz="2000" dirty="0" smtClean="0"/>
              <a:t>связанные </a:t>
            </a:r>
            <a:r>
              <a:rPr lang="ru-RU" sz="2000" dirty="0"/>
              <a:t>с ними </a:t>
            </a:r>
            <a:r>
              <a:rPr lang="ru-RU" sz="2000" dirty="0" smtClean="0"/>
              <a:t>ТП, </a:t>
            </a:r>
            <a:r>
              <a:rPr lang="ru-RU" sz="2000" dirty="0"/>
              <a:t>распределительные пункты и иное оборудование</a:t>
            </a:r>
          </a:p>
          <a:p>
            <a:r>
              <a:rPr lang="ru-RU" sz="2000" dirty="0"/>
              <a:t>6. Нефтепроводы и нефтепродуктопроводы </a:t>
            </a:r>
            <a:r>
              <a:rPr lang="ru-RU" sz="2000" dirty="0" smtClean="0"/>
              <a:t>DN </a:t>
            </a:r>
            <a:r>
              <a:rPr lang="ru-RU" sz="2000" dirty="0"/>
              <a:t>300 и менее, газопроводы и иные трубопроводы давлением до 1,2 Мпа</a:t>
            </a:r>
          </a:p>
          <a:p>
            <a:r>
              <a:rPr lang="ru-RU" sz="2000" dirty="0"/>
              <a:t>7. Тепловые сети всех </a:t>
            </a:r>
            <a:r>
              <a:rPr lang="ru-RU" sz="2000" dirty="0" smtClean="0"/>
              <a:t>видов…</a:t>
            </a:r>
            <a:endParaRPr lang="ru-RU" sz="2000" dirty="0"/>
          </a:p>
          <a:p>
            <a:r>
              <a:rPr lang="ru-RU" sz="2000" dirty="0"/>
              <a:t>9. Защитные сооружения.</a:t>
            </a:r>
          </a:p>
          <a:p>
            <a:r>
              <a:rPr lang="ru-RU" sz="2000" dirty="0"/>
              <a:t>10. Объекты пользования недрами</a:t>
            </a:r>
          </a:p>
          <a:p>
            <a:r>
              <a:rPr lang="ru-RU" sz="2000" dirty="0"/>
              <a:t>11. Линии связи, линейно-кабельные сооружения связи и иные сооружения </a:t>
            </a:r>
            <a:r>
              <a:rPr lang="ru-RU" sz="2000" dirty="0" smtClean="0"/>
              <a:t>связи…</a:t>
            </a:r>
            <a:endParaRPr lang="ru-RU" sz="2000" dirty="0"/>
          </a:p>
          <a:p>
            <a:r>
              <a:rPr lang="ru-RU" sz="2000" b="1" dirty="0" smtClean="0"/>
              <a:t>для </a:t>
            </a:r>
            <a:r>
              <a:rPr lang="ru-RU" sz="2000" b="1" dirty="0"/>
              <a:t>размещения которых не требуется разрешения на </a:t>
            </a:r>
            <a:r>
              <a:rPr lang="ru-RU" sz="2000" b="1" dirty="0" smtClean="0"/>
              <a:t>строительство</a:t>
            </a:r>
            <a:endParaRPr lang="ru-RU" sz="2000" dirty="0"/>
          </a:p>
        </p:txBody>
      </p:sp>
    </p:spTree>
    <p:extLst>
      <p:ext uri="{BB962C8B-B14F-4D97-AF65-F5344CB8AC3E}">
        <p14:creationId xmlns:p14="http://schemas.microsoft.com/office/powerpoint/2010/main" val="1946037300"/>
      </p:ext>
    </p:extLst>
  </p:cSld>
  <p:clrMapOvr>
    <a:masterClrMapping/>
  </p:clrMapOvr>
  <p:transition>
    <p:wipe dir="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Заголовок 1"/>
          <p:cNvSpPr>
            <a:spLocks noGrp="1"/>
          </p:cNvSpPr>
          <p:nvPr>
            <p:ph type="title"/>
          </p:nvPr>
        </p:nvSpPr>
        <p:spPr>
          <a:xfrm>
            <a:off x="611560" y="692696"/>
            <a:ext cx="853244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sz="2800" b="0" dirty="0" smtClean="0"/>
              <a:t>Статья 90 ЗК РФ Земли транспорта</a:t>
            </a:r>
            <a:br>
              <a:rPr lang="ru-RU" sz="2800" b="0" dirty="0" smtClean="0"/>
            </a:br>
            <a:r>
              <a:rPr lang="ru-RU" sz="2800" b="0" dirty="0" smtClean="0"/>
              <a:t>(письмо Минэкономразвития России от 04.03.2016 №6013-ПК/Д23и)</a:t>
            </a:r>
            <a:endParaRPr lang="ru-RU" sz="2800" b="0" dirty="0"/>
          </a:p>
        </p:txBody>
      </p:sp>
      <p:sp>
        <p:nvSpPr>
          <p:cNvPr id="2" name="Прямоугольник 1"/>
          <p:cNvSpPr/>
          <p:nvPr/>
        </p:nvSpPr>
        <p:spPr>
          <a:xfrm>
            <a:off x="745414" y="2276872"/>
            <a:ext cx="8291082" cy="4401205"/>
          </a:xfrm>
          <a:prstGeom prst="rect">
            <a:avLst/>
          </a:prstGeom>
        </p:spPr>
        <p:txBody>
          <a:bodyPr wrap="square">
            <a:spAutoFit/>
          </a:bodyPr>
          <a:lstStyle/>
          <a:p>
            <a:pPr algn="just"/>
            <a:r>
              <a:rPr lang="ru-RU" sz="2000" dirty="0"/>
              <a:t>6. В целях обеспечения деятельности организаций и эксплуатации объектов трубопроводного транспорта могут предоставляться </a:t>
            </a:r>
            <a:r>
              <a:rPr lang="ru-RU" sz="2000" dirty="0" smtClean="0"/>
              <a:t>ЗУ для размещения </a:t>
            </a:r>
            <a:r>
              <a:rPr lang="ru-RU" sz="2000" b="1" dirty="0"/>
              <a:t>наземных объектов </a:t>
            </a:r>
            <a:r>
              <a:rPr lang="ru-RU" sz="2000" dirty="0"/>
              <a:t>системы нефтепроводов, газопроводов, иных </a:t>
            </a:r>
            <a:r>
              <a:rPr lang="ru-RU" sz="2000" dirty="0" smtClean="0"/>
              <a:t>трубопроводов…</a:t>
            </a:r>
            <a:endParaRPr lang="ru-RU" sz="2000" dirty="0"/>
          </a:p>
          <a:p>
            <a:pPr algn="just"/>
            <a:r>
              <a:rPr lang="ru-RU" sz="2000" dirty="0" smtClean="0"/>
              <a:t>8</a:t>
            </a:r>
            <a:r>
              <a:rPr lang="ru-RU" sz="2000" dirty="0"/>
              <a:t>. Земельные участки, предоставленные </a:t>
            </a:r>
            <a:r>
              <a:rPr lang="ru-RU" sz="2000" b="1" dirty="0"/>
              <a:t>под строительство</a:t>
            </a:r>
            <a:r>
              <a:rPr lang="ru-RU" sz="2000" dirty="0"/>
              <a:t>, реконструкцию, капитальный ремонт объектов трубопроводного транспорта, </a:t>
            </a:r>
            <a:r>
              <a:rPr lang="ru-RU" sz="2000" b="1" dirty="0" smtClean="0"/>
              <a:t>не </a:t>
            </a:r>
            <a:r>
              <a:rPr lang="ru-RU" sz="2000" b="1" dirty="0"/>
              <a:t>подлежат переводу в категорию земель транспорта </a:t>
            </a:r>
            <a:r>
              <a:rPr lang="ru-RU" sz="2000" dirty="0"/>
              <a:t>и предоставляются на период </a:t>
            </a:r>
            <a:r>
              <a:rPr lang="ru-RU" sz="2000" dirty="0" smtClean="0"/>
              <a:t>строительства</a:t>
            </a:r>
            <a:r>
              <a:rPr lang="ru-RU" sz="2000" dirty="0"/>
              <a:t>, реконструкции, капитального ремонта таких объектов. На земельные участки, где размещены </a:t>
            </a:r>
            <a:r>
              <a:rPr lang="ru-RU" sz="2000" b="1" dirty="0"/>
              <a:t>подземные объекты </a:t>
            </a:r>
            <a:r>
              <a:rPr lang="ru-RU" sz="2000" dirty="0"/>
              <a:t>трубопроводного транспорта, относящиеся к линейным объектам, </a:t>
            </a:r>
            <a:r>
              <a:rPr lang="ru-RU" sz="2000" b="1" dirty="0"/>
              <a:t>оформление прав собственников объектов не требуется</a:t>
            </a:r>
            <a:r>
              <a:rPr lang="ru-RU" sz="2000" dirty="0"/>
              <a:t>. У собственников земельных участков возникают ограничения прав в связи с установлением охранных зон таких объектов.</a:t>
            </a:r>
          </a:p>
        </p:txBody>
      </p:sp>
    </p:spTree>
    <p:extLst>
      <p:ext uri="{BB962C8B-B14F-4D97-AF65-F5344CB8AC3E}">
        <p14:creationId xmlns:p14="http://schemas.microsoft.com/office/powerpoint/2010/main" val="884446146"/>
      </p:ext>
    </p:extLst>
  </p:cSld>
  <p:clrMapOvr>
    <a:masterClrMapping/>
  </p:clrMapOvr>
  <p:transition>
    <p:wipe dir="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Заголовок 1"/>
          <p:cNvSpPr>
            <a:spLocks noGrp="1"/>
          </p:cNvSpPr>
          <p:nvPr>
            <p:ph type="title"/>
          </p:nvPr>
        </p:nvSpPr>
        <p:spPr>
          <a:xfrm>
            <a:off x="611560" y="692696"/>
            <a:ext cx="853244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sz="2800" dirty="0" smtClean="0"/>
              <a:t>Глава v.3. ЗК РФ Установление сервитута в отношении ЗУ государственной или муниципальной собственности </a:t>
            </a:r>
            <a:endParaRPr lang="ru-RU" sz="2800" b="0" dirty="0"/>
          </a:p>
        </p:txBody>
      </p:sp>
      <p:sp>
        <p:nvSpPr>
          <p:cNvPr id="2" name="Прямоугольник 1"/>
          <p:cNvSpPr/>
          <p:nvPr/>
        </p:nvSpPr>
        <p:spPr>
          <a:xfrm>
            <a:off x="745414" y="2276872"/>
            <a:ext cx="8291082" cy="4154984"/>
          </a:xfrm>
          <a:prstGeom prst="rect">
            <a:avLst/>
          </a:prstGeom>
        </p:spPr>
        <p:txBody>
          <a:bodyPr wrap="square">
            <a:spAutoFit/>
          </a:bodyPr>
          <a:lstStyle/>
          <a:p>
            <a:pPr algn="just"/>
            <a:r>
              <a:rPr lang="ru-RU" sz="2400" dirty="0"/>
              <a:t>Соглашение об установлении сервитута в отношении ЗУ гос. или </a:t>
            </a:r>
            <a:r>
              <a:rPr lang="ru-RU" sz="2400" dirty="0" err="1"/>
              <a:t>мун</a:t>
            </a:r>
            <a:r>
              <a:rPr lang="ru-RU" sz="2400" dirty="0"/>
              <a:t>. собственности, заключается в случаях, установленных ГК, ЗК, другими ФЗ, и, в частности, в следующих случаях:</a:t>
            </a:r>
          </a:p>
          <a:p>
            <a:r>
              <a:rPr lang="ru-RU" sz="2400" dirty="0"/>
              <a:t>1) </a:t>
            </a:r>
            <a:r>
              <a:rPr lang="ru-RU" sz="2400" b="1" dirty="0"/>
              <a:t>размещение линейных объектов, сооружений связи</a:t>
            </a:r>
            <a:r>
              <a:rPr lang="ru-RU" sz="2400" dirty="0"/>
              <a:t>, специальных информационных знаков и защитных сооружений, не препятствующих разрешенному использованию земельного участка;</a:t>
            </a:r>
          </a:p>
          <a:p>
            <a:r>
              <a:rPr lang="ru-RU" sz="2400" dirty="0"/>
              <a:t>2) проведение изыскательских работ;</a:t>
            </a:r>
          </a:p>
          <a:p>
            <a:pPr algn="just"/>
            <a:r>
              <a:rPr lang="ru-RU" sz="2400" dirty="0"/>
              <a:t>3) ведение работ, связанных с пользованием недрами</a:t>
            </a:r>
            <a:r>
              <a:rPr lang="ru-RU" sz="2400" dirty="0" smtClean="0"/>
              <a:t>.</a:t>
            </a:r>
          </a:p>
          <a:p>
            <a:pPr algn="just"/>
            <a:r>
              <a:rPr lang="ru-RU" sz="2400" dirty="0" smtClean="0"/>
              <a:t>(Ст. 39.23 ЗК РФ)</a:t>
            </a:r>
            <a:endParaRPr lang="ru-RU" sz="2400" dirty="0"/>
          </a:p>
        </p:txBody>
      </p:sp>
    </p:spTree>
    <p:extLst>
      <p:ext uri="{BB962C8B-B14F-4D97-AF65-F5344CB8AC3E}">
        <p14:creationId xmlns:p14="http://schemas.microsoft.com/office/powerpoint/2010/main" val="3112038935"/>
      </p:ext>
    </p:extLst>
  </p:cSld>
  <p:clrMapOvr>
    <a:masterClrMapping/>
  </p:clrMapOvr>
  <p:transition>
    <p:wipe dir="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Заголовок 1"/>
          <p:cNvSpPr>
            <a:spLocks noGrp="1"/>
          </p:cNvSpPr>
          <p:nvPr>
            <p:ph type="title"/>
          </p:nvPr>
        </p:nvSpPr>
        <p:spPr>
          <a:xfrm>
            <a:off x="611560" y="692696"/>
            <a:ext cx="853244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sz="2800" dirty="0" smtClean="0"/>
              <a:t>Глава v.3. ЗК РФ Установление сервитута в отношении ЗУ государственной или муниципальной собственности </a:t>
            </a:r>
            <a:endParaRPr lang="ru-RU" sz="2800" b="0" dirty="0"/>
          </a:p>
        </p:txBody>
      </p:sp>
      <p:sp>
        <p:nvSpPr>
          <p:cNvPr id="2" name="Прямоугольник 1"/>
          <p:cNvSpPr/>
          <p:nvPr/>
        </p:nvSpPr>
        <p:spPr>
          <a:xfrm>
            <a:off x="745414" y="2276872"/>
            <a:ext cx="8291082" cy="4493538"/>
          </a:xfrm>
          <a:prstGeom prst="rect">
            <a:avLst/>
          </a:prstGeom>
        </p:spPr>
        <p:txBody>
          <a:bodyPr wrap="square">
            <a:spAutoFit/>
          </a:bodyPr>
          <a:lstStyle/>
          <a:p>
            <a:pPr algn="just"/>
            <a:r>
              <a:rPr lang="ru-RU" sz="2200" dirty="0"/>
              <a:t>4. В случае заключения соглашения об установлении сервитута в отношении </a:t>
            </a:r>
            <a:r>
              <a:rPr lang="ru-RU" sz="2200" dirty="0" smtClean="0"/>
              <a:t>ЗУ, гос. </a:t>
            </a:r>
            <a:r>
              <a:rPr lang="ru-RU" sz="2200" dirty="0"/>
              <a:t>или </a:t>
            </a:r>
            <a:r>
              <a:rPr lang="ru-RU" sz="2200" dirty="0" err="1" smtClean="0"/>
              <a:t>мун</a:t>
            </a:r>
            <a:r>
              <a:rPr lang="ru-RU" sz="2200" dirty="0" smtClean="0"/>
              <a:t>. </a:t>
            </a:r>
            <a:r>
              <a:rPr lang="ru-RU" sz="2200" dirty="0"/>
              <a:t>собственности, </a:t>
            </a:r>
            <a:r>
              <a:rPr lang="ru-RU" sz="2200" b="1" dirty="0"/>
              <a:t>на срок до трех лет </a:t>
            </a:r>
            <a:r>
              <a:rPr lang="ru-RU" sz="2200" dirty="0"/>
              <a:t>допускается по соглашению сторон установление сервитута в отношении части такого </a:t>
            </a:r>
            <a:r>
              <a:rPr lang="ru-RU" sz="2200" dirty="0" smtClean="0"/>
              <a:t>ЗУ </a:t>
            </a:r>
            <a:r>
              <a:rPr lang="ru-RU" sz="2200" b="1" dirty="0" smtClean="0"/>
              <a:t>без проведения кадастровых работ, </a:t>
            </a:r>
            <a:r>
              <a:rPr lang="ru-RU" sz="2200" b="1" dirty="0"/>
              <a:t>без осуществления государственного кадастрового учета указанной части земельного участка и без государственной регистрации ограничения (обременения),</a:t>
            </a:r>
            <a:r>
              <a:rPr lang="ru-RU" sz="2200" dirty="0"/>
              <a:t> возникающего в связи с установлением данного сервитута. В этом случае граница действия сервитута определяется в соответствии с прилагаемой к соглашению об установлении сервитута схемой границ сервитута на кадастровом плане </a:t>
            </a:r>
            <a:r>
              <a:rPr lang="ru-RU" sz="2200" dirty="0" smtClean="0"/>
              <a:t>территории (ст. 39.25 ЗК РФ).</a:t>
            </a:r>
            <a:endParaRPr lang="ru-RU" sz="2200" dirty="0"/>
          </a:p>
        </p:txBody>
      </p:sp>
    </p:spTree>
    <p:extLst>
      <p:ext uri="{BB962C8B-B14F-4D97-AF65-F5344CB8AC3E}">
        <p14:creationId xmlns:p14="http://schemas.microsoft.com/office/powerpoint/2010/main" val="2034055362"/>
      </p:ext>
    </p:extLst>
  </p:cSld>
  <p:clrMapOvr>
    <a:masterClrMapping/>
  </p:clrMapOvr>
  <p:transition>
    <p:wipe dir="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dirty="0" smtClean="0"/>
              <a:t> Федеральный закон от 13.07.2015 N 218-ФЗ</a:t>
            </a:r>
            <a:br>
              <a:rPr lang="ru-RU" altLang="ru-RU" sz="2800" dirty="0" smtClean="0"/>
            </a:br>
            <a:r>
              <a:rPr lang="ru-RU" altLang="ru-RU" sz="2800" dirty="0" smtClean="0"/>
              <a:t>Статья 72</a:t>
            </a:r>
          </a:p>
        </p:txBody>
      </p:sp>
      <p:sp>
        <p:nvSpPr>
          <p:cNvPr id="59395" name="Прямоугольник 2"/>
          <p:cNvSpPr>
            <a:spLocks noChangeArrowheads="1"/>
          </p:cNvSpPr>
          <p:nvPr/>
        </p:nvSpPr>
        <p:spPr bwMode="auto">
          <a:xfrm>
            <a:off x="684213" y="2349500"/>
            <a:ext cx="8208962"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marL="0" indent="358775" algn="just"/>
            <a:r>
              <a:rPr lang="ru-RU" sz="2400" dirty="0"/>
              <a:t>сведения ЕГРП и ГКН считаются сведениями ЕГРН не требующими дополнительного подтверждения</a:t>
            </a:r>
          </a:p>
          <a:p>
            <a:pPr marL="0" indent="358775" algn="just"/>
            <a:endParaRPr lang="ru-RU" sz="2400" dirty="0" smtClean="0"/>
          </a:p>
          <a:p>
            <a:pPr marL="0" indent="358775" algn="just"/>
            <a:r>
              <a:rPr lang="ru-RU" sz="2400" dirty="0" smtClean="0"/>
              <a:t>Временный </a:t>
            </a:r>
            <a:r>
              <a:rPr lang="ru-RU" sz="2400" dirty="0"/>
              <a:t>характер сведений ГКН, сохраняется до момента регистрации права либо аренды для  ЗУ  находящийся в гос. или </a:t>
            </a:r>
            <a:r>
              <a:rPr lang="ru-RU" sz="2400" dirty="0" err="1"/>
              <a:t>мун</a:t>
            </a:r>
            <a:r>
              <a:rPr lang="ru-RU" sz="2400" dirty="0"/>
              <a:t>. собственности, но не позднее 1 марта 2022 года. По истечении указанного срока сведения которые носят временный характер, исключаются из ЕГРН.</a:t>
            </a:r>
          </a:p>
          <a:p>
            <a:endParaRPr lang="ru-RU" sz="2400" dirty="0">
              <a:hlinkClick r:id="rId2"/>
            </a:endParaRPr>
          </a:p>
        </p:txBody>
      </p:sp>
    </p:spTree>
    <p:extLst>
      <p:ext uri="{BB962C8B-B14F-4D97-AF65-F5344CB8AC3E}">
        <p14:creationId xmlns:p14="http://schemas.microsoft.com/office/powerpoint/2010/main" val="4155891267"/>
      </p:ext>
    </p:extLst>
  </p:cSld>
  <p:clrMapOvr>
    <a:masterClrMapping/>
  </p:clrMapOvr>
  <p:transition>
    <p:wipe dir="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dirty="0" smtClean="0"/>
              <a:t> Федеральный закон от 13.07.2015 N 218-ФЗ</a:t>
            </a:r>
            <a:br>
              <a:rPr lang="ru-RU" altLang="ru-RU" sz="2800" dirty="0" smtClean="0"/>
            </a:br>
            <a:r>
              <a:rPr lang="ru-RU" altLang="ru-RU" sz="2800" dirty="0" smtClean="0"/>
              <a:t>Статья 70</a:t>
            </a:r>
          </a:p>
        </p:txBody>
      </p:sp>
      <p:sp>
        <p:nvSpPr>
          <p:cNvPr id="59395" name="Прямоугольник 2"/>
          <p:cNvSpPr>
            <a:spLocks noChangeArrowheads="1"/>
          </p:cNvSpPr>
          <p:nvPr/>
        </p:nvSpPr>
        <p:spPr bwMode="auto">
          <a:xfrm>
            <a:off x="684213" y="2349500"/>
            <a:ext cx="8208962" cy="30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a:r>
              <a:rPr lang="ru-RU" sz="2400" dirty="0" smtClean="0"/>
              <a:t>3</a:t>
            </a:r>
            <a:r>
              <a:rPr lang="ru-RU" sz="2400" dirty="0"/>
              <a:t>. Орган регистрации прав в соответствии с установленными правилами ведения </a:t>
            </a:r>
            <a:r>
              <a:rPr lang="ru-RU" sz="2400" dirty="0" smtClean="0"/>
              <a:t>ЕГРН снимает </a:t>
            </a:r>
            <a:r>
              <a:rPr lang="ru-RU" sz="2400" dirty="0"/>
              <a:t>с государственного кадастрового учета земельный участок, учтенный в установленном законодательством Российской Федерации порядке до 1 марта 2008 года, в случае, если сведения о правообладателях таких участков отсутствуют в </a:t>
            </a:r>
            <a:r>
              <a:rPr lang="ru-RU" sz="2400" dirty="0" smtClean="0"/>
              <a:t>ЕГРН.</a:t>
            </a:r>
            <a:endParaRPr lang="ru-RU" sz="2400" dirty="0"/>
          </a:p>
        </p:txBody>
      </p:sp>
    </p:spTree>
    <p:extLst>
      <p:ext uri="{BB962C8B-B14F-4D97-AF65-F5344CB8AC3E}">
        <p14:creationId xmlns:p14="http://schemas.microsoft.com/office/powerpoint/2010/main" val="3912648984"/>
      </p:ext>
    </p:extLst>
  </p:cSld>
  <p:clrMapOvr>
    <a:masterClrMapping/>
  </p:clrMapOvr>
  <p:transition>
    <p:wipe dir="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sz="2800" b="0" dirty="0"/>
              <a:t>Статья 62. Порядок предоставления сведений, содержащихся в </a:t>
            </a:r>
            <a:r>
              <a:rPr lang="ru-RU" sz="2800" b="0" dirty="0" smtClean="0"/>
              <a:t>ЕГРН</a:t>
            </a:r>
            <a:endParaRPr lang="ru-RU" sz="2800" b="0" dirty="0"/>
          </a:p>
        </p:txBody>
      </p:sp>
      <p:sp>
        <p:nvSpPr>
          <p:cNvPr id="4" name="Прямоугольник 2"/>
          <p:cNvSpPr>
            <a:spLocks noChangeArrowheads="1"/>
          </p:cNvSpPr>
          <p:nvPr/>
        </p:nvSpPr>
        <p:spPr bwMode="auto">
          <a:xfrm>
            <a:off x="755576" y="2213593"/>
            <a:ext cx="8137599"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a:r>
              <a:rPr lang="ru-RU" sz="2400" dirty="0"/>
              <a:t>9. Сведения, содержащиеся в </a:t>
            </a:r>
            <a:r>
              <a:rPr lang="ru-RU" sz="2400" dirty="0" smtClean="0"/>
              <a:t>ЕГРН, </a:t>
            </a:r>
            <a:r>
              <a:rPr lang="ru-RU" sz="2400" dirty="0"/>
              <a:t>предоставляются в срок не более </a:t>
            </a:r>
            <a:r>
              <a:rPr lang="ru-RU" sz="2400" b="1" dirty="0" smtClean="0"/>
              <a:t>трех рабочих </a:t>
            </a:r>
            <a:r>
              <a:rPr lang="ru-RU" sz="2400" b="1" dirty="0"/>
              <a:t>дней </a:t>
            </a:r>
            <a:r>
              <a:rPr lang="ru-RU" sz="2400" dirty="0"/>
              <a:t>со дня получения органом регистрации прав </a:t>
            </a:r>
            <a:r>
              <a:rPr lang="ru-RU" sz="2400" dirty="0" smtClean="0"/>
              <a:t>запроса, </a:t>
            </a:r>
            <a:r>
              <a:rPr lang="ru-RU" sz="2400" dirty="0"/>
              <a:t>если иной срок не установлен настоящим </a:t>
            </a:r>
            <a:r>
              <a:rPr lang="ru-RU" sz="2400" dirty="0" smtClean="0"/>
              <a:t>ФЗ.</a:t>
            </a:r>
          </a:p>
          <a:p>
            <a:pPr algn="just"/>
            <a:r>
              <a:rPr lang="ru-RU" sz="2400" dirty="0" smtClean="0"/>
              <a:t>11. </a:t>
            </a:r>
            <a:r>
              <a:rPr lang="ru-RU" sz="2400" dirty="0"/>
              <a:t>Срок передачи </a:t>
            </a:r>
            <a:r>
              <a:rPr lang="ru-RU" sz="2400" dirty="0" smtClean="0"/>
              <a:t>МФЦ запроса и </a:t>
            </a:r>
            <a:r>
              <a:rPr lang="ru-RU" sz="2400" dirty="0"/>
              <a:t>срок передачи подготовленных </a:t>
            </a:r>
            <a:r>
              <a:rPr lang="ru-RU" sz="2400" dirty="0" smtClean="0"/>
              <a:t>документов</a:t>
            </a:r>
            <a:r>
              <a:rPr lang="ru-RU" sz="2400" dirty="0"/>
              <a:t>, содержащих сведения </a:t>
            </a:r>
            <a:r>
              <a:rPr lang="ru-RU" sz="2400" dirty="0" smtClean="0"/>
              <a:t>ЕГРН, </a:t>
            </a:r>
            <a:r>
              <a:rPr lang="ru-RU" sz="2400" dirty="0"/>
              <a:t>в </a:t>
            </a:r>
            <a:r>
              <a:rPr lang="ru-RU" sz="2400" dirty="0" smtClean="0"/>
              <a:t>МФЦ не </a:t>
            </a:r>
            <a:r>
              <a:rPr lang="ru-RU" sz="2400" dirty="0"/>
              <a:t>должны превышать </a:t>
            </a:r>
            <a:r>
              <a:rPr lang="ru-RU" sz="2400" b="1" dirty="0"/>
              <a:t>два рабочих дня соответственно</a:t>
            </a:r>
            <a:r>
              <a:rPr lang="ru-RU" sz="2400" dirty="0"/>
              <a:t> со дня поступления запроса </a:t>
            </a:r>
            <a:r>
              <a:rPr lang="ru-RU" sz="2400" dirty="0" smtClean="0"/>
              <a:t>в МФЦ и </a:t>
            </a:r>
            <a:r>
              <a:rPr lang="ru-RU" sz="2400" dirty="0"/>
              <a:t>со дня передачи такого запроса </a:t>
            </a:r>
            <a:r>
              <a:rPr lang="ru-RU" sz="2400" dirty="0" smtClean="0"/>
              <a:t>МФЦ в </a:t>
            </a:r>
            <a:r>
              <a:rPr lang="ru-RU" sz="2400" dirty="0"/>
              <a:t>орган регистрации прав.</a:t>
            </a:r>
          </a:p>
          <a:p>
            <a:pPr algn="just"/>
            <a:endParaRPr lang="ru-RU" sz="2400" dirty="0"/>
          </a:p>
        </p:txBody>
      </p:sp>
    </p:spTree>
    <p:extLst>
      <p:ext uri="{BB962C8B-B14F-4D97-AF65-F5344CB8AC3E}">
        <p14:creationId xmlns:p14="http://schemas.microsoft.com/office/powerpoint/2010/main" val="2492370964"/>
      </p:ext>
    </p:extLst>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dirty="0" smtClean="0"/>
              <a:t> Федеральный закон от 13.07.2015 N 218-ФЗ</a:t>
            </a:r>
            <a:br>
              <a:rPr lang="ru-RU" altLang="ru-RU" sz="2800" dirty="0" smtClean="0"/>
            </a:br>
            <a:r>
              <a:rPr lang="ru-RU" sz="2800" b="0" dirty="0"/>
              <a:t>Статья </a:t>
            </a:r>
            <a:r>
              <a:rPr lang="ru-RU" sz="2800" b="0" dirty="0" smtClean="0"/>
              <a:t>1. </a:t>
            </a:r>
            <a:r>
              <a:rPr lang="ru-RU" sz="2800" b="0" dirty="0"/>
              <a:t>Предмет регулирования настоящего Федерального закона. Основные </a:t>
            </a:r>
            <a:r>
              <a:rPr lang="ru-RU" sz="2800" b="0" dirty="0" smtClean="0"/>
              <a:t>положения</a:t>
            </a:r>
            <a:endParaRPr lang="ru-RU" sz="2800" b="0" dirty="0"/>
          </a:p>
        </p:txBody>
      </p:sp>
      <p:sp>
        <p:nvSpPr>
          <p:cNvPr id="3" name="Прямоугольник 2"/>
          <p:cNvSpPr/>
          <p:nvPr/>
        </p:nvSpPr>
        <p:spPr>
          <a:xfrm>
            <a:off x="683568" y="2349500"/>
            <a:ext cx="8352928" cy="4524315"/>
          </a:xfrm>
          <a:prstGeom prst="rect">
            <a:avLst/>
          </a:prstGeom>
        </p:spPr>
        <p:txBody>
          <a:bodyPr wrap="square">
            <a:spAutoFit/>
          </a:bodyPr>
          <a:lstStyle/>
          <a:p>
            <a:pPr algn="just"/>
            <a:r>
              <a:rPr lang="ru-RU" sz="2400" dirty="0"/>
              <a:t> </a:t>
            </a:r>
            <a:r>
              <a:rPr lang="ru-RU" sz="2400" b="1" dirty="0"/>
              <a:t>Государственный кадастровый учет </a:t>
            </a:r>
            <a:r>
              <a:rPr lang="ru-RU" sz="2400" dirty="0" smtClean="0"/>
              <a:t>- </a:t>
            </a:r>
            <a:r>
              <a:rPr lang="ru-RU" sz="2400" dirty="0"/>
              <a:t>внесение в </a:t>
            </a:r>
            <a:r>
              <a:rPr lang="ru-RU" sz="2400" dirty="0" smtClean="0"/>
              <a:t>ЕГРН </a:t>
            </a:r>
            <a:r>
              <a:rPr lang="ru-RU" sz="2400" dirty="0"/>
              <a:t>сведений о </a:t>
            </a:r>
            <a:r>
              <a:rPr lang="ru-RU" sz="2400" u="sng" dirty="0"/>
              <a:t>земельных </a:t>
            </a:r>
            <a:r>
              <a:rPr lang="ru-RU" sz="2400" u="sng" dirty="0" smtClean="0"/>
              <a:t>участках, </a:t>
            </a:r>
            <a:r>
              <a:rPr lang="ru-RU" sz="2400" u="sng" dirty="0"/>
              <a:t>зданиях, сооружениях, помещениях, </a:t>
            </a:r>
            <a:r>
              <a:rPr lang="ru-RU" sz="2400" u="sng" dirty="0" err="1"/>
              <a:t>машино</a:t>
            </a:r>
            <a:r>
              <a:rPr lang="ru-RU" sz="2400" u="sng" dirty="0"/>
              <a:t>-местах, об объектах незавершенного </a:t>
            </a:r>
            <a:r>
              <a:rPr lang="ru-RU" sz="2400" u="sng" dirty="0" smtClean="0"/>
              <a:t>стр., </a:t>
            </a:r>
            <a:r>
              <a:rPr lang="ru-RU" sz="2400" u="sng" dirty="0"/>
              <a:t>о единых недвижимых комплексах</a:t>
            </a:r>
            <a:r>
              <a:rPr lang="ru-RU" sz="2400" dirty="0"/>
              <a:t>, а в случаях, установленных </a:t>
            </a:r>
            <a:r>
              <a:rPr lang="ru-RU" sz="2400" dirty="0" smtClean="0"/>
              <a:t>ФЗ, </a:t>
            </a:r>
            <a:r>
              <a:rPr lang="ru-RU" sz="2400" dirty="0"/>
              <a:t>и об иных объектах, которые прочно связаны с землей, то есть перемещение которых без несоразмерного ущерба их назначению </a:t>
            </a:r>
            <a:r>
              <a:rPr lang="ru-RU" sz="2400" dirty="0" smtClean="0"/>
              <a:t>невозможно, </a:t>
            </a:r>
            <a:r>
              <a:rPr lang="ru-RU" sz="2400" dirty="0"/>
              <a:t>которые подтверждают существование </a:t>
            </a:r>
            <a:r>
              <a:rPr lang="ru-RU" sz="2400" dirty="0" smtClean="0"/>
              <a:t>объекта с </a:t>
            </a:r>
            <a:r>
              <a:rPr lang="ru-RU" sz="2400" dirty="0"/>
              <a:t>характеристиками, позволяющими определить его в качестве индивидуально-определенной вещи, или подтверждают прекращение его существования, а также иных </a:t>
            </a:r>
            <a:r>
              <a:rPr lang="ru-RU" sz="2400" dirty="0" smtClean="0"/>
              <a:t>сведений </a:t>
            </a:r>
            <a:r>
              <a:rPr lang="ru-RU" sz="2400" dirty="0"/>
              <a:t>об объектах </a:t>
            </a:r>
            <a:r>
              <a:rPr lang="ru-RU" sz="2400" dirty="0" smtClean="0"/>
              <a:t>недвижимости.</a:t>
            </a:r>
            <a:endParaRPr lang="ru-RU" sz="2400" dirty="0"/>
          </a:p>
        </p:txBody>
      </p:sp>
    </p:spTree>
    <p:extLst>
      <p:ext uri="{BB962C8B-B14F-4D97-AF65-F5344CB8AC3E}">
        <p14:creationId xmlns:p14="http://schemas.microsoft.com/office/powerpoint/2010/main" val="529736612"/>
      </p:ext>
    </p:extLst>
  </p:cSld>
  <p:clrMapOvr>
    <a:masterClrMapping/>
  </p:clrMapOvr>
  <p:transition>
    <p:wipe dir="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sz="2800" b="0" dirty="0"/>
              <a:t>Статья 62. Порядок предоставления сведений, содержащихся в </a:t>
            </a:r>
            <a:r>
              <a:rPr lang="ru-RU" sz="2800" b="0" dirty="0" smtClean="0"/>
              <a:t>ЕГРН</a:t>
            </a:r>
            <a:br>
              <a:rPr lang="ru-RU" sz="2800" b="0" dirty="0" smtClean="0"/>
            </a:br>
            <a:r>
              <a:rPr lang="ru-RU" sz="2800" b="0" dirty="0"/>
              <a:t>Приказ </a:t>
            </a:r>
            <a:r>
              <a:rPr lang="ru-RU" sz="2800" b="0" dirty="0" smtClean="0"/>
              <a:t>МЭР от </a:t>
            </a:r>
            <a:r>
              <a:rPr lang="ru-RU" sz="2800" b="0" dirty="0"/>
              <a:t>20.06.2016 N 378</a:t>
            </a:r>
            <a:br>
              <a:rPr lang="ru-RU" sz="2800" b="0" dirty="0"/>
            </a:br>
            <a:endParaRPr lang="ru-RU" sz="2800" b="0" dirty="0"/>
          </a:p>
        </p:txBody>
      </p:sp>
      <p:sp>
        <p:nvSpPr>
          <p:cNvPr id="4" name="Прямоугольник 2"/>
          <p:cNvSpPr>
            <a:spLocks noChangeArrowheads="1"/>
          </p:cNvSpPr>
          <p:nvPr/>
        </p:nvSpPr>
        <p:spPr bwMode="auto">
          <a:xfrm>
            <a:off x="755576" y="2213593"/>
            <a:ext cx="8137599" cy="3416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marL="0" indent="358775" algn="just">
              <a:buFont typeface="Arial" panose="020B0604020202020204" pitchFamily="34" charset="0"/>
              <a:buChar char="•"/>
            </a:pPr>
            <a:r>
              <a:rPr lang="ru-RU" sz="2400" dirty="0"/>
              <a:t>выписка из ЕГРН об основных характеристиках и зарегистрированных правах на объект недвижимости;</a:t>
            </a:r>
          </a:p>
          <a:p>
            <a:pPr marL="0" indent="358775" algn="just">
              <a:buFont typeface="Arial" panose="020B0604020202020204" pitchFamily="34" charset="0"/>
              <a:buChar char="•"/>
            </a:pPr>
            <a:r>
              <a:rPr lang="ru-RU" sz="2400" dirty="0"/>
              <a:t>выписка из ЕГРН о переходе прав на </a:t>
            </a:r>
            <a:r>
              <a:rPr lang="ru-RU" sz="2400" dirty="0" smtClean="0"/>
              <a:t>объект </a:t>
            </a:r>
            <a:r>
              <a:rPr lang="ru-RU" sz="2400" dirty="0"/>
              <a:t>недвижимости</a:t>
            </a:r>
            <a:r>
              <a:rPr lang="ru-RU" sz="2400" dirty="0" smtClean="0"/>
              <a:t>;</a:t>
            </a:r>
            <a:endParaRPr lang="ru-RU" sz="2400" dirty="0"/>
          </a:p>
          <a:p>
            <a:pPr marL="0" indent="358775" algn="just">
              <a:buFont typeface="Arial" panose="020B0604020202020204" pitchFamily="34" charset="0"/>
              <a:buChar char="•"/>
            </a:pPr>
            <a:r>
              <a:rPr lang="ru-RU" sz="2400" dirty="0"/>
              <a:t>выписка из ЕГРН о правах отдельного лица на имевшиеся (имеющиеся) у него объекты;</a:t>
            </a:r>
          </a:p>
          <a:p>
            <a:pPr marL="0" indent="358775" algn="just">
              <a:buFont typeface="Arial" panose="020B0604020202020204" pitchFamily="34" charset="0"/>
              <a:buChar char="•"/>
            </a:pPr>
            <a:r>
              <a:rPr lang="ru-RU" sz="2400" dirty="0"/>
              <a:t>выписка о дате получения органом регистрации прав заявления о ГКУ и (или) ГРП и прилагаемых к нему документов</a:t>
            </a:r>
            <a:r>
              <a:rPr lang="ru-RU" sz="2400" dirty="0" smtClean="0"/>
              <a:t>;</a:t>
            </a:r>
            <a:endParaRPr lang="ru-RU" sz="2400" dirty="0"/>
          </a:p>
        </p:txBody>
      </p:sp>
    </p:spTree>
    <p:extLst>
      <p:ext uri="{BB962C8B-B14F-4D97-AF65-F5344CB8AC3E}">
        <p14:creationId xmlns:p14="http://schemas.microsoft.com/office/powerpoint/2010/main" val="43534060"/>
      </p:ext>
    </p:extLst>
  </p:cSld>
  <p:clrMapOvr>
    <a:masterClrMapping/>
  </p:clrMapOvr>
  <p:transition>
    <p:wipe dir="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sz="2800" b="0" dirty="0"/>
              <a:t>Статья 62. Порядок предоставления сведений, содержащихся в </a:t>
            </a:r>
            <a:r>
              <a:rPr lang="ru-RU" sz="2800" b="0" dirty="0" smtClean="0"/>
              <a:t>ЕГРН</a:t>
            </a:r>
            <a:br>
              <a:rPr lang="ru-RU" sz="2800" b="0" dirty="0" smtClean="0"/>
            </a:br>
            <a:r>
              <a:rPr lang="ru-RU" sz="2800" b="0" dirty="0"/>
              <a:t>Приказ </a:t>
            </a:r>
            <a:r>
              <a:rPr lang="ru-RU" sz="2800" b="0" dirty="0" smtClean="0"/>
              <a:t>МЭР от </a:t>
            </a:r>
            <a:r>
              <a:rPr lang="ru-RU" sz="2800" b="0" dirty="0"/>
              <a:t>20.06.2016 N 378</a:t>
            </a:r>
            <a:br>
              <a:rPr lang="ru-RU" sz="2800" b="0" dirty="0"/>
            </a:br>
            <a:endParaRPr lang="ru-RU" sz="2800" b="0" dirty="0"/>
          </a:p>
        </p:txBody>
      </p:sp>
      <p:sp>
        <p:nvSpPr>
          <p:cNvPr id="4" name="Прямоугольник 2"/>
          <p:cNvSpPr>
            <a:spLocks noChangeArrowheads="1"/>
          </p:cNvSpPr>
          <p:nvPr/>
        </p:nvSpPr>
        <p:spPr bwMode="auto">
          <a:xfrm>
            <a:off x="755576" y="2213593"/>
            <a:ext cx="8137599"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marL="0" indent="358775" algn="just">
              <a:buFont typeface="Arial" panose="020B0604020202020204" pitchFamily="34" charset="0"/>
              <a:buChar char="•"/>
            </a:pPr>
            <a:r>
              <a:rPr lang="ru-RU" sz="2400" dirty="0" smtClean="0"/>
              <a:t>выписка о зоне с особыми условиями использования территорий, территориальной зоне, территории объекта культурного наследия, территории опережающего социально-экономического развития, зоне территориального развития, игорной зоне, лесничестве, лесопарке, ООПТ, особой экономической зоне, охотничьем угодье, береговой линии, проекте межевания территории;</a:t>
            </a:r>
          </a:p>
          <a:p>
            <a:pPr marL="0" indent="358775" algn="just">
              <a:buFont typeface="Arial" panose="020B0604020202020204" pitchFamily="34" charset="0"/>
              <a:buChar char="•"/>
            </a:pPr>
            <a:r>
              <a:rPr lang="ru-RU" sz="2400" dirty="0" smtClean="0"/>
              <a:t>выписка о границе между субъектами РФ, границе муниципального образования и границе населенного пункта;</a:t>
            </a:r>
          </a:p>
          <a:p>
            <a:pPr marL="0" indent="358775" algn="just">
              <a:buFont typeface="Arial" panose="020B0604020202020204" pitchFamily="34" charset="0"/>
              <a:buChar char="•"/>
            </a:pPr>
            <a:endParaRPr lang="ru-RU" sz="2400" dirty="0"/>
          </a:p>
        </p:txBody>
      </p:sp>
    </p:spTree>
    <p:extLst>
      <p:ext uri="{BB962C8B-B14F-4D97-AF65-F5344CB8AC3E}">
        <p14:creationId xmlns:p14="http://schemas.microsoft.com/office/powerpoint/2010/main" val="983092825"/>
      </p:ext>
    </p:extLst>
  </p:cSld>
  <p:clrMapOvr>
    <a:masterClrMapping/>
  </p:clrMapOvr>
  <p:transition>
    <p:wipe dir="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sz="2800" b="0" dirty="0"/>
              <a:t>Статья 62. Порядок предоставления сведений, содержащихся в </a:t>
            </a:r>
            <a:r>
              <a:rPr lang="ru-RU" sz="2800" b="0" dirty="0" smtClean="0"/>
              <a:t>ЕГРН</a:t>
            </a:r>
            <a:br>
              <a:rPr lang="ru-RU" sz="2800" b="0" dirty="0" smtClean="0"/>
            </a:br>
            <a:r>
              <a:rPr lang="ru-RU" sz="2800" b="0" dirty="0"/>
              <a:t>Приказ </a:t>
            </a:r>
            <a:r>
              <a:rPr lang="ru-RU" sz="2800" b="0" dirty="0" smtClean="0"/>
              <a:t>МЭР от </a:t>
            </a:r>
            <a:r>
              <a:rPr lang="ru-RU" sz="2800" b="0" dirty="0"/>
              <a:t>20.06.2016 N 378</a:t>
            </a:r>
            <a:br>
              <a:rPr lang="ru-RU" sz="2800" b="0" dirty="0"/>
            </a:br>
            <a:endParaRPr lang="ru-RU" sz="2800" b="0" dirty="0"/>
          </a:p>
        </p:txBody>
      </p:sp>
      <p:sp>
        <p:nvSpPr>
          <p:cNvPr id="4" name="Прямоугольник 2"/>
          <p:cNvSpPr>
            <a:spLocks noChangeArrowheads="1"/>
          </p:cNvSpPr>
          <p:nvPr/>
        </p:nvSpPr>
        <p:spPr bwMode="auto">
          <a:xfrm>
            <a:off x="755576" y="2213593"/>
            <a:ext cx="8137599" cy="4893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r>
              <a:rPr lang="ru-RU" sz="2400" dirty="0" smtClean="0"/>
              <a:t>сведения </a:t>
            </a:r>
            <a:r>
              <a:rPr lang="ru-RU" sz="2400" dirty="0"/>
              <a:t>ЕГРН, предоставляются в виде:</a:t>
            </a:r>
          </a:p>
          <a:p>
            <a:pPr>
              <a:buFont typeface="Arial" panose="020B0604020202020204" pitchFamily="34" charset="0"/>
              <a:buChar char="•"/>
            </a:pPr>
            <a:r>
              <a:rPr lang="ru-RU" sz="2400" dirty="0"/>
              <a:t>кадастрового плана территории;</a:t>
            </a:r>
          </a:p>
          <a:p>
            <a:pPr>
              <a:buFont typeface="Arial" panose="020B0604020202020204" pitchFamily="34" charset="0"/>
              <a:buChar char="•"/>
            </a:pPr>
            <a:r>
              <a:rPr lang="ru-RU" sz="2400" dirty="0"/>
              <a:t>уведомления об отсутствии сведений о лицах, получивших сведения об объекте недвижимости;</a:t>
            </a:r>
          </a:p>
          <a:p>
            <a:pPr>
              <a:buFont typeface="Arial" panose="020B0604020202020204" pitchFamily="34" charset="0"/>
              <a:buChar char="•"/>
            </a:pPr>
            <a:r>
              <a:rPr lang="ru-RU" sz="2400" dirty="0"/>
              <a:t>справки о лицах, получивших сведения об объекте недвижимости;</a:t>
            </a:r>
          </a:p>
          <a:p>
            <a:pPr>
              <a:buFont typeface="Arial" panose="020B0604020202020204" pitchFamily="34" charset="0"/>
              <a:buChar char="•"/>
            </a:pPr>
            <a:r>
              <a:rPr lang="ru-RU" sz="2400" dirty="0"/>
              <a:t>уведомления об отсутствии в ЕГРН запрашиваемых сведений;</a:t>
            </a:r>
          </a:p>
          <a:p>
            <a:pPr>
              <a:buFont typeface="Arial" panose="020B0604020202020204" pitchFamily="34" charset="0"/>
              <a:buChar char="•"/>
            </a:pPr>
            <a:r>
              <a:rPr lang="ru-RU" sz="2400" dirty="0"/>
              <a:t>решения об отказе в предоставлении запрашиваемых сведений из Единого государственного реестра недвижимости </a:t>
            </a:r>
          </a:p>
          <a:p>
            <a:r>
              <a:rPr lang="ru-RU" sz="2400" dirty="0"/>
              <a:t> </a:t>
            </a:r>
          </a:p>
          <a:p>
            <a:pPr marL="0" indent="358775" algn="just">
              <a:buFont typeface="Arial" panose="020B0604020202020204" pitchFamily="34" charset="0"/>
              <a:buChar char="•"/>
            </a:pPr>
            <a:endParaRPr lang="ru-RU" sz="2400" dirty="0"/>
          </a:p>
        </p:txBody>
      </p:sp>
    </p:spTree>
    <p:extLst>
      <p:ext uri="{BB962C8B-B14F-4D97-AF65-F5344CB8AC3E}">
        <p14:creationId xmlns:p14="http://schemas.microsoft.com/office/powerpoint/2010/main" val="4007740523"/>
      </p:ext>
    </p:extLst>
  </p:cSld>
  <p:clrMapOvr>
    <a:masterClrMapping/>
  </p:clrMapOvr>
  <p:transition>
    <p:wipe dir="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sz="2800" b="0" dirty="0"/>
              <a:t>Статья 62. Порядок предоставления сведений, содержащихся в </a:t>
            </a:r>
            <a:r>
              <a:rPr lang="ru-RU" sz="2800" b="0" dirty="0" smtClean="0"/>
              <a:t>ЕГРН</a:t>
            </a:r>
            <a:br>
              <a:rPr lang="ru-RU" sz="2800" b="0" dirty="0" smtClean="0"/>
            </a:br>
            <a:r>
              <a:rPr lang="ru-RU" sz="2800" b="0" dirty="0"/>
              <a:t>Приказ </a:t>
            </a:r>
            <a:r>
              <a:rPr lang="ru-RU" sz="2800" b="0" dirty="0" smtClean="0"/>
              <a:t>МЭР от </a:t>
            </a:r>
            <a:r>
              <a:rPr lang="ru-RU" sz="2800" b="0" dirty="0"/>
              <a:t>25.12.2015 N 975</a:t>
            </a:r>
            <a:br>
              <a:rPr lang="ru-RU" sz="2800" b="0" dirty="0"/>
            </a:br>
            <a:r>
              <a:rPr lang="ru-RU" sz="2800" b="0" dirty="0"/>
              <a:t/>
            </a:r>
            <a:br>
              <a:rPr lang="ru-RU" sz="2800" b="0" dirty="0"/>
            </a:br>
            <a:endParaRPr lang="ru-RU" sz="2800" b="0" dirty="0"/>
          </a:p>
        </p:txBody>
      </p:sp>
      <p:sp>
        <p:nvSpPr>
          <p:cNvPr id="4" name="Прямоугольник 2"/>
          <p:cNvSpPr>
            <a:spLocks noChangeArrowheads="1"/>
          </p:cNvSpPr>
          <p:nvPr/>
        </p:nvSpPr>
        <p:spPr bwMode="auto">
          <a:xfrm>
            <a:off x="755576" y="2213593"/>
            <a:ext cx="8137599"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buFont typeface="Arial" panose="020B0604020202020204" pitchFamily="34" charset="0"/>
              <a:buChar char="•"/>
            </a:pPr>
            <a:r>
              <a:rPr lang="ru-RU" sz="2400" dirty="0"/>
              <a:t>выписка из ЕГРН об объекте </a:t>
            </a:r>
            <a:r>
              <a:rPr lang="ru-RU" sz="2400" dirty="0" smtClean="0"/>
              <a:t>недвижимости (полная, для кадастровых работ);</a:t>
            </a:r>
            <a:endParaRPr lang="ru-RU" sz="2400" dirty="0"/>
          </a:p>
          <a:p>
            <a:pPr>
              <a:buFont typeface="Arial" panose="020B0604020202020204" pitchFamily="34" charset="0"/>
              <a:buChar char="•"/>
            </a:pPr>
            <a:r>
              <a:rPr lang="ru-RU" sz="2400" dirty="0"/>
              <a:t>выписка из ЕГРН о признании правообладателя недееспособным или ограниченно дееспособным;</a:t>
            </a:r>
          </a:p>
          <a:p>
            <a:pPr>
              <a:buFont typeface="Arial" panose="020B0604020202020204" pitchFamily="34" charset="0"/>
              <a:buChar char="•"/>
            </a:pPr>
            <a:r>
              <a:rPr lang="ru-RU" sz="2400" dirty="0"/>
              <a:t>выписка из ЕГРН о кадастровой стоимости объекта недвижимости;</a:t>
            </a:r>
          </a:p>
          <a:p>
            <a:pPr>
              <a:buFont typeface="Arial" panose="020B0604020202020204" pitchFamily="34" charset="0"/>
              <a:buChar char="•"/>
            </a:pPr>
            <a:r>
              <a:rPr lang="ru-RU" sz="2400" dirty="0"/>
              <a:t>выписка о содержании правоустанавливающих документов;</a:t>
            </a:r>
          </a:p>
          <a:p>
            <a:pPr>
              <a:buFont typeface="Arial" panose="020B0604020202020204" pitchFamily="34" charset="0"/>
              <a:buChar char="•"/>
            </a:pPr>
            <a:r>
              <a:rPr lang="ru-RU" sz="2400" dirty="0"/>
              <a:t>выписка о зарегистрированных договорах участия в долевом строительстве.</a:t>
            </a:r>
          </a:p>
          <a:p>
            <a:r>
              <a:rPr lang="ru-RU" sz="2400" dirty="0"/>
              <a:t> </a:t>
            </a:r>
          </a:p>
          <a:p>
            <a:pPr marL="0" indent="358775" algn="just">
              <a:buFont typeface="Arial" panose="020B0604020202020204" pitchFamily="34" charset="0"/>
              <a:buChar char="•"/>
            </a:pPr>
            <a:endParaRPr lang="ru-RU" sz="2400" dirty="0"/>
          </a:p>
        </p:txBody>
      </p:sp>
    </p:spTree>
    <p:extLst>
      <p:ext uri="{BB962C8B-B14F-4D97-AF65-F5344CB8AC3E}">
        <p14:creationId xmlns:p14="http://schemas.microsoft.com/office/powerpoint/2010/main" val="1452285016"/>
      </p:ext>
    </p:extLst>
  </p:cSld>
  <p:clrMapOvr>
    <a:masterClrMapping/>
  </p:clrMapOvr>
  <p:transition>
    <p:wipe dir="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sz="2800" b="0" dirty="0"/>
              <a:t>Статья 62. Порядок предоставления сведений, содержащихся в </a:t>
            </a:r>
            <a:r>
              <a:rPr lang="ru-RU" sz="2800" b="0" dirty="0" smtClean="0"/>
              <a:t>ЕГРН</a:t>
            </a:r>
            <a:br>
              <a:rPr lang="ru-RU" sz="2800" b="0" dirty="0" smtClean="0"/>
            </a:br>
            <a:r>
              <a:rPr lang="ru-RU" sz="2800" b="0" dirty="0"/>
              <a:t>Приказ </a:t>
            </a:r>
            <a:r>
              <a:rPr lang="ru-RU" sz="2800" b="0" dirty="0" smtClean="0"/>
              <a:t>МЭР от </a:t>
            </a:r>
            <a:r>
              <a:rPr lang="ru-RU" sz="2800" b="0" dirty="0"/>
              <a:t>23.08.2016 N </a:t>
            </a:r>
            <a:r>
              <a:rPr lang="ru-RU" sz="2800" b="0" dirty="0" smtClean="0"/>
              <a:t>537</a:t>
            </a:r>
            <a:r>
              <a:rPr lang="ru-RU" sz="2800" b="0" dirty="0"/>
              <a:t/>
            </a:r>
            <a:br>
              <a:rPr lang="ru-RU" sz="2800" b="0" dirty="0"/>
            </a:br>
            <a:r>
              <a:rPr lang="ru-RU" sz="2800" b="0" dirty="0" smtClean="0"/>
              <a:t/>
            </a:r>
            <a:br>
              <a:rPr lang="ru-RU" sz="2800" b="0" dirty="0" smtClean="0"/>
            </a:br>
            <a:r>
              <a:rPr lang="ru-RU" sz="2800" b="0" dirty="0"/>
              <a:t/>
            </a:r>
            <a:br>
              <a:rPr lang="ru-RU" sz="2800" b="0" dirty="0"/>
            </a:br>
            <a:endParaRPr lang="ru-RU" sz="2800" b="0" dirty="0"/>
          </a:p>
        </p:txBody>
      </p:sp>
      <p:sp>
        <p:nvSpPr>
          <p:cNvPr id="4" name="Прямоугольник 2"/>
          <p:cNvSpPr>
            <a:spLocks noChangeArrowheads="1"/>
          </p:cNvSpPr>
          <p:nvPr/>
        </p:nvSpPr>
        <p:spPr bwMode="auto">
          <a:xfrm>
            <a:off x="755576" y="2213593"/>
            <a:ext cx="8137599" cy="46843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a:spcBef>
                <a:spcPct val="20000"/>
              </a:spcBef>
              <a:buClr>
                <a:schemeClr val="tx1"/>
              </a:buClr>
              <a:buSzPct val="75000"/>
              <a:buFont typeface="Wingdings" pitchFamily="2" charset="2"/>
              <a:buChar char="l"/>
            </a:pPr>
            <a:r>
              <a:rPr lang="ru-RU" sz="2400" dirty="0"/>
              <a:t>Состав обобщенной информации ЕГРН</a:t>
            </a:r>
          </a:p>
          <a:p>
            <a:pPr lvl="1"/>
            <a:r>
              <a:rPr lang="ru-RU" sz="2000" dirty="0"/>
              <a:t>1) прошедших ГКУ объектов, зарегистрированных прав, </a:t>
            </a:r>
          </a:p>
          <a:p>
            <a:pPr lvl="1"/>
            <a:r>
              <a:rPr lang="ru-RU" sz="2000" dirty="0"/>
              <a:t>2) зарегистрированных </a:t>
            </a:r>
            <a:r>
              <a:rPr lang="ru-RU" sz="2000" dirty="0" smtClean="0"/>
              <a:t>ДДУ, </a:t>
            </a:r>
            <a:r>
              <a:rPr lang="ru-RU" sz="2000" dirty="0"/>
              <a:t>прав </a:t>
            </a:r>
            <a:r>
              <a:rPr lang="ru-RU" sz="2000" dirty="0" smtClean="0"/>
              <a:t>по таким ДДУ</a:t>
            </a:r>
          </a:p>
          <a:p>
            <a:pPr lvl="1"/>
            <a:r>
              <a:rPr lang="ru-RU" sz="2000" dirty="0" smtClean="0"/>
              <a:t>3</a:t>
            </a:r>
            <a:r>
              <a:rPr lang="ru-RU" sz="2000" dirty="0"/>
              <a:t>) зарегистрированных вещных прав на жилые помещения </a:t>
            </a:r>
          </a:p>
          <a:p>
            <a:pPr lvl="1"/>
            <a:r>
              <a:rPr lang="ru-RU" sz="2000" dirty="0"/>
              <a:t>4) поставленных на учет бесхозяйных недвижимых вещей </a:t>
            </a:r>
          </a:p>
          <a:p>
            <a:pPr lvl="1"/>
            <a:r>
              <a:rPr lang="ru-RU" sz="2000" dirty="0"/>
              <a:t>5) поданных заявлений </a:t>
            </a:r>
          </a:p>
          <a:p>
            <a:pPr lvl="1"/>
            <a:r>
              <a:rPr lang="ru-RU" sz="2000" dirty="0"/>
              <a:t>8) количестве объектов в реестре границ </a:t>
            </a:r>
          </a:p>
          <a:p>
            <a:pPr lvl="1"/>
            <a:r>
              <a:rPr lang="ru-RU" sz="2000" dirty="0"/>
              <a:t>9) информация о средней цене приобретения прав </a:t>
            </a:r>
          </a:p>
          <a:p>
            <a:pPr algn="just">
              <a:spcBef>
                <a:spcPct val="20000"/>
              </a:spcBef>
              <a:buClr>
                <a:schemeClr val="tx1"/>
              </a:buClr>
              <a:buSzPct val="75000"/>
              <a:buFont typeface="Wingdings" pitchFamily="2" charset="2"/>
              <a:buChar char="l"/>
            </a:pPr>
            <a:r>
              <a:rPr lang="ru-RU" sz="2400" dirty="0"/>
              <a:t> </a:t>
            </a:r>
            <a:r>
              <a:rPr lang="ru-RU" sz="2400" dirty="0" smtClean="0"/>
              <a:t>Порядок размещения </a:t>
            </a:r>
            <a:r>
              <a:rPr lang="ru-RU" sz="2400" dirty="0"/>
              <a:t>на </a:t>
            </a:r>
            <a:r>
              <a:rPr lang="ru-RU" sz="2400" dirty="0" smtClean="0"/>
              <a:t>сайте Росреестра и МЭР</a:t>
            </a:r>
            <a:endParaRPr lang="ru-RU" sz="2400" dirty="0"/>
          </a:p>
          <a:p>
            <a:pPr lvl="1" algn="just">
              <a:spcBef>
                <a:spcPct val="20000"/>
              </a:spcBef>
              <a:buClr>
                <a:schemeClr val="tx1"/>
              </a:buClr>
              <a:buSzPct val="75000"/>
              <a:buFont typeface="Wingdings" pitchFamily="2" charset="2"/>
              <a:buChar char="l"/>
            </a:pPr>
            <a:r>
              <a:rPr lang="ru-RU" sz="2200" dirty="0"/>
              <a:t>Ежемесячно </a:t>
            </a:r>
            <a:r>
              <a:rPr lang="ru-RU" sz="2200" dirty="0" smtClean="0"/>
              <a:t>(до 15 </a:t>
            </a:r>
            <a:r>
              <a:rPr lang="ru-RU" sz="2200" dirty="0"/>
              <a:t>числа)</a:t>
            </a:r>
          </a:p>
          <a:p>
            <a:pPr lvl="1" algn="just">
              <a:spcBef>
                <a:spcPct val="20000"/>
              </a:spcBef>
              <a:buClr>
                <a:schemeClr val="tx1"/>
              </a:buClr>
              <a:buSzPct val="75000"/>
              <a:buFont typeface="Wingdings" pitchFamily="2" charset="2"/>
              <a:buChar char="l"/>
            </a:pPr>
            <a:r>
              <a:rPr lang="ru-RU" sz="2200" dirty="0"/>
              <a:t>Нарастающим </a:t>
            </a:r>
            <a:r>
              <a:rPr lang="ru-RU" sz="2200" dirty="0" smtClean="0"/>
              <a:t>итогом с начала года </a:t>
            </a:r>
            <a:r>
              <a:rPr lang="ru-RU" sz="2200" dirty="0"/>
              <a:t>и за </a:t>
            </a:r>
            <a:r>
              <a:rPr lang="ru-RU" sz="2200" dirty="0" smtClean="0"/>
              <a:t>месяц</a:t>
            </a:r>
          </a:p>
          <a:p>
            <a:pPr lvl="1" algn="just">
              <a:spcBef>
                <a:spcPct val="20000"/>
              </a:spcBef>
              <a:buClr>
                <a:schemeClr val="tx1"/>
              </a:buClr>
              <a:buSzPct val="75000"/>
              <a:buFont typeface="Wingdings" pitchFamily="2" charset="2"/>
              <a:buChar char="l"/>
            </a:pPr>
            <a:r>
              <a:rPr lang="ru-RU" sz="2200" dirty="0" smtClean="0"/>
              <a:t>Просмотр ранее размещенных сведений</a:t>
            </a:r>
            <a:endParaRPr lang="ru-RU" sz="2200" dirty="0"/>
          </a:p>
          <a:p>
            <a:pPr lvl="1" algn="just">
              <a:spcBef>
                <a:spcPct val="20000"/>
              </a:spcBef>
              <a:buClr>
                <a:schemeClr val="tx1"/>
              </a:buClr>
              <a:buSzPct val="75000"/>
              <a:buFont typeface="Wingdings" pitchFamily="2" charset="2"/>
              <a:buChar char="l"/>
            </a:pPr>
            <a:r>
              <a:rPr lang="ru-RU" sz="2200" dirty="0"/>
              <a:t>В разрезе субъектов РФ и по всей </a:t>
            </a:r>
            <a:r>
              <a:rPr lang="ru-RU" sz="2200" dirty="0" smtClean="0"/>
              <a:t>России</a:t>
            </a:r>
            <a:endParaRPr lang="ru-RU" sz="2200" dirty="0"/>
          </a:p>
        </p:txBody>
      </p:sp>
    </p:spTree>
    <p:extLst>
      <p:ext uri="{BB962C8B-B14F-4D97-AF65-F5344CB8AC3E}">
        <p14:creationId xmlns:p14="http://schemas.microsoft.com/office/powerpoint/2010/main" val="1962073096"/>
      </p:ext>
    </p:extLst>
  </p:cSld>
  <p:clrMapOvr>
    <a:masterClrMapping/>
  </p:clrMapOvr>
  <p:transition>
    <p:wipe dir="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sz="2800" b="0" dirty="0"/>
              <a:t>Статья 62. Порядок предоставления сведений, содержащихся в </a:t>
            </a:r>
            <a:r>
              <a:rPr lang="ru-RU" sz="2800" b="0" dirty="0" smtClean="0"/>
              <a:t>ЕГРН</a:t>
            </a:r>
            <a:br>
              <a:rPr lang="ru-RU" sz="2800" b="0" dirty="0" smtClean="0"/>
            </a:br>
            <a:r>
              <a:rPr lang="ru-RU" sz="2800" b="0" dirty="0"/>
              <a:t>Приказ </a:t>
            </a:r>
            <a:r>
              <a:rPr lang="ru-RU" sz="2800" b="0" dirty="0" smtClean="0"/>
              <a:t>МЭР от </a:t>
            </a:r>
            <a:r>
              <a:rPr lang="ru-RU" sz="2800" b="0" dirty="0"/>
              <a:t>29.11.2016 г. № 766</a:t>
            </a:r>
            <a:r>
              <a:rPr lang="en-US" sz="2800" b="0" dirty="0"/>
              <a:t> </a:t>
            </a:r>
            <a:br>
              <a:rPr lang="en-US" sz="2800" b="0" dirty="0"/>
            </a:br>
            <a:r>
              <a:rPr lang="ru-RU" sz="2800" b="0" dirty="0" smtClean="0"/>
              <a:t/>
            </a:r>
            <a:br>
              <a:rPr lang="ru-RU" sz="2800" b="0" dirty="0" smtClean="0"/>
            </a:br>
            <a:r>
              <a:rPr lang="ru-RU" sz="2800" b="0" dirty="0"/>
              <a:t/>
            </a:r>
            <a:br>
              <a:rPr lang="ru-RU" sz="2800" b="0" dirty="0"/>
            </a:br>
            <a:endParaRPr lang="ru-RU" sz="2800" b="0" dirty="0"/>
          </a:p>
        </p:txBody>
      </p:sp>
      <p:sp>
        <p:nvSpPr>
          <p:cNvPr id="4" name="Прямоугольник 2"/>
          <p:cNvSpPr>
            <a:spLocks noChangeArrowheads="1"/>
          </p:cNvSpPr>
          <p:nvPr/>
        </p:nvSpPr>
        <p:spPr bwMode="auto">
          <a:xfrm>
            <a:off x="611560" y="2213593"/>
            <a:ext cx="8424936" cy="44873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a:spcBef>
                <a:spcPct val="20000"/>
              </a:spcBef>
              <a:buClr>
                <a:schemeClr val="tx1"/>
              </a:buClr>
              <a:buSzPct val="75000"/>
              <a:buFont typeface="Wingdings" pitchFamily="2" charset="2"/>
              <a:buChar char="l"/>
            </a:pPr>
            <a:r>
              <a:rPr lang="ru-RU" sz="2400" dirty="0"/>
              <a:t>Состав </a:t>
            </a:r>
            <a:r>
              <a:rPr lang="ru-RU" sz="2400" dirty="0" smtClean="0"/>
              <a:t>аналитической информации ЕГРН, сведения:</a:t>
            </a:r>
            <a:endParaRPr lang="ru-RU" sz="2400" dirty="0"/>
          </a:p>
          <a:p>
            <a:pPr marL="742950" lvl="2" indent="-342900" algn="just">
              <a:spcBef>
                <a:spcPct val="20000"/>
              </a:spcBef>
              <a:buClr>
                <a:schemeClr val="tx1"/>
              </a:buClr>
              <a:buSzPct val="75000"/>
              <a:buFont typeface="Wingdings" pitchFamily="2" charset="2"/>
              <a:buChar char="l"/>
            </a:pPr>
            <a:r>
              <a:rPr lang="ru-RU" sz="2000" dirty="0"/>
              <a:t>об аренде, об ипотеке, об осуществлении рег. действий;</a:t>
            </a:r>
          </a:p>
          <a:p>
            <a:pPr marL="742950" lvl="2" indent="-342900" algn="just">
              <a:spcBef>
                <a:spcPct val="20000"/>
              </a:spcBef>
              <a:buClr>
                <a:schemeClr val="tx1"/>
              </a:buClr>
              <a:buSzPct val="75000"/>
              <a:buFont typeface="Wingdings" pitchFamily="2" charset="2"/>
              <a:buChar char="l"/>
            </a:pPr>
            <a:r>
              <a:rPr lang="ru-RU" sz="2000" dirty="0"/>
              <a:t>количество и площадь ЗУ, зданий, сооружений;</a:t>
            </a:r>
          </a:p>
          <a:p>
            <a:pPr marL="742950" lvl="2" indent="-342900" algn="just">
              <a:spcBef>
                <a:spcPct val="20000"/>
              </a:spcBef>
              <a:buClr>
                <a:schemeClr val="tx1"/>
              </a:buClr>
              <a:buSzPct val="75000"/>
              <a:buFont typeface="Wingdings" pitchFamily="2" charset="2"/>
              <a:buChar char="l"/>
            </a:pPr>
            <a:r>
              <a:rPr lang="ru-RU" sz="2000" dirty="0"/>
              <a:t>об объектах в разрезе видов и кадастровой стоимости;</a:t>
            </a:r>
          </a:p>
          <a:p>
            <a:pPr marL="742950" lvl="2" indent="-342900" algn="just">
              <a:spcBef>
                <a:spcPct val="20000"/>
              </a:spcBef>
              <a:buClr>
                <a:schemeClr val="tx1"/>
              </a:buClr>
              <a:buSzPct val="75000"/>
              <a:buFont typeface="Wingdings" pitchFamily="2" charset="2"/>
              <a:buChar char="l"/>
            </a:pPr>
            <a:r>
              <a:rPr lang="ru-RU" sz="2000" dirty="0"/>
              <a:t>сведения о кадастровых инженерах по определенной территории, в том числе с указанием видов работ и результатов профессиональной деятельности, количества решений о приостановлении, об отказе, исправлении ошибок.</a:t>
            </a:r>
          </a:p>
          <a:p>
            <a:pPr algn="just">
              <a:spcBef>
                <a:spcPct val="20000"/>
              </a:spcBef>
              <a:buClr>
                <a:schemeClr val="tx1"/>
              </a:buClr>
              <a:buSzPct val="75000"/>
              <a:buFont typeface="Wingdings" pitchFamily="2" charset="2"/>
              <a:buChar char="l"/>
            </a:pPr>
            <a:r>
              <a:rPr lang="ru-RU" sz="2400" dirty="0" smtClean="0"/>
              <a:t>Предоставляется по запросу за плату в течение 10 рабочих дней</a:t>
            </a:r>
            <a:r>
              <a:rPr lang="ru-RU" sz="2400" dirty="0"/>
              <a:t> </a:t>
            </a:r>
            <a:endParaRPr lang="ru-RU" sz="2400" dirty="0" smtClean="0"/>
          </a:p>
          <a:p>
            <a:pPr algn="just">
              <a:spcBef>
                <a:spcPct val="20000"/>
              </a:spcBef>
              <a:buClr>
                <a:schemeClr val="tx1"/>
              </a:buClr>
              <a:buSzPct val="75000"/>
              <a:buFont typeface="Wingdings" pitchFamily="2" charset="2"/>
              <a:buChar char="l"/>
            </a:pPr>
            <a:r>
              <a:rPr lang="ru-RU" sz="2400" dirty="0"/>
              <a:t>в разрезе </a:t>
            </a:r>
            <a:r>
              <a:rPr lang="ru-RU" sz="2400" dirty="0" smtClean="0"/>
              <a:t>единиц административно-территориального и кадастрового </a:t>
            </a:r>
            <a:r>
              <a:rPr lang="ru-RU" sz="2400" dirty="0"/>
              <a:t>деления за различный период </a:t>
            </a:r>
            <a:r>
              <a:rPr lang="ru-RU" sz="2400" dirty="0" smtClean="0"/>
              <a:t>времени</a:t>
            </a:r>
            <a:endParaRPr lang="ru-RU" sz="2400" dirty="0"/>
          </a:p>
        </p:txBody>
      </p:sp>
    </p:spTree>
    <p:extLst>
      <p:ext uri="{BB962C8B-B14F-4D97-AF65-F5344CB8AC3E}">
        <p14:creationId xmlns:p14="http://schemas.microsoft.com/office/powerpoint/2010/main" val="1438167676"/>
      </p:ext>
    </p:extLst>
  </p:cSld>
  <p:clrMapOvr>
    <a:masterClrMapping/>
  </p:clrMapOvr>
  <p:transition>
    <p:wipe dir="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dirty="0" smtClean="0"/>
              <a:t>Федеральный закон от 13.07.2015 N 218-ФЗ</a:t>
            </a:r>
            <a:br>
              <a:rPr lang="ru-RU" altLang="ru-RU" sz="2800" dirty="0" smtClean="0"/>
            </a:br>
            <a:r>
              <a:rPr lang="ru-RU" sz="2800" b="0" dirty="0"/>
              <a:t>Статья 61. Порядок исправления ошибок</a:t>
            </a:r>
          </a:p>
        </p:txBody>
      </p:sp>
      <p:sp>
        <p:nvSpPr>
          <p:cNvPr id="59395" name="Прямоугольник 2"/>
          <p:cNvSpPr>
            <a:spLocks noChangeArrowheads="1"/>
          </p:cNvSpPr>
          <p:nvPr/>
        </p:nvSpPr>
        <p:spPr bwMode="auto">
          <a:xfrm>
            <a:off x="323528" y="2213593"/>
            <a:ext cx="8569647" cy="46720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a:spcBef>
                <a:spcPct val="20000"/>
              </a:spcBef>
              <a:buClr>
                <a:schemeClr val="tx1"/>
              </a:buClr>
              <a:buSzPct val="75000"/>
              <a:buFont typeface="Wingdings" pitchFamily="2" charset="2"/>
              <a:buChar char="l"/>
            </a:pPr>
            <a:r>
              <a:rPr lang="ru-RU" sz="2400" b="1" dirty="0"/>
              <a:t>Т</a:t>
            </a:r>
            <a:r>
              <a:rPr lang="ru-RU" sz="2400" b="1" dirty="0" smtClean="0"/>
              <a:t>ехническая </a:t>
            </a:r>
            <a:r>
              <a:rPr lang="ru-RU" sz="2400" b="1" dirty="0"/>
              <a:t>ошибка </a:t>
            </a:r>
            <a:r>
              <a:rPr lang="ru-RU" sz="2400" dirty="0"/>
              <a:t>(описка, опечатка, грамматическая или арифметическая ошибка либо подобная ошибка), допущенная органом регистрации прав при осуществлении </a:t>
            </a:r>
            <a:r>
              <a:rPr lang="ru-RU" sz="2400" dirty="0" smtClean="0"/>
              <a:t>кадастрового </a:t>
            </a:r>
            <a:r>
              <a:rPr lang="ru-RU" sz="2400" dirty="0"/>
              <a:t>учета и (или) </a:t>
            </a:r>
            <a:r>
              <a:rPr lang="ru-RU" sz="2400" dirty="0" smtClean="0"/>
              <a:t>регистрации прав</a:t>
            </a:r>
          </a:p>
          <a:p>
            <a:pPr algn="just">
              <a:spcBef>
                <a:spcPct val="20000"/>
              </a:spcBef>
              <a:buClr>
                <a:schemeClr val="tx1"/>
              </a:buClr>
              <a:buSzPct val="75000"/>
              <a:buFont typeface="Wingdings" pitchFamily="2" charset="2"/>
              <a:buChar char="l"/>
            </a:pPr>
            <a:r>
              <a:rPr lang="ru-RU" sz="2400" dirty="0" smtClean="0"/>
              <a:t>Исправляется по </a:t>
            </a:r>
            <a:r>
              <a:rPr lang="ru-RU" sz="2400" dirty="0"/>
              <a:t>решению государственного регистратора </a:t>
            </a:r>
            <a:r>
              <a:rPr lang="ru-RU" sz="2400" dirty="0" smtClean="0"/>
              <a:t>в </a:t>
            </a:r>
            <a:r>
              <a:rPr lang="ru-RU" sz="2400" dirty="0"/>
              <a:t>течение </a:t>
            </a:r>
            <a:r>
              <a:rPr lang="ru-RU" sz="2400" dirty="0" smtClean="0"/>
              <a:t>3 раб. </a:t>
            </a:r>
            <a:r>
              <a:rPr lang="ru-RU" sz="2400" dirty="0"/>
              <a:t>дней со дня обнаружения </a:t>
            </a:r>
            <a:r>
              <a:rPr lang="ru-RU" sz="2400" dirty="0" smtClean="0"/>
              <a:t>или </a:t>
            </a:r>
            <a:r>
              <a:rPr lang="ru-RU" sz="2400" dirty="0"/>
              <a:t>получения от любого </a:t>
            </a:r>
            <a:r>
              <a:rPr lang="ru-RU" sz="2400" dirty="0" smtClean="0"/>
              <a:t>лица </a:t>
            </a:r>
            <a:r>
              <a:rPr lang="ru-RU" sz="2400" dirty="0"/>
              <a:t>заявления </a:t>
            </a:r>
            <a:r>
              <a:rPr lang="ru-RU" sz="2400" dirty="0" smtClean="0"/>
              <a:t>либо </a:t>
            </a:r>
            <a:r>
              <a:rPr lang="ru-RU" sz="2400" dirty="0"/>
              <a:t>на основании </a:t>
            </a:r>
            <a:r>
              <a:rPr lang="ru-RU" sz="2400" dirty="0" smtClean="0"/>
              <a:t>решения суда</a:t>
            </a:r>
          </a:p>
          <a:p>
            <a:pPr algn="just">
              <a:spcBef>
                <a:spcPct val="20000"/>
              </a:spcBef>
              <a:buClr>
                <a:schemeClr val="tx1"/>
              </a:buClr>
              <a:buSzPct val="75000"/>
              <a:buFont typeface="Wingdings" pitchFamily="2" charset="2"/>
              <a:buChar char="l"/>
            </a:pPr>
            <a:r>
              <a:rPr lang="ru-RU" sz="2400" dirty="0" smtClean="0"/>
              <a:t>Исправление тех. </a:t>
            </a:r>
            <a:r>
              <a:rPr lang="ru-RU" sz="2400" dirty="0"/>
              <a:t>ошибки </a:t>
            </a:r>
            <a:r>
              <a:rPr lang="ru-RU" sz="2400" dirty="0" smtClean="0"/>
              <a:t>осуществляется </a:t>
            </a:r>
            <a:r>
              <a:rPr lang="ru-RU" sz="2400" dirty="0"/>
              <a:t>в случае, если такое исправление не влечет </a:t>
            </a:r>
            <a:r>
              <a:rPr lang="ru-RU" sz="2400" dirty="0" smtClean="0"/>
              <a:t>прекращение</a:t>
            </a:r>
            <a:r>
              <a:rPr lang="ru-RU" sz="2400" dirty="0"/>
              <a:t>, возникновение, переход </a:t>
            </a:r>
            <a:r>
              <a:rPr lang="ru-RU" sz="2400" dirty="0" smtClean="0"/>
              <a:t>права </a:t>
            </a:r>
            <a:r>
              <a:rPr lang="ru-RU" sz="2400" dirty="0"/>
              <a:t>на объект </a:t>
            </a:r>
            <a:r>
              <a:rPr lang="ru-RU" sz="2400" dirty="0" smtClean="0"/>
              <a:t>недвижимости</a:t>
            </a:r>
            <a:endParaRPr lang="ru-RU" sz="2400" dirty="0"/>
          </a:p>
        </p:txBody>
      </p:sp>
    </p:spTree>
    <p:extLst>
      <p:ext uri="{BB962C8B-B14F-4D97-AF65-F5344CB8AC3E}">
        <p14:creationId xmlns:p14="http://schemas.microsoft.com/office/powerpoint/2010/main" val="523576683"/>
      </p:ext>
    </p:extLst>
  </p:cSld>
  <p:clrMapOvr>
    <a:masterClrMapping/>
  </p:clrMapOvr>
  <p:transition>
    <p:wipe dir="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dirty="0" smtClean="0"/>
              <a:t>Федеральный закон от 13.07.2015 N 218-ФЗ</a:t>
            </a:r>
            <a:br>
              <a:rPr lang="ru-RU" altLang="ru-RU" sz="2800" dirty="0" smtClean="0"/>
            </a:br>
            <a:r>
              <a:rPr lang="ru-RU" sz="2800" b="0" dirty="0"/>
              <a:t>Статья 61. Порядок исправления ошибок</a:t>
            </a:r>
          </a:p>
        </p:txBody>
      </p:sp>
      <p:sp>
        <p:nvSpPr>
          <p:cNvPr id="59395" name="Прямоугольник 2"/>
          <p:cNvSpPr>
            <a:spLocks noChangeArrowheads="1"/>
          </p:cNvSpPr>
          <p:nvPr/>
        </p:nvSpPr>
        <p:spPr bwMode="auto">
          <a:xfrm>
            <a:off x="395536" y="2213593"/>
            <a:ext cx="8497639" cy="30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a:spcBef>
                <a:spcPct val="20000"/>
              </a:spcBef>
              <a:buClr>
                <a:schemeClr val="tx1"/>
              </a:buClr>
              <a:buSzPct val="75000"/>
              <a:buFont typeface="Wingdings" pitchFamily="2" charset="2"/>
              <a:buChar char="l"/>
            </a:pPr>
            <a:r>
              <a:rPr lang="ru-RU" sz="2400" b="1" dirty="0" smtClean="0"/>
              <a:t>Реестровая ошибка - </a:t>
            </a:r>
            <a:r>
              <a:rPr lang="ru-RU" sz="2400" dirty="0" smtClean="0"/>
              <a:t>воспроизведенная </a:t>
            </a:r>
            <a:r>
              <a:rPr lang="ru-RU" sz="2400" dirty="0"/>
              <a:t>в ЕГРН ошибка, содержащаяся в межевом, техническом  плане, карте-плане территории или акте обследования, возникшая вследствие ошибки, допущенной КИ, или ошибка, содержащаяся в документах, направленных в порядке информационного взаимодействия, а также в ином порядке, установленном настоящим Федеральным </a:t>
            </a:r>
            <a:r>
              <a:rPr lang="ru-RU" sz="2400" dirty="0" smtClean="0"/>
              <a:t>законом</a:t>
            </a:r>
          </a:p>
        </p:txBody>
      </p:sp>
    </p:spTree>
    <p:extLst>
      <p:ext uri="{BB962C8B-B14F-4D97-AF65-F5344CB8AC3E}">
        <p14:creationId xmlns:p14="http://schemas.microsoft.com/office/powerpoint/2010/main" val="2940819720"/>
      </p:ext>
    </p:extLst>
  </p:cSld>
  <p:clrMapOvr>
    <a:masterClrMapping/>
  </p:clrMapOvr>
  <p:transition>
    <p:wipe dir="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dirty="0" smtClean="0"/>
              <a:t>Федеральный закон от 13.07.2015 N 218-ФЗ</a:t>
            </a:r>
            <a:br>
              <a:rPr lang="ru-RU" altLang="ru-RU" sz="2800" dirty="0" smtClean="0"/>
            </a:br>
            <a:r>
              <a:rPr lang="ru-RU" sz="2800" b="0" dirty="0"/>
              <a:t>Статья 61. Порядок исправления ошибок</a:t>
            </a:r>
          </a:p>
        </p:txBody>
      </p:sp>
      <p:sp>
        <p:nvSpPr>
          <p:cNvPr id="59395" name="Прямоугольник 2"/>
          <p:cNvSpPr>
            <a:spLocks noChangeArrowheads="1"/>
          </p:cNvSpPr>
          <p:nvPr/>
        </p:nvSpPr>
        <p:spPr bwMode="auto">
          <a:xfrm>
            <a:off x="395536" y="2213593"/>
            <a:ext cx="8497639" cy="4302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a:spcBef>
                <a:spcPct val="20000"/>
              </a:spcBef>
              <a:buClr>
                <a:schemeClr val="tx1"/>
              </a:buClr>
              <a:buSzPct val="75000"/>
              <a:buFont typeface="Wingdings" pitchFamily="2" charset="2"/>
              <a:buChar char="l"/>
            </a:pPr>
            <a:r>
              <a:rPr lang="ru-RU" sz="2400" b="1" dirty="0"/>
              <a:t>Реестровая ошибка </a:t>
            </a:r>
            <a:r>
              <a:rPr lang="ru-RU" sz="2400" dirty="0" smtClean="0"/>
              <a:t>подлежит </a:t>
            </a:r>
            <a:r>
              <a:rPr lang="ru-RU" sz="2400" dirty="0"/>
              <a:t>исправлению </a:t>
            </a:r>
            <a:r>
              <a:rPr lang="ru-RU" sz="2400" dirty="0" smtClean="0"/>
              <a:t>в </a:t>
            </a:r>
            <a:r>
              <a:rPr lang="ru-RU" sz="2400" dirty="0"/>
              <a:t>течение </a:t>
            </a:r>
            <a:r>
              <a:rPr lang="ru-RU" sz="2400" dirty="0" smtClean="0"/>
              <a:t>5 рабочих </a:t>
            </a:r>
            <a:r>
              <a:rPr lang="ru-RU" sz="2400" dirty="0"/>
              <a:t>дней со дня получения </a:t>
            </a:r>
            <a:r>
              <a:rPr lang="ru-RU" sz="2400" dirty="0" smtClean="0"/>
              <a:t>документов, </a:t>
            </a:r>
            <a:r>
              <a:rPr lang="ru-RU" sz="2400" dirty="0"/>
              <a:t>свидетельствующих о наличии реестровых ошибок и содержащих необходимые для их исправления сведения, либо на основании вступившего в законную силу решения </a:t>
            </a:r>
            <a:r>
              <a:rPr lang="ru-RU" sz="2400" dirty="0" smtClean="0"/>
              <a:t>суда. </a:t>
            </a:r>
          </a:p>
          <a:p>
            <a:pPr algn="just">
              <a:spcBef>
                <a:spcPct val="20000"/>
              </a:spcBef>
              <a:buClr>
                <a:schemeClr val="tx1"/>
              </a:buClr>
              <a:buSzPct val="75000"/>
              <a:buFont typeface="Wingdings" pitchFamily="2" charset="2"/>
              <a:buChar char="l"/>
            </a:pPr>
            <a:r>
              <a:rPr lang="ru-RU" sz="2400" dirty="0" smtClean="0"/>
              <a:t>Исправление </a:t>
            </a:r>
            <a:r>
              <a:rPr lang="ru-RU" sz="2400" dirty="0"/>
              <a:t>реестровой ошибки осуществляется в случае, если такое исправление не влечет за собой прекращение, возникновение, переход зарегистрированного права на объект недвижимости.</a:t>
            </a:r>
          </a:p>
          <a:p>
            <a:pPr algn="just">
              <a:spcBef>
                <a:spcPct val="20000"/>
              </a:spcBef>
              <a:buClr>
                <a:schemeClr val="tx1"/>
              </a:buClr>
              <a:buSzPct val="75000"/>
              <a:buFont typeface="Wingdings" pitchFamily="2" charset="2"/>
              <a:buChar char="l"/>
            </a:pPr>
            <a:endParaRPr lang="ru-RU" sz="2400" dirty="0"/>
          </a:p>
        </p:txBody>
      </p:sp>
    </p:spTree>
    <p:extLst>
      <p:ext uri="{BB962C8B-B14F-4D97-AF65-F5344CB8AC3E}">
        <p14:creationId xmlns:p14="http://schemas.microsoft.com/office/powerpoint/2010/main" val="2311846547"/>
      </p:ext>
    </p:extLst>
  </p:cSld>
  <p:clrMapOvr>
    <a:masterClrMapping/>
  </p:clrMapOvr>
  <p:transition>
    <p:wipe dir="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dirty="0" smtClean="0"/>
              <a:t>Федеральный закон от 13.07.2015 N 218-ФЗ</a:t>
            </a:r>
            <a:br>
              <a:rPr lang="ru-RU" altLang="ru-RU" sz="2800" dirty="0" smtClean="0"/>
            </a:br>
            <a:r>
              <a:rPr lang="ru-RU" sz="2800" b="0" dirty="0"/>
              <a:t>Статья 61. Порядок исправления ошибок</a:t>
            </a:r>
          </a:p>
        </p:txBody>
      </p:sp>
      <p:sp>
        <p:nvSpPr>
          <p:cNvPr id="59395" name="Прямоугольник 2"/>
          <p:cNvSpPr>
            <a:spLocks noChangeArrowheads="1"/>
          </p:cNvSpPr>
          <p:nvPr/>
        </p:nvSpPr>
        <p:spPr bwMode="auto">
          <a:xfrm>
            <a:off x="395536" y="2213593"/>
            <a:ext cx="8497639" cy="46720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a:spcBef>
                <a:spcPct val="20000"/>
              </a:spcBef>
              <a:buClr>
                <a:schemeClr val="tx1"/>
              </a:buClr>
              <a:buSzPct val="75000"/>
              <a:buFont typeface="Wingdings" pitchFamily="2" charset="2"/>
              <a:buChar char="l"/>
            </a:pPr>
            <a:r>
              <a:rPr lang="ru-RU" sz="2400" dirty="0" smtClean="0"/>
              <a:t>Орган </a:t>
            </a:r>
            <a:r>
              <a:rPr lang="ru-RU" sz="2400" dirty="0"/>
              <a:t>регистрации </a:t>
            </a:r>
            <a:r>
              <a:rPr lang="ru-RU" sz="2400" dirty="0" smtClean="0"/>
              <a:t>при </a:t>
            </a:r>
            <a:r>
              <a:rPr lang="ru-RU" sz="2400" dirty="0"/>
              <a:t>обнаружении реестровой ошибки в описании местоположения границ </a:t>
            </a:r>
            <a:r>
              <a:rPr lang="ru-RU" sz="2400" dirty="0" smtClean="0"/>
              <a:t>ЗУ </a:t>
            </a:r>
            <a:r>
              <a:rPr lang="ru-RU" sz="2400" dirty="0"/>
              <a:t>принимает решение о необходимости устранения такой </a:t>
            </a:r>
            <a:r>
              <a:rPr lang="ru-RU" sz="2400" dirty="0" smtClean="0"/>
              <a:t>ошибки. Направляет его заинтересованным лицам.</a:t>
            </a:r>
          </a:p>
          <a:p>
            <a:pPr algn="just">
              <a:spcBef>
                <a:spcPct val="20000"/>
              </a:spcBef>
              <a:buClr>
                <a:schemeClr val="tx1"/>
              </a:buClr>
              <a:buSzPct val="75000"/>
              <a:buFont typeface="Wingdings" pitchFamily="2" charset="2"/>
              <a:buChar char="l"/>
            </a:pPr>
            <a:r>
              <a:rPr lang="ru-RU" sz="2400" dirty="0"/>
              <a:t>По истечении шести </a:t>
            </a:r>
            <a:r>
              <a:rPr lang="ru-RU" sz="2400" dirty="0" smtClean="0"/>
              <a:t>месяцев с момента уведомления </a:t>
            </a:r>
            <a:r>
              <a:rPr lang="ru-RU" sz="2400" dirty="0"/>
              <a:t>орган регистрации </a:t>
            </a:r>
            <a:r>
              <a:rPr lang="ru-RU" sz="2400" dirty="0" smtClean="0"/>
              <a:t>вправе </a:t>
            </a:r>
            <a:r>
              <a:rPr lang="ru-RU" sz="2400" dirty="0"/>
              <a:t>внести изменения в сведения </a:t>
            </a:r>
            <a:r>
              <a:rPr lang="ru-RU" sz="2400" dirty="0" smtClean="0"/>
              <a:t>ЕГРН о </a:t>
            </a:r>
            <a:r>
              <a:rPr lang="ru-RU" sz="2400" dirty="0"/>
              <a:t>местоположении границ и площади такого земельного участка без согласия его правообладателя.</a:t>
            </a:r>
          </a:p>
          <a:p>
            <a:pPr algn="just">
              <a:spcBef>
                <a:spcPct val="20000"/>
              </a:spcBef>
              <a:buClr>
                <a:schemeClr val="tx1"/>
              </a:buClr>
              <a:buSzPct val="75000"/>
              <a:buFont typeface="Wingdings" pitchFamily="2" charset="2"/>
              <a:buChar char="l"/>
            </a:pPr>
            <a:r>
              <a:rPr lang="ru-RU" sz="2400" dirty="0"/>
              <a:t>При этом площадь земельного участка после изменения </a:t>
            </a:r>
            <a:r>
              <a:rPr lang="ru-RU" sz="2400" dirty="0" smtClean="0"/>
              <a:t>сведений, </a:t>
            </a:r>
            <a:r>
              <a:rPr lang="ru-RU" sz="2400" dirty="0"/>
              <a:t>может отличаться </a:t>
            </a:r>
            <a:r>
              <a:rPr lang="ru-RU" sz="2400" dirty="0" smtClean="0"/>
              <a:t>не </a:t>
            </a:r>
            <a:r>
              <a:rPr lang="ru-RU" sz="2400" dirty="0"/>
              <a:t>более чем на пять процентов</a:t>
            </a:r>
            <a:r>
              <a:rPr lang="ru-RU" sz="2400" dirty="0" smtClean="0"/>
              <a:t>.</a:t>
            </a:r>
            <a:endParaRPr lang="ru-RU" sz="2400" dirty="0"/>
          </a:p>
        </p:txBody>
      </p:sp>
    </p:spTree>
    <p:extLst>
      <p:ext uri="{BB962C8B-B14F-4D97-AF65-F5344CB8AC3E}">
        <p14:creationId xmlns:p14="http://schemas.microsoft.com/office/powerpoint/2010/main" val="4157844339"/>
      </p:ext>
    </p:extLst>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dirty="0" smtClean="0"/>
              <a:t> Федеральный закон от 13.07.2015 N 218-ФЗ</a:t>
            </a:r>
            <a:br>
              <a:rPr lang="ru-RU" altLang="ru-RU" sz="2800" dirty="0" smtClean="0"/>
            </a:br>
            <a:r>
              <a:rPr lang="ru-RU" sz="2800" b="0" dirty="0"/>
              <a:t>Статья 14. Основания </a:t>
            </a:r>
            <a:r>
              <a:rPr lang="ru-RU" sz="2800" b="0" dirty="0" smtClean="0"/>
              <a:t>кадастрового </a:t>
            </a:r>
            <a:r>
              <a:rPr lang="ru-RU" sz="2800" b="0" dirty="0"/>
              <a:t>учета и </a:t>
            </a:r>
            <a:r>
              <a:rPr lang="ru-RU" sz="2800" b="0" dirty="0" smtClean="0"/>
              <a:t>государственной регистрации </a:t>
            </a:r>
            <a:r>
              <a:rPr lang="ru-RU" sz="2800" b="0" dirty="0"/>
              <a:t>прав</a:t>
            </a:r>
          </a:p>
        </p:txBody>
      </p:sp>
      <p:sp>
        <p:nvSpPr>
          <p:cNvPr id="3" name="Прямоугольник 2"/>
          <p:cNvSpPr/>
          <p:nvPr/>
        </p:nvSpPr>
        <p:spPr>
          <a:xfrm>
            <a:off x="755650" y="2349500"/>
            <a:ext cx="8178800" cy="4524315"/>
          </a:xfrm>
          <a:prstGeom prst="rect">
            <a:avLst/>
          </a:prstGeom>
        </p:spPr>
        <p:txBody>
          <a:bodyPr>
            <a:spAutoFit/>
          </a:bodyPr>
          <a:lstStyle/>
          <a:p>
            <a:r>
              <a:rPr lang="ru-RU" sz="2400" b="1" dirty="0"/>
              <a:t>3. </a:t>
            </a:r>
            <a:r>
              <a:rPr lang="ru-RU" sz="2200" u="sng" dirty="0" smtClean="0"/>
              <a:t>ГКУ и ГРП осуществляются </a:t>
            </a:r>
            <a:r>
              <a:rPr lang="ru-RU" sz="2200" u="sng" dirty="0"/>
              <a:t>одновременно в связи с</a:t>
            </a:r>
            <a:r>
              <a:rPr lang="ru-RU" sz="2200" u="sng" dirty="0" smtClean="0"/>
              <a:t>:</a:t>
            </a:r>
          </a:p>
          <a:p>
            <a:endParaRPr lang="ru-RU" sz="2200" u="sng" dirty="0" smtClean="0"/>
          </a:p>
          <a:p>
            <a:pPr algn="just"/>
            <a:r>
              <a:rPr lang="ru-RU" sz="2200" dirty="0" smtClean="0"/>
              <a:t>1) </a:t>
            </a:r>
            <a:r>
              <a:rPr lang="ru-RU" sz="2200" b="1" dirty="0" smtClean="0"/>
              <a:t>созданием</a:t>
            </a:r>
            <a:r>
              <a:rPr lang="ru-RU" sz="2200" dirty="0" smtClean="0"/>
              <a:t> объекта, </a:t>
            </a:r>
            <a:r>
              <a:rPr lang="ru-RU" sz="2200" dirty="0"/>
              <a:t>за </a:t>
            </a:r>
            <a:r>
              <a:rPr lang="ru-RU" sz="2200" dirty="0" smtClean="0"/>
              <a:t>исключением ГКУ на </a:t>
            </a:r>
            <a:r>
              <a:rPr lang="ru-RU" sz="2200" dirty="0"/>
              <a:t>основании разрешения на ввод </a:t>
            </a:r>
            <a:r>
              <a:rPr lang="ru-RU" sz="2200" dirty="0" smtClean="0"/>
              <a:t>в </a:t>
            </a:r>
            <a:r>
              <a:rPr lang="ru-RU" sz="2200" dirty="0"/>
              <a:t>эксплуатацию </a:t>
            </a:r>
            <a:r>
              <a:rPr lang="ru-RU" sz="2200" i="1" dirty="0" smtClean="0"/>
              <a:t>(по заявлению собственника </a:t>
            </a:r>
            <a:r>
              <a:rPr lang="ru-RU" sz="2200" i="1" dirty="0"/>
              <a:t>ЗУ либо лица, которому ЗУ предоставлен для </a:t>
            </a:r>
            <a:r>
              <a:rPr lang="ru-RU" sz="2200" i="1" dirty="0" smtClean="0"/>
              <a:t>строительства ч. 1 ст.15);</a:t>
            </a:r>
          </a:p>
          <a:p>
            <a:pPr algn="just"/>
            <a:endParaRPr lang="ru-RU" sz="2200" i="1" dirty="0" smtClean="0"/>
          </a:p>
          <a:p>
            <a:pPr algn="just"/>
            <a:r>
              <a:rPr lang="ru-RU" sz="2200" dirty="0"/>
              <a:t>2) </a:t>
            </a:r>
            <a:r>
              <a:rPr lang="ru-RU" sz="2200" b="1" dirty="0"/>
              <a:t>образованием</a:t>
            </a:r>
            <a:r>
              <a:rPr lang="ru-RU" sz="2200" dirty="0"/>
              <a:t> объекта</a:t>
            </a:r>
            <a:r>
              <a:rPr lang="ru-RU" sz="2200" dirty="0" smtClean="0"/>
              <a:t>, </a:t>
            </a:r>
            <a:r>
              <a:rPr lang="ru-RU" sz="2200" dirty="0"/>
              <a:t>за исключением </a:t>
            </a:r>
            <a:r>
              <a:rPr lang="ru-RU" sz="2200" dirty="0" smtClean="0"/>
              <a:t>ЗУ, образуемых: на </a:t>
            </a:r>
            <a:r>
              <a:rPr lang="ru-RU" sz="2200" dirty="0"/>
              <a:t>основании решения об </a:t>
            </a:r>
            <a:r>
              <a:rPr lang="ru-RU" sz="2200" dirty="0" smtClean="0"/>
              <a:t>изъятии; из </a:t>
            </a:r>
            <a:r>
              <a:rPr lang="ru-RU" sz="2200" dirty="0"/>
              <a:t>земель или </a:t>
            </a:r>
            <a:r>
              <a:rPr lang="ru-RU" sz="2200" dirty="0" smtClean="0"/>
              <a:t>ЗУ, гос. </a:t>
            </a:r>
            <a:r>
              <a:rPr lang="ru-RU" sz="2200" dirty="0"/>
              <a:t>собственность на которые не </a:t>
            </a:r>
            <a:r>
              <a:rPr lang="ru-RU" sz="2200" dirty="0" smtClean="0"/>
              <a:t>разграничена; путем </a:t>
            </a:r>
            <a:r>
              <a:rPr lang="ru-RU" sz="2200" dirty="0"/>
              <a:t>перераспределения земель или </a:t>
            </a:r>
            <a:r>
              <a:rPr lang="ru-RU" sz="2200" dirty="0" smtClean="0"/>
              <a:t>ЗУ гос. </a:t>
            </a:r>
            <a:r>
              <a:rPr lang="ru-RU" sz="2200" dirty="0"/>
              <a:t>или </a:t>
            </a:r>
            <a:r>
              <a:rPr lang="ru-RU" sz="2200" dirty="0" err="1" smtClean="0"/>
              <a:t>мун</a:t>
            </a:r>
            <a:r>
              <a:rPr lang="ru-RU" sz="2200" dirty="0" smtClean="0"/>
              <a:t>. собственности </a:t>
            </a:r>
            <a:r>
              <a:rPr lang="ru-RU" sz="2200" dirty="0"/>
              <a:t>и </a:t>
            </a:r>
            <a:r>
              <a:rPr lang="ru-RU" sz="2200" dirty="0" smtClean="0"/>
              <a:t>частного </a:t>
            </a:r>
            <a:r>
              <a:rPr lang="ru-RU" sz="2200" dirty="0"/>
              <a:t>ЗУ </a:t>
            </a:r>
            <a:r>
              <a:rPr lang="ru-RU" sz="2200" i="1" dirty="0"/>
              <a:t>(по заявлению </a:t>
            </a:r>
            <a:r>
              <a:rPr lang="ru-RU" sz="2200" i="1" dirty="0" smtClean="0"/>
              <a:t>собственника </a:t>
            </a:r>
            <a:r>
              <a:rPr lang="ru-RU" sz="2200" i="1" dirty="0"/>
              <a:t>исходного </a:t>
            </a:r>
            <a:r>
              <a:rPr lang="ru-RU" sz="2200" i="1" dirty="0" smtClean="0"/>
              <a:t>объекта </a:t>
            </a:r>
            <a:r>
              <a:rPr lang="ru-RU" sz="2200" i="1" dirty="0"/>
              <a:t>ч. 1 ст.15</a:t>
            </a:r>
            <a:r>
              <a:rPr lang="ru-RU" sz="2200" i="1" dirty="0" smtClean="0"/>
              <a:t>);</a:t>
            </a:r>
            <a:endParaRPr lang="ru-RU" sz="2200" i="1" dirty="0"/>
          </a:p>
        </p:txBody>
      </p:sp>
    </p:spTree>
    <p:extLst>
      <p:ext uri="{BB962C8B-B14F-4D97-AF65-F5344CB8AC3E}">
        <p14:creationId xmlns:p14="http://schemas.microsoft.com/office/powerpoint/2010/main" val="1302848195"/>
      </p:ext>
    </p:extLst>
  </p:cSld>
  <p:clrMapOvr>
    <a:masterClrMapping/>
  </p:clrMapOvr>
  <p:transition>
    <p:wipe dir="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dirty="0" smtClean="0"/>
              <a:t>Федеральный закон от 13.07.2015 N 218-ФЗ</a:t>
            </a:r>
            <a:br>
              <a:rPr lang="ru-RU" altLang="ru-RU" sz="2800" dirty="0" smtClean="0"/>
            </a:br>
            <a:r>
              <a:rPr lang="ru-RU" sz="2800" b="0" dirty="0"/>
              <a:t>Статья 61. Порядок исправления ошибок</a:t>
            </a:r>
          </a:p>
        </p:txBody>
      </p:sp>
      <p:sp>
        <p:nvSpPr>
          <p:cNvPr id="59395" name="Прямоугольник 2"/>
          <p:cNvSpPr>
            <a:spLocks noChangeArrowheads="1"/>
          </p:cNvSpPr>
          <p:nvPr/>
        </p:nvSpPr>
        <p:spPr bwMode="auto">
          <a:xfrm>
            <a:off x="755576" y="2213593"/>
            <a:ext cx="8137599"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marL="0" indent="358775" algn="just"/>
            <a:r>
              <a:rPr lang="ru-RU" sz="2400" dirty="0"/>
              <a:t>В случаях, если существуют основания полагать, что </a:t>
            </a:r>
            <a:r>
              <a:rPr lang="ru-RU" sz="2400" u="sng" dirty="0"/>
              <a:t>исправление технической ошибки </a:t>
            </a:r>
            <a:r>
              <a:rPr lang="ru-RU" sz="2400" u="sng" dirty="0" smtClean="0"/>
              <a:t>и </a:t>
            </a:r>
            <a:r>
              <a:rPr lang="ru-RU" sz="2400" u="sng" dirty="0"/>
              <a:t>реестровой ошибки может причинить вред</a:t>
            </a:r>
            <a:r>
              <a:rPr lang="ru-RU" sz="2400" dirty="0"/>
              <a:t> или нарушить законные интересы правообладателей или третьих лиц</a:t>
            </a:r>
            <a:r>
              <a:rPr lang="ru-RU" sz="2400" dirty="0" smtClean="0"/>
              <a:t>, которые полагались на соответствующие записи, содержащиеся в ЕГРН, </a:t>
            </a:r>
            <a:r>
              <a:rPr lang="ru-RU" sz="2400" b="1" dirty="0"/>
              <a:t>такое исправление производится только по решению суда</a:t>
            </a:r>
            <a:r>
              <a:rPr lang="ru-RU" sz="2400" dirty="0"/>
              <a:t>. В суд с заявлением об исправлении технической ошибки в записях и реестровой ошибки также вправе обратиться орган регистрации прав.</a:t>
            </a:r>
          </a:p>
        </p:txBody>
      </p:sp>
    </p:spTree>
    <p:extLst>
      <p:ext uri="{BB962C8B-B14F-4D97-AF65-F5344CB8AC3E}">
        <p14:creationId xmlns:p14="http://schemas.microsoft.com/office/powerpoint/2010/main" val="2756563949"/>
      </p:ext>
    </p:extLst>
  </p:cSld>
  <p:clrMapOvr>
    <a:masterClrMapping/>
  </p:clrMapOvr>
  <p:transition>
    <p:wipe dir="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smtClean="0"/>
              <a:t> Федеральный закон от 13.07.2015 N 218-ФЗ</a:t>
            </a:r>
            <a:br>
              <a:rPr lang="ru-RU" altLang="ru-RU" sz="2800" smtClean="0"/>
            </a:br>
            <a:r>
              <a:rPr lang="ru-RU" altLang="ru-RU" sz="2800" smtClean="0"/>
              <a:t>"О государственной регистрации недвижимости"</a:t>
            </a:r>
          </a:p>
        </p:txBody>
      </p:sp>
      <p:sp>
        <p:nvSpPr>
          <p:cNvPr id="60419" name="Прямоугольник 2"/>
          <p:cNvSpPr>
            <a:spLocks noChangeArrowheads="1"/>
          </p:cNvSpPr>
          <p:nvPr/>
        </p:nvSpPr>
        <p:spPr bwMode="auto">
          <a:xfrm>
            <a:off x="539552" y="2349500"/>
            <a:ext cx="8353623" cy="3933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a:spcBef>
                <a:spcPct val="20000"/>
              </a:spcBef>
              <a:buClr>
                <a:schemeClr val="tx1"/>
              </a:buClr>
              <a:buSzPct val="75000"/>
              <a:buFont typeface="Wingdings" pitchFamily="2" charset="2"/>
              <a:buChar char="l"/>
            </a:pPr>
            <a:r>
              <a:rPr lang="ru-RU" altLang="ru-RU" sz="2400" dirty="0"/>
              <a:t>Регистратор является федеральным государственным гражданским служащим, должностным лицом органа регистрации прав</a:t>
            </a:r>
            <a:r>
              <a:rPr lang="ru-RU" altLang="ru-RU" sz="2400" dirty="0" smtClean="0"/>
              <a:t>. </a:t>
            </a:r>
            <a:endParaRPr lang="ru-RU" altLang="ru-RU" sz="2400" dirty="0"/>
          </a:p>
          <a:p>
            <a:pPr algn="just">
              <a:spcBef>
                <a:spcPct val="20000"/>
              </a:spcBef>
              <a:buClr>
                <a:schemeClr val="tx1"/>
              </a:buClr>
              <a:buSzPct val="75000"/>
              <a:buFont typeface="Wingdings" pitchFamily="2" charset="2"/>
              <a:buChar char="l"/>
            </a:pPr>
            <a:r>
              <a:rPr lang="ru-RU" altLang="ru-RU" sz="2400" dirty="0"/>
              <a:t>Убытки, причиненные лицу ненадлежащим исполнением органом регистрации прав полномочий, возмещаются в полном объеме за счет казны </a:t>
            </a:r>
            <a:r>
              <a:rPr lang="ru-RU" altLang="ru-RU" sz="2400" dirty="0" smtClean="0"/>
              <a:t>РФ.</a:t>
            </a:r>
            <a:endParaRPr lang="ru-RU" altLang="ru-RU" sz="2400" dirty="0"/>
          </a:p>
          <a:p>
            <a:pPr algn="just">
              <a:spcBef>
                <a:spcPct val="20000"/>
              </a:spcBef>
              <a:buClr>
                <a:schemeClr val="tx1"/>
              </a:buClr>
              <a:buSzPct val="75000"/>
              <a:buFont typeface="Wingdings" pitchFamily="2" charset="2"/>
              <a:buChar char="l"/>
            </a:pPr>
            <a:r>
              <a:rPr lang="ru-RU" altLang="ru-RU" sz="2400" dirty="0"/>
              <a:t>Регистратор обязан возместить убытки, причиненные органу регистрации прав своими незаконными действиями. В случае умышленного причинения вреда убытки возмещаются в полном объеме.</a:t>
            </a:r>
          </a:p>
        </p:txBody>
      </p:sp>
    </p:spTree>
    <p:extLst>
      <p:ext uri="{BB962C8B-B14F-4D97-AF65-F5344CB8AC3E}">
        <p14:creationId xmlns:p14="http://schemas.microsoft.com/office/powerpoint/2010/main" val="4039208712"/>
      </p:ext>
    </p:extLst>
  </p:cSld>
  <p:clrMapOvr>
    <a:masterClrMapping/>
  </p:clrMapOvr>
  <p:transition>
    <p:wipe dir="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dirty="0" smtClean="0"/>
              <a:t> Федеральный закон от 13.07.2015 N 218-ФЗ</a:t>
            </a:r>
            <a:br>
              <a:rPr lang="ru-RU" altLang="ru-RU" sz="2800" dirty="0" smtClean="0"/>
            </a:br>
            <a:r>
              <a:rPr lang="ru-RU" altLang="ru-RU" sz="2800" dirty="0" smtClean="0"/>
              <a:t>"О государственной регистрации недвижимости» (</a:t>
            </a:r>
            <a:r>
              <a:rPr lang="ru-RU" sz="2800" b="0" dirty="0" smtClean="0"/>
              <a:t>с </a:t>
            </a:r>
            <a:r>
              <a:rPr lang="ru-RU" sz="2800" b="0" dirty="0"/>
              <a:t>1 января 2020 </a:t>
            </a:r>
            <a:r>
              <a:rPr lang="ru-RU" sz="2800" b="0" dirty="0" smtClean="0"/>
              <a:t>г.)</a:t>
            </a:r>
            <a:r>
              <a:rPr lang="ru-RU" sz="2800" b="0" dirty="0"/>
              <a:t/>
            </a:r>
            <a:br>
              <a:rPr lang="ru-RU" sz="2800" b="0" dirty="0"/>
            </a:br>
            <a:endParaRPr lang="ru-RU" altLang="ru-RU" sz="2800" dirty="0" smtClean="0"/>
          </a:p>
        </p:txBody>
      </p:sp>
      <p:sp>
        <p:nvSpPr>
          <p:cNvPr id="60419" name="Прямоугольник 2"/>
          <p:cNvSpPr>
            <a:spLocks noChangeArrowheads="1"/>
          </p:cNvSpPr>
          <p:nvPr/>
        </p:nvSpPr>
        <p:spPr bwMode="auto">
          <a:xfrm>
            <a:off x="539552" y="2349500"/>
            <a:ext cx="8353623"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marL="0" indent="179388" algn="just"/>
            <a:r>
              <a:rPr lang="ru-RU" sz="2400" dirty="0"/>
              <a:t>При компенсации РФ </a:t>
            </a:r>
            <a:r>
              <a:rPr lang="ru-RU" sz="2400" dirty="0" smtClean="0"/>
              <a:t>ущерба, причиненного, </a:t>
            </a:r>
            <a:r>
              <a:rPr lang="ru-RU" sz="2400" dirty="0"/>
              <a:t>правомерными </a:t>
            </a:r>
            <a:r>
              <a:rPr lang="ru-RU" sz="2400" dirty="0" smtClean="0"/>
              <a:t>действиями, </a:t>
            </a:r>
            <a:r>
              <a:rPr lang="ru-RU" sz="2400" dirty="0"/>
              <a:t>орган регистрации прав имеет право регрессного требования в размере возмещенных сумм:</a:t>
            </a:r>
          </a:p>
          <a:p>
            <a:pPr algn="just"/>
            <a:r>
              <a:rPr lang="ru-RU" sz="2400" dirty="0" smtClean="0"/>
              <a:t>1</a:t>
            </a:r>
            <a:r>
              <a:rPr lang="ru-RU" sz="2400" dirty="0"/>
              <a:t>) </a:t>
            </a:r>
            <a:r>
              <a:rPr lang="ru-RU" sz="2400" u="sng" dirty="0"/>
              <a:t>к </a:t>
            </a:r>
            <a:r>
              <a:rPr lang="ru-RU" sz="2400" u="sng" dirty="0" smtClean="0"/>
              <a:t>ОГВ или ОМС </a:t>
            </a:r>
            <a:r>
              <a:rPr lang="ru-RU" sz="2400" dirty="0" smtClean="0"/>
              <a:t>в случае признания </a:t>
            </a:r>
            <a:r>
              <a:rPr lang="ru-RU" sz="2400" dirty="0"/>
              <a:t>судом незаконным </a:t>
            </a:r>
            <a:r>
              <a:rPr lang="ru-RU" sz="2400" dirty="0" smtClean="0"/>
              <a:t>актов таких органов;</a:t>
            </a:r>
            <a:endParaRPr lang="ru-RU" sz="2400" dirty="0"/>
          </a:p>
          <a:p>
            <a:pPr algn="just"/>
            <a:r>
              <a:rPr lang="ru-RU" sz="2400" dirty="0" smtClean="0"/>
              <a:t>2) </a:t>
            </a:r>
            <a:r>
              <a:rPr lang="ru-RU" sz="2400" u="sng" dirty="0" smtClean="0"/>
              <a:t>к </a:t>
            </a:r>
            <a:r>
              <a:rPr lang="ru-RU" sz="2400" u="sng" dirty="0"/>
              <a:t>лицу, выполнившему кадастровые </a:t>
            </a:r>
            <a:r>
              <a:rPr lang="ru-RU" sz="2400" u="sng" dirty="0" smtClean="0"/>
              <a:t>работы </a:t>
            </a:r>
            <a:r>
              <a:rPr lang="ru-RU" sz="2400" dirty="0" smtClean="0"/>
              <a:t>(кадастровому инженеру), </a:t>
            </a:r>
            <a:r>
              <a:rPr lang="ru-RU" sz="2400" dirty="0"/>
              <a:t>если такие убытки возникли в результате реестровой ошибки и предоставления этим лицом недостоверных данных и </a:t>
            </a:r>
            <a:r>
              <a:rPr lang="ru-RU" sz="2400" dirty="0" smtClean="0"/>
              <a:t>документов;</a:t>
            </a:r>
            <a:endParaRPr lang="ru-RU" sz="2400" dirty="0"/>
          </a:p>
          <a:p>
            <a:r>
              <a:rPr lang="ru-RU" sz="2400" dirty="0"/>
              <a:t>3) </a:t>
            </a:r>
            <a:r>
              <a:rPr lang="ru-RU" sz="2400" u="sng" dirty="0"/>
              <a:t>к иному </a:t>
            </a:r>
            <a:r>
              <a:rPr lang="ru-RU" sz="2400" u="sng" dirty="0" smtClean="0"/>
              <a:t>физ. </a:t>
            </a:r>
            <a:r>
              <a:rPr lang="ru-RU" sz="2400" u="sng" dirty="0"/>
              <a:t>лицу или </a:t>
            </a:r>
            <a:r>
              <a:rPr lang="ru-RU" sz="2400" u="sng" dirty="0" smtClean="0"/>
              <a:t>юр. </a:t>
            </a:r>
            <a:r>
              <a:rPr lang="ru-RU" sz="2400" u="sng" dirty="0"/>
              <a:t>лицу</a:t>
            </a:r>
            <a:r>
              <a:rPr lang="ru-RU" sz="2400" dirty="0"/>
              <a:t>, незаконные действия которых привели к возникновению </a:t>
            </a:r>
            <a:r>
              <a:rPr lang="ru-RU" sz="2400" dirty="0" smtClean="0"/>
              <a:t>убытков</a:t>
            </a:r>
            <a:r>
              <a:rPr lang="ru-RU" sz="2400" dirty="0"/>
              <a:t>.</a:t>
            </a:r>
          </a:p>
        </p:txBody>
      </p:sp>
    </p:spTree>
    <p:extLst>
      <p:ext uri="{BB962C8B-B14F-4D97-AF65-F5344CB8AC3E}">
        <p14:creationId xmlns:p14="http://schemas.microsoft.com/office/powerpoint/2010/main" val="1418419501"/>
      </p:ext>
    </p:extLst>
  </p:cSld>
  <p:clrMapOvr>
    <a:masterClrMapping/>
  </p:clrMapOvr>
  <p:transition>
    <p:wipe dir="r"/>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Прямоугольник 5"/>
          <p:cNvSpPr>
            <a:spLocks noChangeArrowheads="1"/>
          </p:cNvSpPr>
          <p:nvPr/>
        </p:nvSpPr>
        <p:spPr bwMode="auto">
          <a:xfrm>
            <a:off x="755650" y="2276475"/>
            <a:ext cx="8137525" cy="4075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tx1"/>
              </a:buClr>
              <a:buSzPct val="75000"/>
              <a:buFont typeface="Wingdings" pitchFamily="2" charset="2"/>
              <a:buChar char="l"/>
              <a:defRPr sz="2800">
                <a:solidFill>
                  <a:schemeClr val="tx1"/>
                </a:solidFill>
                <a:latin typeface="Arial" pitchFamily="34" charset="0"/>
              </a:defRPr>
            </a:lvl1pPr>
            <a:lvl2pPr marL="742950" indent="-285750" eaLnBrk="0" hangingPunct="0">
              <a:spcBef>
                <a:spcPct val="20000"/>
              </a:spcBef>
              <a:buClr>
                <a:schemeClr val="tx1"/>
              </a:buClr>
              <a:buSzPct val="75000"/>
              <a:buChar char="–"/>
              <a:defRPr sz="2400">
                <a:solidFill>
                  <a:schemeClr val="tx1"/>
                </a:solidFill>
                <a:latin typeface="Arial" pitchFamily="34" charset="0"/>
              </a:defRPr>
            </a:lvl2pPr>
            <a:lvl3pPr marL="1143000" indent="-228600" eaLnBrk="0" hangingPunct="0">
              <a:spcBef>
                <a:spcPct val="20000"/>
              </a:spcBef>
              <a:buClr>
                <a:schemeClr val="tx1"/>
              </a:buClr>
              <a:buSzPct val="75000"/>
              <a:buFont typeface="Wingdings" pitchFamily="2" charset="2"/>
              <a:buChar char="l"/>
              <a:defRPr sz="2000">
                <a:solidFill>
                  <a:schemeClr val="tx1"/>
                </a:solidFill>
                <a:latin typeface="Arial" pitchFamily="34" charset="0"/>
              </a:defRPr>
            </a:lvl3pPr>
            <a:lvl4pPr marL="1600200" indent="-228600" eaLnBrk="0" hangingPunct="0">
              <a:spcBef>
                <a:spcPct val="20000"/>
              </a:spcBef>
              <a:buClr>
                <a:schemeClr val="tx1"/>
              </a:buClr>
              <a:buSzPct val="80000"/>
              <a:buChar char="–"/>
              <a:defRPr sz="2000">
                <a:solidFill>
                  <a:schemeClr val="tx1"/>
                </a:solidFill>
                <a:latin typeface="Arial" pitchFamily="34" charset="0"/>
              </a:defRPr>
            </a:lvl4pPr>
            <a:lvl5pPr marL="2057400" indent="-228600" eaLnBrk="0" hangingPunct="0">
              <a:spcBef>
                <a:spcPct val="20000"/>
              </a:spcBef>
              <a:buClr>
                <a:schemeClr val="tx1"/>
              </a:buClr>
              <a:buSzPct val="65000"/>
              <a:buFont typeface="Wingdings" pitchFamily="2" charset="2"/>
              <a:buChar char="l"/>
              <a:defRPr sz="2000">
                <a:solidFill>
                  <a:schemeClr val="tx1"/>
                </a:solidFill>
                <a:latin typeface="Arial"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sz="2000">
                <a:solidFill>
                  <a:schemeClr val="tx1"/>
                </a:solidFill>
                <a:latin typeface="Arial"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sz="2000">
                <a:solidFill>
                  <a:schemeClr val="tx1"/>
                </a:solidFill>
                <a:latin typeface="Arial"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sz="2000">
                <a:solidFill>
                  <a:schemeClr val="tx1"/>
                </a:solidFill>
                <a:latin typeface="Arial"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sz="2000">
                <a:solidFill>
                  <a:schemeClr val="tx1"/>
                </a:solidFill>
                <a:latin typeface="Arial" pitchFamily="34" charset="0"/>
              </a:defRPr>
            </a:lvl9pPr>
          </a:lstStyle>
          <a:p>
            <a:pPr algn="just" eaLnBrk="1" fontAlgn="base" hangingPunct="1">
              <a:lnSpc>
                <a:spcPct val="120000"/>
              </a:lnSpc>
              <a:spcBef>
                <a:spcPct val="0"/>
              </a:spcBef>
              <a:spcAft>
                <a:spcPct val="0"/>
              </a:spcAft>
              <a:buClrTx/>
              <a:buSzTx/>
              <a:buFontTx/>
              <a:buNone/>
            </a:pPr>
            <a:r>
              <a:rPr lang="ru-RU" altLang="ru-RU" sz="2400" b="1" smtClean="0">
                <a:solidFill>
                  <a:srgbClr val="003366"/>
                </a:solidFill>
              </a:rPr>
              <a:t>Статья 133.1. Единый недвижимый комплекс.</a:t>
            </a:r>
          </a:p>
          <a:p>
            <a:pPr algn="just" eaLnBrk="1" fontAlgn="base" hangingPunct="1">
              <a:spcBef>
                <a:spcPct val="0"/>
              </a:spcBef>
              <a:spcAft>
                <a:spcPct val="0"/>
              </a:spcAft>
              <a:buClrTx/>
              <a:buSzTx/>
              <a:buFontTx/>
              <a:buNone/>
            </a:pPr>
            <a:r>
              <a:rPr lang="ru-RU" altLang="ru-RU" sz="2300" smtClean="0">
                <a:solidFill>
                  <a:srgbClr val="003366"/>
                </a:solidFill>
              </a:rPr>
              <a:t>Недвижимой вещью, участвующей в обороте как единый объект, может являться единый недвижимый комплекс - совокупность объединенных единым назначением зданий, сооружений и иных вещей, неразрывно</a:t>
            </a:r>
            <a:r>
              <a:rPr lang="ru-RU" altLang="ru-RU" sz="2300" b="1" smtClean="0">
                <a:solidFill>
                  <a:srgbClr val="003366"/>
                </a:solidFill>
              </a:rPr>
              <a:t> связанных физически или технологически</a:t>
            </a:r>
            <a:r>
              <a:rPr lang="ru-RU" altLang="ru-RU" sz="2300" smtClean="0">
                <a:solidFill>
                  <a:srgbClr val="003366"/>
                </a:solidFill>
              </a:rPr>
              <a:t>, в том числе линейных объектов, либо </a:t>
            </a:r>
            <a:r>
              <a:rPr lang="ru-RU" altLang="ru-RU" sz="2300" b="1" smtClean="0">
                <a:solidFill>
                  <a:srgbClr val="003366"/>
                </a:solidFill>
              </a:rPr>
              <a:t>расположенных на одном земельном участке</a:t>
            </a:r>
            <a:r>
              <a:rPr lang="ru-RU" altLang="ru-RU" sz="2300" smtClean="0">
                <a:solidFill>
                  <a:srgbClr val="003366"/>
                </a:solidFill>
              </a:rPr>
              <a:t>, если в </a:t>
            </a:r>
            <a:r>
              <a:rPr lang="ru-RU" altLang="ru-RU" sz="2300" b="1" smtClean="0">
                <a:solidFill>
                  <a:srgbClr val="003366"/>
                </a:solidFill>
              </a:rPr>
              <a:t>ЕГРП зарегистрировано право </a:t>
            </a:r>
            <a:r>
              <a:rPr lang="ru-RU" altLang="ru-RU" sz="2300" smtClean="0">
                <a:solidFill>
                  <a:srgbClr val="003366"/>
                </a:solidFill>
              </a:rPr>
              <a:t>собственности на совокупность объектов в целом как одну недвижимую вещь.</a:t>
            </a:r>
          </a:p>
        </p:txBody>
      </p:sp>
      <p:sp>
        <p:nvSpPr>
          <p:cNvPr id="69635" name="Заголовок 1"/>
          <p:cNvSpPr>
            <a:spLocks/>
          </p:cNvSpPr>
          <p:nvPr/>
        </p:nvSpPr>
        <p:spPr bwMode="auto">
          <a:xfrm>
            <a:off x="971550" y="757238"/>
            <a:ext cx="6480175" cy="706437"/>
          </a:xfrm>
          <a:prstGeom prst="roundRect">
            <a:avLst>
              <a:gd name="adj" fmla="val 2166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spcBef>
                <a:spcPct val="20000"/>
              </a:spcBef>
              <a:buClr>
                <a:schemeClr val="tx1"/>
              </a:buClr>
              <a:buSzPct val="75000"/>
              <a:buFont typeface="Wingdings" pitchFamily="2" charset="2"/>
              <a:buChar char="l"/>
              <a:defRPr sz="2800">
                <a:solidFill>
                  <a:schemeClr val="tx1"/>
                </a:solidFill>
                <a:latin typeface="Arial" pitchFamily="34" charset="0"/>
              </a:defRPr>
            </a:lvl1pPr>
            <a:lvl2pPr marL="742950" indent="-285750" eaLnBrk="0" hangingPunct="0">
              <a:spcBef>
                <a:spcPct val="20000"/>
              </a:spcBef>
              <a:buClr>
                <a:schemeClr val="tx1"/>
              </a:buClr>
              <a:buSzPct val="75000"/>
              <a:buChar char="–"/>
              <a:defRPr sz="2400">
                <a:solidFill>
                  <a:schemeClr val="tx1"/>
                </a:solidFill>
                <a:latin typeface="Arial" pitchFamily="34" charset="0"/>
              </a:defRPr>
            </a:lvl2pPr>
            <a:lvl3pPr marL="1143000" indent="-228600" eaLnBrk="0" hangingPunct="0">
              <a:spcBef>
                <a:spcPct val="20000"/>
              </a:spcBef>
              <a:buClr>
                <a:schemeClr val="tx1"/>
              </a:buClr>
              <a:buSzPct val="75000"/>
              <a:buFont typeface="Wingdings" pitchFamily="2" charset="2"/>
              <a:buChar char="l"/>
              <a:defRPr sz="2000">
                <a:solidFill>
                  <a:schemeClr val="tx1"/>
                </a:solidFill>
                <a:latin typeface="Arial" pitchFamily="34" charset="0"/>
              </a:defRPr>
            </a:lvl3pPr>
            <a:lvl4pPr marL="1600200" indent="-228600" eaLnBrk="0" hangingPunct="0">
              <a:spcBef>
                <a:spcPct val="20000"/>
              </a:spcBef>
              <a:buClr>
                <a:schemeClr val="tx1"/>
              </a:buClr>
              <a:buSzPct val="80000"/>
              <a:buChar char="–"/>
              <a:defRPr sz="2000">
                <a:solidFill>
                  <a:schemeClr val="tx1"/>
                </a:solidFill>
                <a:latin typeface="Arial" pitchFamily="34" charset="0"/>
              </a:defRPr>
            </a:lvl4pPr>
            <a:lvl5pPr marL="2057400" indent="-228600" eaLnBrk="0" hangingPunct="0">
              <a:spcBef>
                <a:spcPct val="20000"/>
              </a:spcBef>
              <a:buClr>
                <a:schemeClr val="tx1"/>
              </a:buClr>
              <a:buSzPct val="65000"/>
              <a:buFont typeface="Wingdings" pitchFamily="2" charset="2"/>
              <a:buChar char="l"/>
              <a:defRPr sz="2000">
                <a:solidFill>
                  <a:schemeClr val="tx1"/>
                </a:solidFill>
                <a:latin typeface="Arial"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sz="2000">
                <a:solidFill>
                  <a:schemeClr val="tx1"/>
                </a:solidFill>
                <a:latin typeface="Arial"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sz="2000">
                <a:solidFill>
                  <a:schemeClr val="tx1"/>
                </a:solidFill>
                <a:latin typeface="Arial"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sz="2000">
                <a:solidFill>
                  <a:schemeClr val="tx1"/>
                </a:solidFill>
                <a:latin typeface="Arial"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sz="2000">
                <a:solidFill>
                  <a:schemeClr val="tx1"/>
                </a:solidFill>
                <a:latin typeface="Arial" pitchFamily="34" charset="0"/>
              </a:defRPr>
            </a:lvl9pPr>
          </a:lstStyle>
          <a:p>
            <a:pPr fontAlgn="base">
              <a:spcBef>
                <a:spcPct val="0"/>
              </a:spcBef>
              <a:spcAft>
                <a:spcPct val="0"/>
              </a:spcAft>
              <a:buClrTx/>
              <a:buSzTx/>
              <a:buFontTx/>
              <a:buNone/>
            </a:pPr>
            <a:r>
              <a:rPr lang="ru-RU" altLang="ru-RU" sz="3200" b="1" smtClean="0">
                <a:solidFill>
                  <a:srgbClr val="003366"/>
                </a:solidFill>
              </a:rPr>
              <a:t>Федеральный</a:t>
            </a:r>
            <a:r>
              <a:rPr lang="ru-RU" altLang="ru-RU" sz="3200" smtClean="0">
                <a:solidFill>
                  <a:srgbClr val="003366"/>
                </a:solidFill>
              </a:rPr>
              <a:t> </a:t>
            </a:r>
            <a:r>
              <a:rPr lang="ru-RU" altLang="ru-RU" sz="3200" b="1" smtClean="0">
                <a:solidFill>
                  <a:srgbClr val="003366"/>
                </a:solidFill>
              </a:rPr>
              <a:t>закон от 02.07.2013 N 142-ФЗ</a:t>
            </a:r>
          </a:p>
        </p:txBody>
      </p:sp>
    </p:spTree>
    <p:extLst>
      <p:ext uri="{BB962C8B-B14F-4D97-AF65-F5344CB8AC3E}">
        <p14:creationId xmlns:p14="http://schemas.microsoft.com/office/powerpoint/2010/main" val="3704248263"/>
      </p:ext>
    </p:extLst>
  </p:cSld>
  <p:clrMapOvr>
    <a:masterClrMapping/>
  </p:clrMapOvr>
  <p:transition>
    <p:wipe dir="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pPr>
              <a:lnSpc>
                <a:spcPct val="100000"/>
              </a:lnSpc>
            </a:pPr>
            <a:r>
              <a:rPr lang="ru-RU" altLang="ru-RU" sz="2800" dirty="0" smtClean="0"/>
              <a:t>  Федеральный закон от 13.07.2015 N 218-ФЗ</a:t>
            </a:r>
            <a:br>
              <a:rPr lang="ru-RU" altLang="ru-RU" sz="2800" dirty="0" smtClean="0"/>
            </a:br>
            <a:r>
              <a:rPr lang="ru-RU" altLang="ru-RU" sz="2800" dirty="0" smtClean="0"/>
              <a:t>«О государственной регистрации недвижимости» </a:t>
            </a:r>
            <a:br>
              <a:rPr lang="ru-RU" altLang="ru-RU" sz="2800" dirty="0" smtClean="0"/>
            </a:br>
            <a:endParaRPr lang="ru-RU" altLang="ru-RU" sz="2800" dirty="0" smtClean="0"/>
          </a:p>
        </p:txBody>
      </p:sp>
      <p:sp>
        <p:nvSpPr>
          <p:cNvPr id="3" name="Прямоугольник 2"/>
          <p:cNvSpPr/>
          <p:nvPr/>
        </p:nvSpPr>
        <p:spPr>
          <a:xfrm>
            <a:off x="684212" y="2349500"/>
            <a:ext cx="8352283" cy="4598182"/>
          </a:xfrm>
          <a:prstGeom prst="rect">
            <a:avLst/>
          </a:prstGeom>
        </p:spPr>
        <p:txBody>
          <a:bodyPr wrap="square">
            <a:spAutoFit/>
          </a:bodyPr>
          <a:lstStyle/>
          <a:p>
            <a:pPr algn="just" fontAlgn="base">
              <a:spcBef>
                <a:spcPct val="0"/>
              </a:spcBef>
              <a:spcAft>
                <a:spcPct val="0"/>
              </a:spcAft>
              <a:defRPr/>
            </a:pPr>
            <a:r>
              <a:rPr lang="ru-RU" sz="2400" dirty="0" smtClean="0">
                <a:solidFill>
                  <a:srgbClr val="003366"/>
                </a:solidFill>
              </a:rPr>
              <a:t>Кадастровый </a:t>
            </a:r>
            <a:r>
              <a:rPr lang="ru-RU" sz="2400" dirty="0">
                <a:solidFill>
                  <a:srgbClr val="003366"/>
                </a:solidFill>
              </a:rPr>
              <a:t>учет и регистрация права на единый недвижимый комплекс осуществляется </a:t>
            </a:r>
            <a:r>
              <a:rPr lang="ru-RU" sz="2400" dirty="0" smtClean="0">
                <a:solidFill>
                  <a:srgbClr val="003366"/>
                </a:solidFill>
              </a:rPr>
              <a:t>:</a:t>
            </a:r>
            <a:endParaRPr lang="ru-RU" sz="2400" dirty="0">
              <a:solidFill>
                <a:srgbClr val="003366"/>
              </a:solidFill>
            </a:endParaRPr>
          </a:p>
          <a:p>
            <a:pPr indent="185738" algn="just" fontAlgn="base">
              <a:spcBef>
                <a:spcPct val="0"/>
              </a:spcBef>
              <a:spcAft>
                <a:spcPct val="0"/>
              </a:spcAft>
              <a:defRPr/>
            </a:pPr>
            <a:r>
              <a:rPr lang="ru-RU" sz="2400" dirty="0" smtClean="0">
                <a:solidFill>
                  <a:srgbClr val="003366"/>
                </a:solidFill>
              </a:rPr>
              <a:t>1</a:t>
            </a:r>
            <a:r>
              <a:rPr lang="ru-RU" sz="2400" dirty="0">
                <a:solidFill>
                  <a:srgbClr val="003366"/>
                </a:solidFill>
              </a:rPr>
              <a:t>) в связи с </a:t>
            </a:r>
            <a:r>
              <a:rPr lang="ru-RU" sz="2400" b="1" dirty="0">
                <a:solidFill>
                  <a:srgbClr val="003366"/>
                </a:solidFill>
              </a:rPr>
              <a:t>завершением строительства</a:t>
            </a:r>
            <a:r>
              <a:rPr lang="ru-RU" sz="2400" dirty="0">
                <a:solidFill>
                  <a:srgbClr val="003366"/>
                </a:solidFill>
              </a:rPr>
              <a:t>, если в соответствии с проектной документацией объект - единый недвижимый комплекс;</a:t>
            </a:r>
          </a:p>
          <a:p>
            <a:pPr indent="185738" algn="just" fontAlgn="base">
              <a:spcBef>
                <a:spcPct val="0"/>
              </a:spcBef>
              <a:spcAft>
                <a:spcPct val="0"/>
              </a:spcAft>
              <a:defRPr/>
            </a:pPr>
            <a:r>
              <a:rPr lang="ru-RU" sz="2400" dirty="0">
                <a:solidFill>
                  <a:srgbClr val="003366"/>
                </a:solidFill>
              </a:rPr>
              <a:t>2) в связи с </a:t>
            </a:r>
            <a:r>
              <a:rPr lang="ru-RU" sz="2400" b="1" dirty="0">
                <a:solidFill>
                  <a:srgbClr val="003366"/>
                </a:solidFill>
              </a:rPr>
              <a:t>объединением</a:t>
            </a:r>
            <a:r>
              <a:rPr lang="ru-RU" sz="2400" dirty="0">
                <a:solidFill>
                  <a:srgbClr val="003366"/>
                </a:solidFill>
              </a:rPr>
              <a:t> нескольких объектов недвижимости, учет которых осуществлен и права на которые зарегистрированы по заявлению их собственника.</a:t>
            </a:r>
          </a:p>
          <a:p>
            <a:pPr marL="342900" indent="-342900" algn="just" eaLnBrk="0" fontAlgn="base" hangingPunct="0">
              <a:spcBef>
                <a:spcPct val="20000"/>
              </a:spcBef>
              <a:spcAft>
                <a:spcPct val="0"/>
              </a:spcAft>
              <a:buClr>
                <a:schemeClr val="tx1"/>
              </a:buClr>
              <a:buSzPct val="75000"/>
              <a:buFont typeface="Wingdings" pitchFamily="2" charset="2"/>
              <a:buChar char="l"/>
              <a:defRPr/>
            </a:pPr>
            <a:r>
              <a:rPr lang="ru-RU" sz="2400" dirty="0"/>
              <a:t>Технический план единого недвижимого комплекса содержит также информацию обо всех входящих в его состав зданиях и (или) сооружениях.</a:t>
            </a:r>
          </a:p>
        </p:txBody>
      </p:sp>
    </p:spTree>
    <p:extLst>
      <p:ext uri="{BB962C8B-B14F-4D97-AF65-F5344CB8AC3E}">
        <p14:creationId xmlns:p14="http://schemas.microsoft.com/office/powerpoint/2010/main" val="477190383"/>
      </p:ext>
    </p:extLst>
  </p:cSld>
  <p:clrMapOvr>
    <a:masterClrMapping/>
  </p:clrMapOvr>
  <p:transition>
    <p:wipe dir="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467544" y="2349500"/>
            <a:ext cx="8568951" cy="4672048"/>
          </a:xfrm>
          <a:prstGeom prst="rect">
            <a:avLst/>
          </a:prstGeom>
        </p:spPr>
        <p:txBody>
          <a:bodyPr wrap="square">
            <a:spAutoFit/>
          </a:bodyPr>
          <a:lstStyle/>
          <a:p>
            <a:pPr marL="342900" indent="-342900" algn="just" eaLnBrk="0" fontAlgn="base" hangingPunct="0">
              <a:spcBef>
                <a:spcPct val="20000"/>
              </a:spcBef>
              <a:spcAft>
                <a:spcPct val="0"/>
              </a:spcAft>
              <a:buClr>
                <a:schemeClr val="tx1"/>
              </a:buClr>
              <a:buSzPct val="75000"/>
              <a:buFont typeface="Wingdings" pitchFamily="2" charset="2"/>
              <a:buChar char="l"/>
              <a:defRPr/>
            </a:pPr>
            <a:r>
              <a:rPr lang="ru-RU" sz="2400" dirty="0"/>
              <a:t>В технический план ЕНК, подготовленный в связи с </a:t>
            </a:r>
            <a:r>
              <a:rPr lang="ru-RU" sz="2400" b="1" dirty="0"/>
              <a:t>завершением строительства </a:t>
            </a:r>
            <a:r>
              <a:rPr lang="ru-RU" sz="2400" dirty="0"/>
              <a:t>включаются </a:t>
            </a:r>
            <a:r>
              <a:rPr lang="ru-RU" sz="2400" dirty="0" smtClean="0"/>
              <a:t>разделы в </a:t>
            </a:r>
            <a:r>
              <a:rPr lang="ru-RU" sz="2400" dirty="0"/>
              <a:t>отношении каждого </a:t>
            </a:r>
            <a:r>
              <a:rPr lang="ru-RU" sz="2400" dirty="0" smtClean="0"/>
              <a:t>входящего объекта </a:t>
            </a:r>
            <a:r>
              <a:rPr lang="ru-RU" sz="2400" dirty="0"/>
              <a:t>недвижимости (блок разделов - «вложенный тех. </a:t>
            </a:r>
            <a:r>
              <a:rPr lang="ru-RU" sz="2400" dirty="0" smtClean="0"/>
              <a:t>план</a:t>
            </a:r>
            <a:r>
              <a:rPr lang="ru-RU" sz="2400" dirty="0"/>
              <a:t>»)</a:t>
            </a:r>
          </a:p>
          <a:p>
            <a:pPr marL="342900" indent="-342900" algn="just" eaLnBrk="0" fontAlgn="base" hangingPunct="0">
              <a:spcBef>
                <a:spcPct val="20000"/>
              </a:spcBef>
              <a:spcAft>
                <a:spcPct val="0"/>
              </a:spcAft>
              <a:buClr>
                <a:schemeClr val="tx1"/>
              </a:buClr>
              <a:buSzPct val="75000"/>
              <a:buFont typeface="Wingdings" pitchFamily="2" charset="2"/>
              <a:buChar char="l"/>
              <a:defRPr/>
            </a:pPr>
            <a:r>
              <a:rPr lang="ru-RU" sz="2400" dirty="0" smtClean="0"/>
              <a:t>В </a:t>
            </a:r>
            <a:r>
              <a:rPr lang="ru-RU" sz="2400" dirty="0"/>
              <a:t>технический план ЕНК, </a:t>
            </a:r>
            <a:r>
              <a:rPr lang="ru-RU" sz="2400" dirty="0" smtClean="0"/>
              <a:t>подготовленный в </a:t>
            </a:r>
            <a:r>
              <a:rPr lang="ru-RU" sz="2400" dirty="0"/>
              <a:t>связи с созданием (объединением), блоки разделов </a:t>
            </a:r>
            <a:r>
              <a:rPr lang="ru-RU" sz="2400" dirty="0" smtClean="0"/>
              <a:t>учтенных </a:t>
            </a:r>
            <a:r>
              <a:rPr lang="ru-RU" sz="2400" dirty="0"/>
              <a:t>в ЕГРН зданий, сооружений не </a:t>
            </a:r>
            <a:r>
              <a:rPr lang="ru-RU" sz="2400" dirty="0" smtClean="0"/>
              <a:t>включаются.</a:t>
            </a:r>
          </a:p>
          <a:p>
            <a:pPr marL="342900" indent="-342900" algn="just" eaLnBrk="0" fontAlgn="base" hangingPunct="0">
              <a:spcBef>
                <a:spcPct val="20000"/>
              </a:spcBef>
              <a:spcAft>
                <a:spcPct val="0"/>
              </a:spcAft>
              <a:buClr>
                <a:schemeClr val="tx1"/>
              </a:buClr>
              <a:buSzPct val="75000"/>
              <a:buFont typeface="Wingdings" pitchFamily="2" charset="2"/>
              <a:buChar char="l"/>
              <a:defRPr/>
            </a:pPr>
            <a:r>
              <a:rPr lang="ru-RU" sz="2400" dirty="0" smtClean="0"/>
              <a:t>В </a:t>
            </a:r>
            <a:r>
              <a:rPr lang="ru-RU" sz="2400" dirty="0"/>
              <a:t>технический план </a:t>
            </a:r>
            <a:r>
              <a:rPr lang="ru-RU" sz="2400" dirty="0" smtClean="0"/>
              <a:t>ЕНК, </a:t>
            </a:r>
            <a:r>
              <a:rPr lang="ru-RU" sz="2400" dirty="0"/>
              <a:t>подготовленный </a:t>
            </a:r>
            <a:r>
              <a:rPr lang="ru-RU" sz="2400" dirty="0" smtClean="0"/>
              <a:t>в </a:t>
            </a:r>
            <a:r>
              <a:rPr lang="ru-RU" sz="2400" dirty="0"/>
              <a:t>связи с изменением </a:t>
            </a:r>
            <a:r>
              <a:rPr lang="ru-RU" sz="2400" dirty="0" smtClean="0"/>
              <a:t>ЕНК, </a:t>
            </a:r>
            <a:r>
              <a:rPr lang="ru-RU" sz="2400" dirty="0"/>
              <a:t>включаются блоки разделов </a:t>
            </a:r>
            <a:r>
              <a:rPr lang="ru-RU" sz="2400" dirty="0" smtClean="0"/>
              <a:t>изменяемых ЕГРН объектов </a:t>
            </a:r>
            <a:r>
              <a:rPr lang="ru-RU" sz="2400" dirty="0"/>
              <a:t>или в отношении включаемых </a:t>
            </a:r>
            <a:r>
              <a:rPr lang="ru-RU" sz="2400" dirty="0" smtClean="0"/>
              <a:t>учтенных </a:t>
            </a:r>
            <a:r>
              <a:rPr lang="ru-RU" sz="2400" dirty="0"/>
              <a:t>в ЕГРН </a:t>
            </a:r>
            <a:r>
              <a:rPr lang="ru-RU" sz="2400" dirty="0" smtClean="0"/>
              <a:t>объектов</a:t>
            </a:r>
            <a:endParaRPr lang="ru-RU" sz="2400" dirty="0"/>
          </a:p>
          <a:p>
            <a:endParaRPr lang="ru-RU" sz="2400" dirty="0"/>
          </a:p>
        </p:txBody>
      </p:sp>
      <p:sp>
        <p:nvSpPr>
          <p:cNvPr id="5" name="Заголовок 1"/>
          <p:cNvSpPr>
            <a:spLocks noGrp="1"/>
          </p:cNvSpPr>
          <p:nvPr>
            <p:ph type="title"/>
          </p:nvPr>
        </p:nvSpPr>
        <p:spPr>
          <a:xfrm>
            <a:off x="762000" y="762000"/>
            <a:ext cx="8274496" cy="114300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ru-RU" sz="2800" dirty="0"/>
              <a:t>Приказ от 18.12.2015 N 953 «Об утверждении формы </a:t>
            </a:r>
            <a:r>
              <a:rPr lang="ru-RU" sz="2800" dirty="0" smtClean="0"/>
              <a:t>тех. </a:t>
            </a:r>
            <a:r>
              <a:rPr lang="ru-RU" sz="2800" dirty="0"/>
              <a:t>плана и требований к его </a:t>
            </a:r>
            <a:r>
              <a:rPr lang="ru-RU" sz="2800" dirty="0" smtClean="0"/>
              <a:t>подготовке, а также декларации</a:t>
            </a:r>
            <a:r>
              <a:rPr lang="ru-RU" sz="2800" dirty="0"/>
              <a:t>»</a:t>
            </a:r>
          </a:p>
        </p:txBody>
      </p:sp>
    </p:spTree>
    <p:extLst>
      <p:ext uri="{BB962C8B-B14F-4D97-AF65-F5344CB8AC3E}">
        <p14:creationId xmlns:p14="http://schemas.microsoft.com/office/powerpoint/2010/main" val="391427037"/>
      </p:ext>
    </p:extLst>
  </p:cSld>
  <p:clrMapOvr>
    <a:masterClrMapping/>
  </p:clrMapOvr>
  <p:transition>
    <p:wipe dir="r"/>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467544" y="2349500"/>
            <a:ext cx="8568951" cy="4302716"/>
          </a:xfrm>
          <a:prstGeom prst="rect">
            <a:avLst/>
          </a:prstGeom>
        </p:spPr>
        <p:txBody>
          <a:bodyPr wrap="square">
            <a:spAutoFit/>
          </a:bodyPr>
          <a:lstStyle/>
          <a:p>
            <a:pPr marL="342900" indent="-342900" algn="just" eaLnBrk="0" fontAlgn="base" hangingPunct="0">
              <a:spcBef>
                <a:spcPct val="20000"/>
              </a:spcBef>
              <a:spcAft>
                <a:spcPct val="0"/>
              </a:spcAft>
              <a:buClr>
                <a:schemeClr val="tx1"/>
              </a:buClr>
              <a:buSzPct val="75000"/>
              <a:buFont typeface="Wingdings" pitchFamily="2" charset="2"/>
              <a:buChar char="l"/>
              <a:defRPr/>
            </a:pPr>
            <a:r>
              <a:rPr lang="ru-RU" sz="2400" dirty="0"/>
              <a:t>В реквизите "6" «Сведения об объектах недвижимости, входящих в состав ЕНК» раздела "Исходные данные" указываются сведения об объектах недвижимости, входящих в состав ЕНК.</a:t>
            </a:r>
          </a:p>
          <a:p>
            <a:pPr marL="342900" indent="-342900" algn="just" eaLnBrk="0" fontAlgn="base" hangingPunct="0">
              <a:spcBef>
                <a:spcPct val="20000"/>
              </a:spcBef>
              <a:spcAft>
                <a:spcPct val="0"/>
              </a:spcAft>
              <a:buClr>
                <a:schemeClr val="tx1"/>
              </a:buClr>
              <a:buSzPct val="75000"/>
              <a:buFont typeface="Wingdings" pitchFamily="2" charset="2"/>
              <a:buChar char="l"/>
              <a:defRPr/>
            </a:pPr>
            <a:r>
              <a:rPr lang="ru-RU" sz="2400" dirty="0"/>
              <a:t>В блоке разделов </a:t>
            </a:r>
            <a:r>
              <a:rPr lang="ru-RU" sz="2400" dirty="0" smtClean="0"/>
              <a:t>реквизит </a:t>
            </a:r>
            <a:r>
              <a:rPr lang="ru-RU" sz="2400" dirty="0"/>
              <a:t>"6" раздела "Исходные данные" не заполняется.</a:t>
            </a:r>
          </a:p>
          <a:p>
            <a:pPr marL="342900" indent="-342900" algn="just" eaLnBrk="0" fontAlgn="base" hangingPunct="0">
              <a:spcBef>
                <a:spcPct val="20000"/>
              </a:spcBef>
              <a:spcAft>
                <a:spcPct val="0"/>
              </a:spcAft>
              <a:buClr>
                <a:schemeClr val="tx1"/>
              </a:buClr>
              <a:buSzPct val="75000"/>
              <a:buFont typeface="Wingdings" pitchFamily="2" charset="2"/>
              <a:buChar char="l"/>
              <a:defRPr/>
            </a:pPr>
            <a:r>
              <a:rPr lang="ru-RU" sz="2400" dirty="0"/>
              <a:t>указывается порядковый номер объекта недвижимости входящего в состав ЕНК, вид объекта недвижимости (здание, сооружение), кадастровый номер объекта недвижимости (если сведения о таком здании, сооружении содержатся в ЕГРН).</a:t>
            </a:r>
          </a:p>
        </p:txBody>
      </p:sp>
      <p:sp>
        <p:nvSpPr>
          <p:cNvPr id="5" name="Заголовок 1"/>
          <p:cNvSpPr>
            <a:spLocks noGrp="1"/>
          </p:cNvSpPr>
          <p:nvPr>
            <p:ph type="title"/>
          </p:nvPr>
        </p:nvSpPr>
        <p:spPr>
          <a:xfrm>
            <a:off x="762000" y="762000"/>
            <a:ext cx="8274496" cy="114300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ru-RU" sz="2800" dirty="0"/>
              <a:t>Приказ от 18.12.2015 N 953 «Об утверждении формы </a:t>
            </a:r>
            <a:r>
              <a:rPr lang="ru-RU" sz="2800" dirty="0" smtClean="0"/>
              <a:t>тех. </a:t>
            </a:r>
            <a:r>
              <a:rPr lang="ru-RU" sz="2800" dirty="0"/>
              <a:t>плана и требований к его </a:t>
            </a:r>
            <a:r>
              <a:rPr lang="ru-RU" sz="2800" dirty="0" smtClean="0"/>
              <a:t>подготовке, а также декларации</a:t>
            </a:r>
            <a:r>
              <a:rPr lang="ru-RU" sz="2800" dirty="0"/>
              <a:t>»</a:t>
            </a:r>
          </a:p>
        </p:txBody>
      </p:sp>
    </p:spTree>
    <p:extLst>
      <p:ext uri="{BB962C8B-B14F-4D97-AF65-F5344CB8AC3E}">
        <p14:creationId xmlns:p14="http://schemas.microsoft.com/office/powerpoint/2010/main" val="198226700"/>
      </p:ext>
    </p:extLst>
  </p:cSld>
  <p:clrMapOvr>
    <a:masterClrMapping/>
  </p:clrMapOvr>
  <p:transition>
    <p:wipe dir="r"/>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467544" y="2349500"/>
            <a:ext cx="8568951" cy="4228850"/>
          </a:xfrm>
          <a:prstGeom prst="rect">
            <a:avLst/>
          </a:prstGeom>
        </p:spPr>
        <p:txBody>
          <a:bodyPr wrap="square">
            <a:spAutoFit/>
          </a:bodyPr>
          <a:lstStyle/>
          <a:p>
            <a:pPr marL="342900" indent="-342900" algn="just" eaLnBrk="0" fontAlgn="base" hangingPunct="0">
              <a:spcBef>
                <a:spcPct val="20000"/>
              </a:spcBef>
              <a:spcAft>
                <a:spcPct val="0"/>
              </a:spcAft>
              <a:buClr>
                <a:schemeClr val="tx1"/>
              </a:buClr>
              <a:buSzPct val="75000"/>
              <a:buFont typeface="Wingdings" pitchFamily="2" charset="2"/>
              <a:buChar char="l"/>
              <a:defRPr/>
            </a:pPr>
            <a:r>
              <a:rPr lang="ru-RU" sz="2400" dirty="0"/>
              <a:t>Контур единого недвижимого комплекса представляет собой совокупность контуров зданий, сооружений, входящих </a:t>
            </a:r>
            <a:r>
              <a:rPr lang="ru-RU" sz="2400" dirty="0" smtClean="0"/>
              <a:t>в его состав. </a:t>
            </a:r>
            <a:r>
              <a:rPr lang="ru-RU" sz="2400" b="1" dirty="0" smtClean="0"/>
              <a:t>На схеме и чертеже отображаются все объекты ЕНК.</a:t>
            </a:r>
            <a:endParaRPr lang="ru-RU" sz="2400" b="1" dirty="0"/>
          </a:p>
          <a:p>
            <a:pPr marL="342900" indent="-342900" algn="just" eaLnBrk="0" fontAlgn="base" hangingPunct="0">
              <a:spcBef>
                <a:spcPct val="20000"/>
              </a:spcBef>
              <a:spcAft>
                <a:spcPct val="0"/>
              </a:spcAft>
              <a:buClr>
                <a:schemeClr val="tx1"/>
              </a:buClr>
              <a:buSzPct val="75000"/>
              <a:buFont typeface="Wingdings" pitchFamily="2" charset="2"/>
              <a:buChar char="l"/>
              <a:defRPr/>
            </a:pPr>
            <a:r>
              <a:rPr lang="ru-RU" sz="2400" dirty="0"/>
              <a:t>В</a:t>
            </a:r>
            <a:r>
              <a:rPr lang="ru-RU" sz="2400" dirty="0" smtClean="0"/>
              <a:t> </a:t>
            </a:r>
            <a:r>
              <a:rPr lang="ru-RU" sz="2400" dirty="0"/>
              <a:t>разделе "Заключение кадастрового инженера" указываются сведения, характеризующие ЕНК, в том числе в случаях, если ЕНК является таковым, поскольку совокупность составляющих его объединенных единым назначением зданий, сооружений неразрывно связана технологически, </a:t>
            </a:r>
            <a:r>
              <a:rPr lang="ru-RU" sz="2400" b="1" dirty="0"/>
              <a:t>указываются сведения о содержании такой технологической связи</a:t>
            </a:r>
            <a:r>
              <a:rPr lang="ru-RU" sz="2400" dirty="0" smtClean="0"/>
              <a:t>.</a:t>
            </a:r>
            <a:endParaRPr lang="ru-RU" sz="2400" dirty="0"/>
          </a:p>
        </p:txBody>
      </p:sp>
      <p:sp>
        <p:nvSpPr>
          <p:cNvPr id="5" name="Заголовок 1"/>
          <p:cNvSpPr>
            <a:spLocks noGrp="1"/>
          </p:cNvSpPr>
          <p:nvPr>
            <p:ph type="title"/>
          </p:nvPr>
        </p:nvSpPr>
        <p:spPr>
          <a:xfrm>
            <a:off x="762000" y="762000"/>
            <a:ext cx="8274496" cy="114300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ru-RU" sz="2800" dirty="0"/>
              <a:t>Приказ от 18.12.2015 N 953 «Об утверждении формы </a:t>
            </a:r>
            <a:r>
              <a:rPr lang="ru-RU" sz="2800" dirty="0" smtClean="0"/>
              <a:t>тех. </a:t>
            </a:r>
            <a:r>
              <a:rPr lang="ru-RU" sz="2800" dirty="0"/>
              <a:t>плана и требований к его </a:t>
            </a:r>
            <a:r>
              <a:rPr lang="ru-RU" sz="2800" dirty="0" smtClean="0"/>
              <a:t>подготовке, а также декларации</a:t>
            </a:r>
            <a:r>
              <a:rPr lang="ru-RU" sz="2800" dirty="0"/>
              <a:t>»</a:t>
            </a:r>
          </a:p>
        </p:txBody>
      </p:sp>
    </p:spTree>
    <p:extLst>
      <p:ext uri="{BB962C8B-B14F-4D97-AF65-F5344CB8AC3E}">
        <p14:creationId xmlns:p14="http://schemas.microsoft.com/office/powerpoint/2010/main" val="2233624347"/>
      </p:ext>
    </p:extLst>
  </p:cSld>
  <p:clrMapOvr>
    <a:masterClrMapping/>
  </p:clrMapOvr>
  <p:transition>
    <p:wipe dir="r"/>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Заголовок 1"/>
          <p:cNvSpPr>
            <a:spLocks noGrp="1"/>
          </p:cNvSpPr>
          <p:nvPr>
            <p:ph type="title"/>
          </p:nvPr>
        </p:nvSpPr>
        <p:spPr>
          <a:xfrm>
            <a:off x="762000" y="762000"/>
            <a:ext cx="8274496" cy="114300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ru-RU" sz="2800" dirty="0"/>
              <a:t>Приказ от 18.12.2015 N 953 «Об утверждении формы </a:t>
            </a:r>
            <a:r>
              <a:rPr lang="ru-RU" sz="2800" dirty="0" smtClean="0"/>
              <a:t>тех. </a:t>
            </a:r>
            <a:r>
              <a:rPr lang="ru-RU" sz="2800" dirty="0"/>
              <a:t>плана и требований к его </a:t>
            </a:r>
            <a:r>
              <a:rPr lang="ru-RU" sz="2800" dirty="0" smtClean="0"/>
              <a:t>подготовке, а также декларации</a:t>
            </a:r>
            <a:r>
              <a:rPr lang="ru-RU" sz="2800" dirty="0"/>
              <a:t>»</a:t>
            </a:r>
          </a:p>
        </p:txBody>
      </p:sp>
      <p:sp>
        <p:nvSpPr>
          <p:cNvPr id="2" name="Объект 1"/>
          <p:cNvSpPr>
            <a:spLocks noGrp="1"/>
          </p:cNvSpPr>
          <p:nvPr>
            <p:ph idx="1"/>
          </p:nvPr>
        </p:nvSpPr>
        <p:spPr>
          <a:xfrm>
            <a:off x="539552" y="2362200"/>
            <a:ext cx="8353623" cy="4235152"/>
          </a:xfrm>
        </p:spPr>
        <p:txBody>
          <a:bodyPr/>
          <a:lstStyle/>
          <a:p>
            <a:pPr algn="just"/>
            <a:r>
              <a:rPr lang="ru-RU" dirty="0" smtClean="0"/>
              <a:t>Единая форма с разделами для каждого вида объектов недвижимости.</a:t>
            </a:r>
          </a:p>
          <a:p>
            <a:pPr algn="just"/>
            <a:r>
              <a:rPr lang="ru-RU" dirty="0"/>
              <a:t>реквизиты договора на выполнение кадастровых работ, наименование СРО</a:t>
            </a:r>
            <a:r>
              <a:rPr lang="ru-RU" dirty="0" smtClean="0"/>
              <a:t>, номер в реестре КИ, СНИЛС </a:t>
            </a:r>
            <a:r>
              <a:rPr lang="ru-RU" dirty="0" err="1" smtClean="0"/>
              <a:t>кад</a:t>
            </a:r>
            <a:r>
              <a:rPr lang="ru-RU" dirty="0" smtClean="0"/>
              <a:t>. инженера</a:t>
            </a:r>
          </a:p>
          <a:p>
            <a:pPr algn="just"/>
            <a:r>
              <a:rPr lang="ru-RU" dirty="0"/>
              <a:t>Технический план здания, сооружения в обязательном порядке содержит планы всех этажей здания, сооружения, а при отсутствии у них этажности - планы здания, сооружения</a:t>
            </a:r>
          </a:p>
          <a:p>
            <a:pPr algn="just"/>
            <a:endParaRPr lang="ru-RU" dirty="0"/>
          </a:p>
        </p:txBody>
      </p:sp>
      <p:sp>
        <p:nvSpPr>
          <p:cNvPr id="3" name="Прямоугольник 2"/>
          <p:cNvSpPr/>
          <p:nvPr/>
        </p:nvSpPr>
        <p:spPr>
          <a:xfrm>
            <a:off x="684213" y="2349500"/>
            <a:ext cx="8208962" cy="830997"/>
          </a:xfrm>
          <a:prstGeom prst="rect">
            <a:avLst/>
          </a:prstGeom>
        </p:spPr>
        <p:txBody>
          <a:bodyPr>
            <a:spAutoFit/>
          </a:bodyPr>
          <a:lstStyle/>
          <a:p>
            <a:pPr marL="342900" indent="-342900" algn="just" eaLnBrk="0" fontAlgn="base" hangingPunct="0">
              <a:spcBef>
                <a:spcPct val="20000"/>
              </a:spcBef>
              <a:spcAft>
                <a:spcPct val="0"/>
              </a:spcAft>
              <a:buClr>
                <a:schemeClr val="tx1"/>
              </a:buClr>
              <a:buSzPct val="75000"/>
              <a:buFont typeface="Wingdings" pitchFamily="2" charset="2"/>
              <a:buChar char="l"/>
              <a:defRPr/>
            </a:pPr>
            <a:endParaRPr lang="ru-RU" sz="2400" dirty="0"/>
          </a:p>
          <a:p>
            <a:endParaRPr lang="ru-RU" sz="2400" dirty="0"/>
          </a:p>
        </p:txBody>
      </p:sp>
    </p:spTree>
    <p:extLst>
      <p:ext uri="{BB962C8B-B14F-4D97-AF65-F5344CB8AC3E}">
        <p14:creationId xmlns:p14="http://schemas.microsoft.com/office/powerpoint/2010/main" val="1694649521"/>
      </p:ext>
    </p:extLst>
  </p:cSld>
  <p:clrMapOvr>
    <a:masterClrMapping/>
  </p:clrMapOvr>
  <p:transition>
    <p:wipe dir="r"/>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Заголовок 1"/>
          <p:cNvSpPr>
            <a:spLocks noGrp="1"/>
          </p:cNvSpPr>
          <p:nvPr>
            <p:ph type="title"/>
          </p:nvPr>
        </p:nvSpPr>
        <p:spPr>
          <a:xfrm>
            <a:off x="762000" y="762000"/>
            <a:ext cx="8274496" cy="114300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ru-RU" sz="2800" dirty="0"/>
              <a:t>Приказ от 18.12.2015 N 953 «Об утверждении формы </a:t>
            </a:r>
            <a:r>
              <a:rPr lang="ru-RU" sz="2800" dirty="0" smtClean="0"/>
              <a:t>тех. </a:t>
            </a:r>
            <a:r>
              <a:rPr lang="ru-RU" sz="2800" dirty="0"/>
              <a:t>плана и требований к его </a:t>
            </a:r>
            <a:r>
              <a:rPr lang="ru-RU" sz="2800" dirty="0" smtClean="0"/>
              <a:t>подготовке, а также декларации</a:t>
            </a:r>
            <a:r>
              <a:rPr lang="ru-RU" sz="2800" dirty="0"/>
              <a:t>»</a:t>
            </a:r>
          </a:p>
        </p:txBody>
      </p:sp>
      <p:sp>
        <p:nvSpPr>
          <p:cNvPr id="2" name="Объект 1"/>
          <p:cNvSpPr>
            <a:spLocks noGrp="1"/>
          </p:cNvSpPr>
          <p:nvPr>
            <p:ph idx="1"/>
          </p:nvPr>
        </p:nvSpPr>
        <p:spPr>
          <a:xfrm>
            <a:off x="539552" y="2204864"/>
            <a:ext cx="8353623" cy="4392488"/>
          </a:xfrm>
        </p:spPr>
        <p:txBody>
          <a:bodyPr/>
          <a:lstStyle/>
          <a:p>
            <a:pPr algn="just"/>
            <a:r>
              <a:rPr lang="ru-RU" dirty="0" smtClean="0"/>
              <a:t>По желанию заказчика работ </a:t>
            </a:r>
            <a:r>
              <a:rPr lang="en-US" dirty="0" smtClean="0"/>
              <a:t>3D </a:t>
            </a:r>
            <a:r>
              <a:rPr lang="ru-RU" dirty="0" smtClean="0"/>
              <a:t>описание контура объекта;</a:t>
            </a:r>
          </a:p>
          <a:p>
            <a:pPr algn="just"/>
            <a:r>
              <a:rPr lang="ru-RU" dirty="0"/>
              <a:t>список характерных точек пересечения контура </a:t>
            </a:r>
            <a:r>
              <a:rPr lang="ru-RU" dirty="0" smtClean="0"/>
              <a:t>объекта с </a:t>
            </a:r>
            <a:r>
              <a:rPr lang="ru-RU" dirty="0"/>
              <a:t>контуром (контурами) иных зданий, сооружений, объектов незавершенного строительства, если такое пересечение имеет </a:t>
            </a:r>
            <a:r>
              <a:rPr lang="ru-RU" dirty="0" smtClean="0"/>
              <a:t>место</a:t>
            </a:r>
          </a:p>
          <a:p>
            <a:pPr algn="just"/>
            <a:r>
              <a:rPr lang="ru-RU" dirty="0" smtClean="0"/>
              <a:t>включается </a:t>
            </a:r>
            <a:r>
              <a:rPr lang="ru-RU" dirty="0"/>
              <a:t>модель </a:t>
            </a:r>
            <a:r>
              <a:rPr lang="ru-RU" dirty="0" smtClean="0"/>
              <a:t>объекта в </a:t>
            </a:r>
            <a:r>
              <a:rPr lang="ru-RU" dirty="0"/>
              <a:t>виде электронного документа </a:t>
            </a:r>
            <a:r>
              <a:rPr lang="ru-RU" dirty="0" smtClean="0"/>
              <a:t>(DXF</a:t>
            </a:r>
            <a:r>
              <a:rPr lang="ru-RU" dirty="0"/>
              <a:t>, RVT, PLN, </a:t>
            </a:r>
            <a:r>
              <a:rPr lang="ru-RU" dirty="0" smtClean="0"/>
              <a:t>SKP), подписанная ЭЦП КИ.</a:t>
            </a:r>
          </a:p>
          <a:p>
            <a:pPr algn="just"/>
            <a:endParaRPr lang="ru-RU" dirty="0"/>
          </a:p>
        </p:txBody>
      </p:sp>
      <p:sp>
        <p:nvSpPr>
          <p:cNvPr id="3" name="Прямоугольник 2"/>
          <p:cNvSpPr/>
          <p:nvPr/>
        </p:nvSpPr>
        <p:spPr>
          <a:xfrm>
            <a:off x="684213" y="2349500"/>
            <a:ext cx="8208962" cy="830997"/>
          </a:xfrm>
          <a:prstGeom prst="rect">
            <a:avLst/>
          </a:prstGeom>
        </p:spPr>
        <p:txBody>
          <a:bodyPr>
            <a:spAutoFit/>
          </a:bodyPr>
          <a:lstStyle/>
          <a:p>
            <a:pPr marL="342900" indent="-342900" algn="just" eaLnBrk="0" fontAlgn="base" hangingPunct="0">
              <a:spcBef>
                <a:spcPct val="20000"/>
              </a:spcBef>
              <a:spcAft>
                <a:spcPct val="0"/>
              </a:spcAft>
              <a:buClr>
                <a:schemeClr val="tx1"/>
              </a:buClr>
              <a:buSzPct val="75000"/>
              <a:buFont typeface="Wingdings" pitchFamily="2" charset="2"/>
              <a:buChar char="l"/>
              <a:defRPr/>
            </a:pPr>
            <a:endParaRPr lang="ru-RU" sz="2400" dirty="0"/>
          </a:p>
          <a:p>
            <a:endParaRPr lang="ru-RU" sz="2400" dirty="0"/>
          </a:p>
        </p:txBody>
      </p:sp>
    </p:spTree>
    <p:extLst>
      <p:ext uri="{BB962C8B-B14F-4D97-AF65-F5344CB8AC3E}">
        <p14:creationId xmlns:p14="http://schemas.microsoft.com/office/powerpoint/2010/main" val="2098160484"/>
      </p:ext>
    </p:extLst>
  </p:cSld>
  <p:clrMapOvr>
    <a:masterClrMapping/>
  </p:clrMapOvr>
  <p:transition>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dirty="0" smtClean="0"/>
              <a:t> Федеральный закон от 13.07.2015 N 218-ФЗ</a:t>
            </a:r>
            <a:br>
              <a:rPr lang="ru-RU" altLang="ru-RU" sz="2800" dirty="0" smtClean="0"/>
            </a:br>
            <a:r>
              <a:rPr lang="ru-RU" sz="2800" b="0" dirty="0"/>
              <a:t>Статья 14. Основания </a:t>
            </a:r>
            <a:r>
              <a:rPr lang="ru-RU" sz="2800" b="0" dirty="0" smtClean="0"/>
              <a:t>кадастрового </a:t>
            </a:r>
            <a:r>
              <a:rPr lang="ru-RU" sz="2800" b="0" dirty="0"/>
              <a:t>учета и </a:t>
            </a:r>
            <a:r>
              <a:rPr lang="ru-RU" sz="2800" b="0" dirty="0" smtClean="0"/>
              <a:t>государственной регистрации </a:t>
            </a:r>
            <a:r>
              <a:rPr lang="ru-RU" sz="2800" b="0" dirty="0"/>
              <a:t>прав</a:t>
            </a:r>
          </a:p>
        </p:txBody>
      </p:sp>
      <p:sp>
        <p:nvSpPr>
          <p:cNvPr id="3" name="Прямоугольник 2"/>
          <p:cNvSpPr/>
          <p:nvPr/>
        </p:nvSpPr>
        <p:spPr>
          <a:xfrm>
            <a:off x="755650" y="2349500"/>
            <a:ext cx="8178800" cy="4524315"/>
          </a:xfrm>
          <a:prstGeom prst="rect">
            <a:avLst/>
          </a:prstGeom>
        </p:spPr>
        <p:txBody>
          <a:bodyPr>
            <a:spAutoFit/>
          </a:bodyPr>
          <a:lstStyle/>
          <a:p>
            <a:r>
              <a:rPr lang="ru-RU" sz="2400" b="1" dirty="0"/>
              <a:t>3. </a:t>
            </a:r>
            <a:r>
              <a:rPr lang="ru-RU" sz="2200" u="sng" dirty="0" smtClean="0"/>
              <a:t>ГКУ и ГРП осуществляются </a:t>
            </a:r>
            <a:r>
              <a:rPr lang="ru-RU" sz="2200" u="sng" dirty="0"/>
              <a:t>одновременно в связи с</a:t>
            </a:r>
            <a:r>
              <a:rPr lang="ru-RU" sz="2200" u="sng" dirty="0" smtClean="0"/>
              <a:t>:</a:t>
            </a:r>
          </a:p>
          <a:p>
            <a:endParaRPr lang="ru-RU" sz="2200" u="sng" dirty="0" smtClean="0"/>
          </a:p>
          <a:p>
            <a:pPr algn="just"/>
            <a:r>
              <a:rPr lang="ru-RU" sz="2200" dirty="0" smtClean="0"/>
              <a:t>3</a:t>
            </a:r>
            <a:r>
              <a:rPr lang="ru-RU" sz="2200" dirty="0"/>
              <a:t>) </a:t>
            </a:r>
            <a:r>
              <a:rPr lang="ru-RU" sz="2200" b="1" dirty="0"/>
              <a:t>прекращением</a:t>
            </a:r>
            <a:r>
              <a:rPr lang="ru-RU" sz="2200" dirty="0"/>
              <a:t> существования </a:t>
            </a:r>
            <a:r>
              <a:rPr lang="ru-RU" sz="2200" dirty="0" smtClean="0"/>
              <a:t>объекта, </a:t>
            </a:r>
            <a:r>
              <a:rPr lang="ru-RU" sz="2200" dirty="0"/>
              <a:t>права на который зарегистрированы в ЕГРН </a:t>
            </a:r>
            <a:r>
              <a:rPr lang="ru-RU" sz="2200" i="1" dirty="0" smtClean="0"/>
              <a:t>(по заявлению собственника </a:t>
            </a:r>
            <a:r>
              <a:rPr lang="ru-RU" sz="2200" i="1" dirty="0"/>
              <a:t>здания, сооружения, объекта незавершенного строительства, </a:t>
            </a:r>
            <a:r>
              <a:rPr lang="ru-RU" sz="2200" i="1" dirty="0" smtClean="0"/>
              <a:t>ЕНК </a:t>
            </a:r>
            <a:r>
              <a:rPr lang="ru-RU" sz="2200" i="1" dirty="0"/>
              <a:t>ч. 1 ст.15</a:t>
            </a:r>
            <a:r>
              <a:rPr lang="ru-RU" sz="2200" i="1" dirty="0" smtClean="0"/>
              <a:t>);</a:t>
            </a:r>
          </a:p>
          <a:p>
            <a:pPr algn="just"/>
            <a:endParaRPr lang="ru-RU" sz="2200" i="1" dirty="0" smtClean="0"/>
          </a:p>
          <a:p>
            <a:pPr algn="just"/>
            <a:r>
              <a:rPr lang="ru-RU" sz="2200" dirty="0"/>
              <a:t>4) </a:t>
            </a:r>
            <a:r>
              <a:rPr lang="ru-RU" sz="2200" b="1" dirty="0"/>
              <a:t>образованием или прекращением существования части </a:t>
            </a:r>
            <a:r>
              <a:rPr lang="ru-RU" sz="2200" dirty="0"/>
              <a:t>объекта</a:t>
            </a:r>
            <a:r>
              <a:rPr lang="ru-RU" sz="2200" dirty="0" smtClean="0"/>
              <a:t>, если ограничения прав подлежат гос. регистрации, за исключением сервитута на гос. или </a:t>
            </a:r>
            <a:r>
              <a:rPr lang="ru-RU" sz="2200" dirty="0" err="1" smtClean="0"/>
              <a:t>мун</a:t>
            </a:r>
            <a:r>
              <a:rPr lang="ru-RU" sz="2200" dirty="0" smtClean="0"/>
              <a:t>. </a:t>
            </a:r>
            <a:r>
              <a:rPr lang="ru-RU" sz="2200" dirty="0"/>
              <a:t>ЗУ </a:t>
            </a:r>
            <a:r>
              <a:rPr lang="ru-RU" sz="2200" i="1" dirty="0"/>
              <a:t>(по заявлению </a:t>
            </a:r>
            <a:r>
              <a:rPr lang="ru-RU" sz="2200" i="1" dirty="0" smtClean="0"/>
              <a:t>собственника </a:t>
            </a:r>
            <a:r>
              <a:rPr lang="ru-RU" sz="2200" i="1" dirty="0"/>
              <a:t>объекта и (или) лица, в пользу которого устанавливаются ограничения и </a:t>
            </a:r>
            <a:r>
              <a:rPr lang="ru-RU" sz="2200" i="1" dirty="0" smtClean="0"/>
              <a:t>обременения </a:t>
            </a:r>
            <a:r>
              <a:rPr lang="ru-RU" sz="2200" i="1" dirty="0"/>
              <a:t>ч. 1 ст.15</a:t>
            </a:r>
            <a:r>
              <a:rPr lang="ru-RU" sz="2200" i="1" dirty="0" smtClean="0"/>
              <a:t>);</a:t>
            </a:r>
            <a:endParaRPr lang="ru-RU" sz="2200" i="1" dirty="0"/>
          </a:p>
        </p:txBody>
      </p:sp>
    </p:spTree>
    <p:extLst>
      <p:ext uri="{BB962C8B-B14F-4D97-AF65-F5344CB8AC3E}">
        <p14:creationId xmlns:p14="http://schemas.microsoft.com/office/powerpoint/2010/main" val="4190574204"/>
      </p:ext>
    </p:extLst>
  </p:cSld>
  <p:clrMapOvr>
    <a:masterClrMapping/>
  </p:clrMapOvr>
  <p:transition>
    <p:wipe dir="r"/>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Заголовок 1"/>
          <p:cNvSpPr>
            <a:spLocks noGrp="1"/>
          </p:cNvSpPr>
          <p:nvPr>
            <p:ph type="title"/>
          </p:nvPr>
        </p:nvSpPr>
        <p:spPr>
          <a:xfrm>
            <a:off x="684212" y="762000"/>
            <a:ext cx="8459787" cy="114300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ru-RU" altLang="ru-RU" sz="2800" dirty="0"/>
              <a:t>Федеральный закон от </a:t>
            </a:r>
            <a:r>
              <a:rPr lang="ru-RU" altLang="ru-RU" sz="2800" dirty="0" smtClean="0"/>
              <a:t>13.07.2015 </a:t>
            </a:r>
            <a:r>
              <a:rPr lang="ru-RU" altLang="ru-RU" sz="2800" dirty="0"/>
              <a:t>N </a:t>
            </a:r>
            <a:r>
              <a:rPr lang="ru-RU" altLang="ru-RU" sz="2800" dirty="0" smtClean="0"/>
              <a:t>218-ФЗ</a:t>
            </a:r>
            <a:br>
              <a:rPr lang="ru-RU" altLang="ru-RU" sz="2800" dirty="0" smtClean="0"/>
            </a:br>
            <a:r>
              <a:rPr lang="ru-RU" sz="2800" dirty="0"/>
              <a:t>Статья 24. Требования к </a:t>
            </a:r>
            <a:r>
              <a:rPr lang="ru-RU" sz="2800" dirty="0" smtClean="0"/>
              <a:t>тех. плану </a:t>
            </a:r>
            <a:br>
              <a:rPr lang="ru-RU" sz="2800" dirty="0" smtClean="0"/>
            </a:br>
            <a:r>
              <a:rPr lang="ru-RU" sz="2800" dirty="0"/>
              <a:t/>
            </a:r>
            <a:br>
              <a:rPr lang="ru-RU" sz="2800" dirty="0"/>
            </a:br>
            <a:endParaRPr lang="ru-RU" sz="2800" dirty="0"/>
          </a:p>
        </p:txBody>
      </p:sp>
      <p:sp>
        <p:nvSpPr>
          <p:cNvPr id="2" name="Объект 1"/>
          <p:cNvSpPr>
            <a:spLocks noGrp="1"/>
          </p:cNvSpPr>
          <p:nvPr>
            <p:ph idx="1"/>
          </p:nvPr>
        </p:nvSpPr>
        <p:spPr>
          <a:xfrm>
            <a:off x="395536" y="2362200"/>
            <a:ext cx="8640960" cy="4235152"/>
          </a:xfrm>
        </p:spPr>
        <p:txBody>
          <a:bodyPr/>
          <a:lstStyle/>
          <a:p>
            <a:pPr algn="just"/>
            <a:r>
              <a:rPr lang="ru-RU" dirty="0"/>
              <a:t> Сведения о здании, сооружении или </a:t>
            </a:r>
            <a:r>
              <a:rPr lang="ru-RU" dirty="0" smtClean="0"/>
              <a:t>ЕНК, </a:t>
            </a:r>
            <a:r>
              <a:rPr lang="ru-RU" dirty="0"/>
              <a:t>за исключением сведений о местоположении </a:t>
            </a:r>
            <a:r>
              <a:rPr lang="ru-RU" dirty="0" smtClean="0"/>
              <a:t>на </a:t>
            </a:r>
            <a:r>
              <a:rPr lang="ru-RU" dirty="0"/>
              <a:t>земельном участке и их площади, площади застройки, указываются в </a:t>
            </a:r>
            <a:r>
              <a:rPr lang="ru-RU" dirty="0" smtClean="0"/>
              <a:t>тех. </a:t>
            </a:r>
            <a:r>
              <a:rPr lang="ru-RU" dirty="0"/>
              <a:t>плане на основании </a:t>
            </a:r>
            <a:r>
              <a:rPr lang="ru-RU" dirty="0" smtClean="0"/>
              <a:t>проектной документации объектов. </a:t>
            </a:r>
          </a:p>
          <a:p>
            <a:pPr algn="just"/>
            <a:r>
              <a:rPr lang="ru-RU" dirty="0"/>
              <a:t> Если законодательством </a:t>
            </a:r>
            <a:r>
              <a:rPr lang="ru-RU" dirty="0" smtClean="0"/>
              <a:t>не предусмотрена </a:t>
            </a:r>
            <a:r>
              <a:rPr lang="ru-RU" dirty="0"/>
              <a:t>подготовка </a:t>
            </a:r>
            <a:r>
              <a:rPr lang="ru-RU" dirty="0" smtClean="0"/>
              <a:t>разрешений </a:t>
            </a:r>
            <a:r>
              <a:rPr lang="ru-RU" dirty="0"/>
              <a:t>и проектной документации, сведения указываются в тех.  плане на основании декларации, составленной и заверенной правообладателем </a:t>
            </a:r>
            <a:r>
              <a:rPr lang="ru-RU" dirty="0" smtClean="0"/>
              <a:t>объекта.</a:t>
            </a:r>
            <a:endParaRPr lang="ru-RU" dirty="0"/>
          </a:p>
          <a:p>
            <a:pPr algn="just"/>
            <a:endParaRPr lang="ru-RU" dirty="0"/>
          </a:p>
        </p:txBody>
      </p:sp>
      <p:sp>
        <p:nvSpPr>
          <p:cNvPr id="3" name="Прямоугольник 2"/>
          <p:cNvSpPr/>
          <p:nvPr/>
        </p:nvSpPr>
        <p:spPr>
          <a:xfrm>
            <a:off x="684213" y="2349500"/>
            <a:ext cx="8208962" cy="830997"/>
          </a:xfrm>
          <a:prstGeom prst="rect">
            <a:avLst/>
          </a:prstGeom>
        </p:spPr>
        <p:txBody>
          <a:bodyPr>
            <a:spAutoFit/>
          </a:bodyPr>
          <a:lstStyle/>
          <a:p>
            <a:pPr marL="342900" indent="-342900" algn="just" eaLnBrk="0" fontAlgn="base" hangingPunct="0">
              <a:spcBef>
                <a:spcPct val="20000"/>
              </a:spcBef>
              <a:spcAft>
                <a:spcPct val="0"/>
              </a:spcAft>
              <a:buClr>
                <a:schemeClr val="tx1"/>
              </a:buClr>
              <a:buSzPct val="75000"/>
              <a:buFont typeface="Wingdings" pitchFamily="2" charset="2"/>
              <a:buChar char="l"/>
              <a:defRPr/>
            </a:pPr>
            <a:endParaRPr lang="ru-RU" sz="2400" dirty="0"/>
          </a:p>
          <a:p>
            <a:endParaRPr lang="ru-RU" sz="2400" dirty="0"/>
          </a:p>
        </p:txBody>
      </p:sp>
    </p:spTree>
    <p:extLst>
      <p:ext uri="{BB962C8B-B14F-4D97-AF65-F5344CB8AC3E}">
        <p14:creationId xmlns:p14="http://schemas.microsoft.com/office/powerpoint/2010/main" val="1458956100"/>
      </p:ext>
    </p:extLst>
  </p:cSld>
  <p:clrMapOvr>
    <a:masterClrMapping/>
  </p:clrMapOvr>
  <p:transition>
    <p:wipe dir="r"/>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Заголовок 1"/>
          <p:cNvSpPr>
            <a:spLocks noGrp="1"/>
          </p:cNvSpPr>
          <p:nvPr>
            <p:ph type="title"/>
          </p:nvPr>
        </p:nvSpPr>
        <p:spPr>
          <a:xfrm>
            <a:off x="684212" y="762000"/>
            <a:ext cx="8459787" cy="114300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ru-RU" altLang="ru-RU" sz="2800" dirty="0"/>
              <a:t>Федеральный закон от </a:t>
            </a:r>
            <a:r>
              <a:rPr lang="ru-RU" altLang="ru-RU" sz="2800" dirty="0" smtClean="0"/>
              <a:t>13.07.2015 </a:t>
            </a:r>
            <a:r>
              <a:rPr lang="ru-RU" altLang="ru-RU" sz="2800" dirty="0"/>
              <a:t>N </a:t>
            </a:r>
            <a:r>
              <a:rPr lang="ru-RU" altLang="ru-RU" sz="2800" dirty="0" smtClean="0"/>
              <a:t>218-ФЗ</a:t>
            </a:r>
            <a:br>
              <a:rPr lang="ru-RU" altLang="ru-RU" sz="2800" dirty="0" smtClean="0"/>
            </a:br>
            <a:r>
              <a:rPr lang="ru-RU" sz="2800" dirty="0" smtClean="0"/>
              <a:t>Статья </a:t>
            </a:r>
            <a:r>
              <a:rPr lang="ru-RU" sz="2800" dirty="0"/>
              <a:t>71. Особенности </a:t>
            </a:r>
            <a:r>
              <a:rPr lang="ru-RU" sz="2800" dirty="0" smtClean="0"/>
              <a:t>подготовки тех. плана</a:t>
            </a:r>
            <a:r>
              <a:rPr lang="ru-RU" sz="2800" dirty="0"/>
              <a:t/>
            </a:r>
            <a:br>
              <a:rPr lang="ru-RU" sz="2800" dirty="0"/>
            </a:br>
            <a:endParaRPr lang="ru-RU" sz="2800" dirty="0"/>
          </a:p>
        </p:txBody>
      </p:sp>
      <p:sp>
        <p:nvSpPr>
          <p:cNvPr id="2" name="Объект 1"/>
          <p:cNvSpPr>
            <a:spLocks noGrp="1"/>
          </p:cNvSpPr>
          <p:nvPr>
            <p:ph idx="1"/>
          </p:nvPr>
        </p:nvSpPr>
        <p:spPr>
          <a:xfrm>
            <a:off x="395536" y="2420888"/>
            <a:ext cx="8712968" cy="4176464"/>
          </a:xfrm>
        </p:spPr>
        <p:txBody>
          <a:bodyPr/>
          <a:lstStyle/>
          <a:p>
            <a:pPr algn="just"/>
            <a:r>
              <a:rPr lang="ru-RU" dirty="0"/>
              <a:t> До 1 марта 2018 </a:t>
            </a:r>
            <a:r>
              <a:rPr lang="ru-RU" dirty="0" smtClean="0"/>
              <a:t>года сведения </a:t>
            </a:r>
            <a:r>
              <a:rPr lang="ru-RU" dirty="0"/>
              <a:t>об объекте </a:t>
            </a:r>
            <a:r>
              <a:rPr lang="ru-RU" dirty="0" smtClean="0"/>
              <a:t>ИЖС, </a:t>
            </a:r>
            <a:r>
              <a:rPr lang="ru-RU" dirty="0"/>
              <a:t>за исключением сведений о местоположении </a:t>
            </a:r>
            <a:r>
              <a:rPr lang="ru-RU" dirty="0" smtClean="0"/>
              <a:t>на </a:t>
            </a:r>
            <a:r>
              <a:rPr lang="ru-RU" dirty="0"/>
              <a:t>земельном участке, указываются в техническом плане на основании </a:t>
            </a:r>
            <a:r>
              <a:rPr lang="ru-RU" b="1" dirty="0" smtClean="0"/>
              <a:t>разрешения </a:t>
            </a:r>
            <a:r>
              <a:rPr lang="ru-RU" b="1" dirty="0"/>
              <a:t>на строительство </a:t>
            </a:r>
            <a:r>
              <a:rPr lang="ru-RU" dirty="0"/>
              <a:t>и проектной документации таких объектов недвижимости (при ее наличии) либо декларации об объекте недвижимости, предусмотренной </a:t>
            </a:r>
            <a:r>
              <a:rPr lang="ru-RU" dirty="0" smtClean="0">
                <a:hlinkClick r:id="rId2"/>
              </a:rPr>
              <a:t>(</a:t>
            </a:r>
            <a:r>
              <a:rPr lang="ru-RU" dirty="0">
                <a:hlinkClick r:id="rId2"/>
              </a:rPr>
              <a:t>в случае, если проектная документация не изготавливалась).</a:t>
            </a:r>
          </a:p>
          <a:p>
            <a:pPr algn="just"/>
            <a:endParaRPr lang="ru-RU" dirty="0"/>
          </a:p>
          <a:p>
            <a:pPr algn="just"/>
            <a:endParaRPr lang="ru-RU" dirty="0"/>
          </a:p>
          <a:p>
            <a:pPr algn="just"/>
            <a:endParaRPr lang="ru-RU" dirty="0"/>
          </a:p>
        </p:txBody>
      </p:sp>
      <p:sp>
        <p:nvSpPr>
          <p:cNvPr id="3" name="Прямоугольник 2"/>
          <p:cNvSpPr/>
          <p:nvPr/>
        </p:nvSpPr>
        <p:spPr>
          <a:xfrm>
            <a:off x="684213" y="2349500"/>
            <a:ext cx="8208962" cy="830997"/>
          </a:xfrm>
          <a:prstGeom prst="rect">
            <a:avLst/>
          </a:prstGeom>
        </p:spPr>
        <p:txBody>
          <a:bodyPr>
            <a:spAutoFit/>
          </a:bodyPr>
          <a:lstStyle/>
          <a:p>
            <a:pPr marL="342900" indent="-342900" algn="just" eaLnBrk="0" fontAlgn="base" hangingPunct="0">
              <a:spcBef>
                <a:spcPct val="20000"/>
              </a:spcBef>
              <a:spcAft>
                <a:spcPct val="0"/>
              </a:spcAft>
              <a:buClr>
                <a:schemeClr val="tx1"/>
              </a:buClr>
              <a:buSzPct val="75000"/>
              <a:buFont typeface="Wingdings" pitchFamily="2" charset="2"/>
              <a:buChar char="l"/>
              <a:defRPr/>
            </a:pPr>
            <a:endParaRPr lang="ru-RU" sz="2400" dirty="0"/>
          </a:p>
          <a:p>
            <a:endParaRPr lang="ru-RU" sz="2400" dirty="0"/>
          </a:p>
        </p:txBody>
      </p:sp>
    </p:spTree>
    <p:extLst>
      <p:ext uri="{BB962C8B-B14F-4D97-AF65-F5344CB8AC3E}">
        <p14:creationId xmlns:p14="http://schemas.microsoft.com/office/powerpoint/2010/main" val="1220460675"/>
      </p:ext>
    </p:extLst>
  </p:cSld>
  <p:clrMapOvr>
    <a:masterClrMapping/>
  </p:clrMapOvr>
  <p:transition>
    <p:wipe dir="r"/>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Заголовок 1"/>
          <p:cNvSpPr>
            <a:spLocks noGrp="1"/>
          </p:cNvSpPr>
          <p:nvPr>
            <p:ph type="title"/>
          </p:nvPr>
        </p:nvSpPr>
        <p:spPr>
          <a:xfrm>
            <a:off x="684212" y="762000"/>
            <a:ext cx="8459787" cy="114300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ru-RU" altLang="ru-RU" sz="2800" dirty="0"/>
              <a:t>Федеральный закон от </a:t>
            </a:r>
            <a:r>
              <a:rPr lang="ru-RU" altLang="ru-RU" sz="2800" dirty="0" smtClean="0"/>
              <a:t>13.07.2015 </a:t>
            </a:r>
            <a:r>
              <a:rPr lang="ru-RU" altLang="ru-RU" sz="2800" dirty="0"/>
              <a:t>N </a:t>
            </a:r>
            <a:r>
              <a:rPr lang="ru-RU" altLang="ru-RU" sz="2800" dirty="0" smtClean="0"/>
              <a:t>218-ФЗ</a:t>
            </a:r>
            <a:br>
              <a:rPr lang="ru-RU" altLang="ru-RU" sz="2800" dirty="0" smtClean="0"/>
            </a:br>
            <a:r>
              <a:rPr lang="ru-RU" sz="2800" dirty="0" smtClean="0"/>
              <a:t>Статья </a:t>
            </a:r>
            <a:r>
              <a:rPr lang="ru-RU" sz="2800" dirty="0"/>
              <a:t>71. Особенности </a:t>
            </a:r>
            <a:r>
              <a:rPr lang="ru-RU" sz="2800" dirty="0" smtClean="0"/>
              <a:t>подготовки тех. плана</a:t>
            </a:r>
            <a:r>
              <a:rPr lang="ru-RU" sz="2800" dirty="0"/>
              <a:t/>
            </a:r>
            <a:br>
              <a:rPr lang="ru-RU" sz="2800" dirty="0"/>
            </a:br>
            <a:endParaRPr lang="ru-RU" sz="2800" dirty="0"/>
          </a:p>
        </p:txBody>
      </p:sp>
      <p:sp>
        <p:nvSpPr>
          <p:cNvPr id="2" name="Объект 1"/>
          <p:cNvSpPr>
            <a:spLocks noGrp="1"/>
          </p:cNvSpPr>
          <p:nvPr>
            <p:ph idx="1"/>
          </p:nvPr>
        </p:nvSpPr>
        <p:spPr>
          <a:xfrm>
            <a:off x="395536" y="2132856"/>
            <a:ext cx="8712968" cy="4464496"/>
          </a:xfrm>
        </p:spPr>
        <p:txBody>
          <a:bodyPr/>
          <a:lstStyle/>
          <a:p>
            <a:pPr algn="just"/>
            <a:r>
              <a:rPr lang="ru-RU" u="sng" dirty="0" smtClean="0"/>
              <a:t>В </a:t>
            </a:r>
            <a:r>
              <a:rPr lang="ru-RU" u="sng" dirty="0"/>
              <a:t>случае отсутствия </a:t>
            </a:r>
            <a:r>
              <a:rPr lang="ru-RU" dirty="0"/>
              <a:t>разрешения на ввод здания или сооружения в эксплуатацию, проектной </a:t>
            </a:r>
            <a:r>
              <a:rPr lang="ru-RU" dirty="0" smtClean="0"/>
              <a:t>документации сведения указываются на основании</a:t>
            </a:r>
            <a:r>
              <a:rPr lang="ru-RU" b="1" dirty="0" smtClean="0"/>
              <a:t> </a:t>
            </a:r>
            <a:r>
              <a:rPr lang="ru-RU" dirty="0"/>
              <a:t>технического </a:t>
            </a:r>
            <a:r>
              <a:rPr lang="ru-RU" dirty="0" smtClean="0"/>
              <a:t>паспорта, </a:t>
            </a:r>
            <a:r>
              <a:rPr lang="ru-RU" dirty="0"/>
              <a:t>изготовленного до 1 января 2013 года.</a:t>
            </a:r>
          </a:p>
          <a:p>
            <a:pPr algn="just"/>
            <a:r>
              <a:rPr lang="ru-RU" dirty="0" smtClean="0"/>
              <a:t>…</a:t>
            </a:r>
            <a:r>
              <a:rPr lang="ru-RU" u="sng" dirty="0" smtClean="0"/>
              <a:t>также </a:t>
            </a:r>
            <a:r>
              <a:rPr lang="ru-RU" u="sng" dirty="0"/>
              <a:t>на основании </a:t>
            </a:r>
            <a:r>
              <a:rPr lang="ru-RU" dirty="0"/>
              <a:t>утвержденного </a:t>
            </a:r>
            <a:r>
              <a:rPr lang="ru-RU" dirty="0" smtClean="0"/>
              <a:t>акта </a:t>
            </a:r>
            <a:r>
              <a:rPr lang="ru-RU" dirty="0"/>
              <a:t>о приемке в эксплуатацию соответствующих объектов.</a:t>
            </a:r>
          </a:p>
          <a:p>
            <a:pPr algn="just"/>
            <a:r>
              <a:rPr lang="ru-RU" dirty="0"/>
              <a:t> </a:t>
            </a:r>
            <a:r>
              <a:rPr lang="ru-RU" dirty="0" smtClean="0"/>
              <a:t>В случае, если к акту ввода не приложен </a:t>
            </a:r>
            <a:r>
              <a:rPr lang="ru-RU" dirty="0" err="1" smtClean="0"/>
              <a:t>тех.план</a:t>
            </a:r>
            <a:r>
              <a:rPr lang="ru-RU" dirty="0" smtClean="0"/>
              <a:t>, </a:t>
            </a:r>
            <a:r>
              <a:rPr lang="ru-RU" u="sng" dirty="0" smtClean="0"/>
              <a:t>также </a:t>
            </a:r>
            <a:r>
              <a:rPr lang="ru-RU" u="sng" dirty="0"/>
              <a:t>на основании </a:t>
            </a:r>
            <a:r>
              <a:rPr lang="ru-RU" dirty="0" smtClean="0"/>
              <a:t>акта ввода</a:t>
            </a:r>
            <a:endParaRPr lang="ru-RU" dirty="0"/>
          </a:p>
          <a:p>
            <a:pPr algn="just"/>
            <a:endParaRPr lang="ru-RU" dirty="0"/>
          </a:p>
          <a:p>
            <a:pPr algn="just"/>
            <a:endParaRPr lang="ru-RU" dirty="0"/>
          </a:p>
        </p:txBody>
      </p:sp>
      <p:sp>
        <p:nvSpPr>
          <p:cNvPr id="3" name="Прямоугольник 2"/>
          <p:cNvSpPr/>
          <p:nvPr/>
        </p:nvSpPr>
        <p:spPr>
          <a:xfrm>
            <a:off x="684213" y="2349500"/>
            <a:ext cx="8208962" cy="830997"/>
          </a:xfrm>
          <a:prstGeom prst="rect">
            <a:avLst/>
          </a:prstGeom>
        </p:spPr>
        <p:txBody>
          <a:bodyPr>
            <a:spAutoFit/>
          </a:bodyPr>
          <a:lstStyle/>
          <a:p>
            <a:pPr marL="342900" indent="-342900" algn="just" eaLnBrk="0" fontAlgn="base" hangingPunct="0">
              <a:spcBef>
                <a:spcPct val="20000"/>
              </a:spcBef>
              <a:spcAft>
                <a:spcPct val="0"/>
              </a:spcAft>
              <a:buClr>
                <a:schemeClr val="tx1"/>
              </a:buClr>
              <a:buSzPct val="75000"/>
              <a:buFont typeface="Wingdings" pitchFamily="2" charset="2"/>
              <a:buChar char="l"/>
              <a:defRPr/>
            </a:pPr>
            <a:endParaRPr lang="ru-RU" sz="2400" dirty="0"/>
          </a:p>
          <a:p>
            <a:endParaRPr lang="ru-RU" sz="2400" dirty="0"/>
          </a:p>
        </p:txBody>
      </p:sp>
    </p:spTree>
    <p:extLst>
      <p:ext uri="{BB962C8B-B14F-4D97-AF65-F5344CB8AC3E}">
        <p14:creationId xmlns:p14="http://schemas.microsoft.com/office/powerpoint/2010/main" val="26726201"/>
      </p:ext>
    </p:extLst>
  </p:cSld>
  <p:clrMapOvr>
    <a:masterClrMapping/>
  </p:clrMapOvr>
  <p:transition>
    <p:wipe dir="r"/>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95536" y="2132856"/>
            <a:ext cx="8712968" cy="4464496"/>
          </a:xfrm>
        </p:spPr>
        <p:txBody>
          <a:bodyPr/>
          <a:lstStyle/>
          <a:p>
            <a:pPr algn="just"/>
            <a:endParaRPr lang="ru-RU" dirty="0"/>
          </a:p>
          <a:p>
            <a:pPr algn="just"/>
            <a:endParaRPr lang="ru-RU" dirty="0"/>
          </a:p>
        </p:txBody>
      </p:sp>
      <p:sp>
        <p:nvSpPr>
          <p:cNvPr id="3" name="Прямоугольник 2"/>
          <p:cNvSpPr/>
          <p:nvPr/>
        </p:nvSpPr>
        <p:spPr>
          <a:xfrm>
            <a:off x="684213" y="2349500"/>
            <a:ext cx="8208962" cy="830997"/>
          </a:xfrm>
          <a:prstGeom prst="rect">
            <a:avLst/>
          </a:prstGeom>
        </p:spPr>
        <p:txBody>
          <a:bodyPr>
            <a:spAutoFit/>
          </a:bodyPr>
          <a:lstStyle/>
          <a:p>
            <a:pPr marL="342900" indent="-342900" algn="just" eaLnBrk="0" fontAlgn="base" hangingPunct="0">
              <a:spcBef>
                <a:spcPct val="20000"/>
              </a:spcBef>
              <a:spcAft>
                <a:spcPct val="0"/>
              </a:spcAft>
              <a:buClr>
                <a:schemeClr val="tx1"/>
              </a:buClr>
              <a:buSzPct val="75000"/>
              <a:buFont typeface="Wingdings" pitchFamily="2" charset="2"/>
              <a:buChar char="l"/>
              <a:defRPr/>
            </a:pPr>
            <a:endParaRPr lang="ru-RU" sz="2400" dirty="0"/>
          </a:p>
          <a:p>
            <a:endParaRPr lang="ru-RU" sz="2400" dirty="0"/>
          </a:p>
        </p:txBody>
      </p:sp>
      <p:graphicFrame>
        <p:nvGraphicFramePr>
          <p:cNvPr id="5" name="Таблица 4"/>
          <p:cNvGraphicFramePr>
            <a:graphicFrameLocks noGrp="1"/>
          </p:cNvGraphicFramePr>
          <p:nvPr>
            <p:extLst>
              <p:ext uri="{D42A27DB-BD31-4B8C-83A1-F6EECF244321}">
                <p14:modId xmlns:p14="http://schemas.microsoft.com/office/powerpoint/2010/main" val="3988017818"/>
              </p:ext>
            </p:extLst>
          </p:nvPr>
        </p:nvGraphicFramePr>
        <p:xfrm>
          <a:off x="179512" y="260648"/>
          <a:ext cx="8856984" cy="6300584"/>
        </p:xfrm>
        <a:graphic>
          <a:graphicData uri="http://schemas.openxmlformats.org/drawingml/2006/table">
            <a:tbl>
              <a:tblPr firstRow="1" bandRow="1">
                <a:tableStyleId>{5C22544A-7EE6-4342-B048-85BDC9FD1C3A}</a:tableStyleId>
              </a:tblPr>
              <a:tblGrid>
                <a:gridCol w="4320480"/>
                <a:gridCol w="4536504"/>
              </a:tblGrid>
              <a:tr h="93610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800" b="0" kern="1200" dirty="0" smtClean="0">
                          <a:solidFill>
                            <a:schemeClr val="lt1"/>
                          </a:solidFill>
                          <a:effectLst/>
                          <a:latin typeface="+mn-lt"/>
                          <a:ea typeface="+mn-ea"/>
                          <a:cs typeface="+mn-cs"/>
                        </a:rPr>
                        <a:t>Приказ Минэкономразвития РФ от 30.09.2011 N 531 </a:t>
                      </a:r>
                    </a:p>
                    <a:p>
                      <a:pPr marL="0" marR="0" indent="0" algn="l" defTabSz="914400" rtl="0" eaLnBrk="1" fontAlgn="auto" latinLnBrk="0" hangingPunct="1">
                        <a:lnSpc>
                          <a:spcPct val="100000"/>
                        </a:lnSpc>
                        <a:spcBef>
                          <a:spcPts val="0"/>
                        </a:spcBef>
                        <a:spcAft>
                          <a:spcPts val="0"/>
                        </a:spcAft>
                        <a:buClrTx/>
                        <a:buSzTx/>
                        <a:buFontTx/>
                        <a:buNone/>
                        <a:tabLst/>
                        <a:defRPr/>
                      </a:pPr>
                      <a:r>
                        <a:rPr lang="ru-RU" sz="1800" b="1" kern="1200" dirty="0" smtClean="0">
                          <a:solidFill>
                            <a:srgbClr val="C00000"/>
                          </a:solidFill>
                          <a:effectLst/>
                          <a:latin typeface="+mn-lt"/>
                          <a:ea typeface="+mn-ea"/>
                          <a:cs typeface="+mn-cs"/>
                        </a:rPr>
                        <a:t>до</a:t>
                      </a:r>
                      <a:r>
                        <a:rPr lang="ru-RU" sz="1800" b="1" kern="1200" baseline="0" dirty="0" smtClean="0">
                          <a:solidFill>
                            <a:srgbClr val="C00000"/>
                          </a:solidFill>
                          <a:effectLst/>
                          <a:latin typeface="+mn-lt"/>
                          <a:ea typeface="+mn-ea"/>
                          <a:cs typeface="+mn-cs"/>
                        </a:rPr>
                        <a:t> 01.01.2017</a:t>
                      </a:r>
                      <a:endParaRPr lang="ru-RU" sz="1800" b="1" kern="1200" dirty="0" smtClean="0">
                        <a:solidFill>
                          <a:srgbClr val="C00000"/>
                        </a:solidFill>
                        <a:effectLst/>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800" b="0" kern="1200" dirty="0" smtClean="0">
                          <a:solidFill>
                            <a:schemeClr val="lt1"/>
                          </a:solidFill>
                          <a:effectLst/>
                          <a:latin typeface="+mn-lt"/>
                          <a:ea typeface="+mn-ea"/>
                          <a:cs typeface="+mn-cs"/>
                        </a:rPr>
                        <a:t>Приказ Минэкономразвития РФ</a:t>
                      </a:r>
                      <a:endParaRPr lang="ru-RU"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ru-RU" sz="1800" b="0" kern="1200" dirty="0" smtClean="0">
                          <a:solidFill>
                            <a:schemeClr val="lt1"/>
                          </a:solidFill>
                          <a:effectLst/>
                          <a:latin typeface="+mn-lt"/>
                          <a:ea typeface="+mn-ea"/>
                          <a:cs typeface="+mn-cs"/>
                        </a:rPr>
                        <a:t>от 01.03.2016 N 90</a:t>
                      </a:r>
                    </a:p>
                    <a:p>
                      <a:pPr marL="0" marR="0" indent="0" algn="l" defTabSz="914400" rtl="0" eaLnBrk="1" fontAlgn="auto" latinLnBrk="0" hangingPunct="1">
                        <a:lnSpc>
                          <a:spcPct val="100000"/>
                        </a:lnSpc>
                        <a:spcBef>
                          <a:spcPts val="0"/>
                        </a:spcBef>
                        <a:spcAft>
                          <a:spcPts val="0"/>
                        </a:spcAft>
                        <a:buClrTx/>
                        <a:buSzTx/>
                        <a:buFontTx/>
                        <a:buNone/>
                        <a:tabLst/>
                        <a:defRPr/>
                      </a:pPr>
                      <a:r>
                        <a:rPr lang="ru-RU" sz="1800" b="1" kern="1200" dirty="0" smtClean="0">
                          <a:solidFill>
                            <a:srgbClr val="C00000"/>
                          </a:solidFill>
                          <a:effectLst/>
                          <a:latin typeface="+mn-lt"/>
                          <a:ea typeface="+mn-ea"/>
                          <a:cs typeface="+mn-cs"/>
                        </a:rPr>
                        <a:t>после</a:t>
                      </a:r>
                      <a:r>
                        <a:rPr lang="ru-RU" sz="1800" b="1" kern="1200" baseline="0" dirty="0" smtClean="0">
                          <a:solidFill>
                            <a:srgbClr val="C00000"/>
                          </a:solidFill>
                          <a:effectLst/>
                          <a:latin typeface="+mn-lt"/>
                          <a:ea typeface="+mn-ea"/>
                          <a:cs typeface="+mn-cs"/>
                        </a:rPr>
                        <a:t> 01.01.2017</a:t>
                      </a:r>
                      <a:endParaRPr lang="ru-RU" sz="1800" b="1" kern="1200" dirty="0" smtClean="0">
                        <a:solidFill>
                          <a:srgbClr val="C00000"/>
                        </a:solidFill>
                        <a:effectLst/>
                        <a:latin typeface="+mn-lt"/>
                        <a:ea typeface="+mn-ea"/>
                        <a:cs typeface="+mn-cs"/>
                      </a:endParaRPr>
                    </a:p>
                  </a:txBody>
                  <a:tcPr/>
                </a:tc>
              </a:tr>
              <a:tr h="755496">
                <a:tc>
                  <a:txBody>
                    <a:bodyPr/>
                    <a:lstStyle/>
                    <a:p>
                      <a:pPr algn="just"/>
                      <a:r>
                        <a:rPr lang="ru-RU" sz="1800" b="0" u="sng" kern="1200" dirty="0" smtClean="0">
                          <a:solidFill>
                            <a:schemeClr val="dk1"/>
                          </a:solidFill>
                          <a:effectLst/>
                          <a:latin typeface="+mn-lt"/>
                          <a:ea typeface="+mn-ea"/>
                          <a:cs typeface="+mn-cs"/>
                        </a:rPr>
                        <a:t>Площадь помещения </a:t>
                      </a:r>
                      <a:r>
                        <a:rPr lang="ru-RU" sz="1800" b="0" kern="1200" dirty="0" smtClean="0">
                          <a:solidFill>
                            <a:schemeClr val="dk1"/>
                          </a:solidFill>
                          <a:effectLst/>
                          <a:latin typeface="+mn-lt"/>
                          <a:ea typeface="+mn-ea"/>
                          <a:cs typeface="+mn-cs"/>
                        </a:rPr>
                        <a:t>определяется как сумма площадей всех частей такого помещения, рассчитанных по их размерам, измеряемым между отделанными поверхностями стен и перегородок на высоте 1,1 - 1,3 м от пола.</a:t>
                      </a:r>
                      <a:endParaRPr lang="ru-RU" sz="1800" b="0" kern="1200" dirty="0">
                        <a:solidFill>
                          <a:schemeClr val="dk1"/>
                        </a:solidFill>
                        <a:effectLst/>
                        <a:latin typeface="+mn-lt"/>
                        <a:ea typeface="+mn-ea"/>
                        <a:cs typeface="+mn-cs"/>
                      </a:endParaRPr>
                    </a:p>
                  </a:txBody>
                  <a:tcPr/>
                </a:tc>
                <a:tc>
                  <a:txBody>
                    <a:bodyPr/>
                    <a:lstStyle/>
                    <a:p>
                      <a:pPr algn="just"/>
                      <a:r>
                        <a:rPr lang="ru-RU" sz="1800" b="0" u="sng" kern="1200" dirty="0" smtClean="0">
                          <a:solidFill>
                            <a:schemeClr val="dk1"/>
                          </a:solidFill>
                          <a:effectLst/>
                          <a:latin typeface="+mn-lt"/>
                          <a:ea typeface="+mn-ea"/>
                          <a:cs typeface="+mn-cs"/>
                        </a:rPr>
                        <a:t>Площадь нежилого помещения </a:t>
                      </a:r>
                      <a:r>
                        <a:rPr lang="ru-RU" sz="1800" b="0" kern="1200" dirty="0" smtClean="0">
                          <a:solidFill>
                            <a:schemeClr val="dk1"/>
                          </a:solidFill>
                          <a:effectLst/>
                          <a:latin typeface="+mn-lt"/>
                          <a:ea typeface="+mn-ea"/>
                          <a:cs typeface="+mn-cs"/>
                        </a:rPr>
                        <a:t>определяется как сумма площадей всех частей такого помещения, рассчитанных по их размерам, измеряемым между поверхностями стен и перегородок на высоте 1,1 - 1,3 м от пола.</a:t>
                      </a:r>
                      <a:endParaRPr lang="ru-RU" sz="1800" b="0" kern="1200" dirty="0">
                        <a:solidFill>
                          <a:schemeClr val="dk1"/>
                        </a:solidFill>
                        <a:effectLst/>
                        <a:latin typeface="+mn-lt"/>
                        <a:ea typeface="+mn-ea"/>
                        <a:cs typeface="+mn-cs"/>
                      </a:endParaRPr>
                    </a:p>
                  </a:txBody>
                  <a:tcPr/>
                </a:tc>
              </a:tr>
              <a:tr h="1014428">
                <a:tc>
                  <a:txBody>
                    <a:bodyPr/>
                    <a:lstStyle/>
                    <a:p>
                      <a:pPr algn="just"/>
                      <a:r>
                        <a:rPr lang="ru-RU" sz="1800" b="0" u="sng" kern="1200" dirty="0" smtClean="0">
                          <a:solidFill>
                            <a:schemeClr val="dk1"/>
                          </a:solidFill>
                          <a:effectLst/>
                          <a:latin typeface="+mn-lt"/>
                          <a:ea typeface="+mn-ea"/>
                          <a:cs typeface="+mn-cs"/>
                        </a:rPr>
                        <a:t>Общая площадь жилого помещения, жилого дома</a:t>
                      </a:r>
                      <a:r>
                        <a:rPr lang="ru-RU" sz="1800" b="0" kern="1200" dirty="0" smtClean="0">
                          <a:solidFill>
                            <a:schemeClr val="dk1"/>
                          </a:solidFill>
                          <a:effectLst/>
                          <a:latin typeface="+mn-lt"/>
                          <a:ea typeface="+mn-ea"/>
                          <a:cs typeface="+mn-cs"/>
                        </a:rPr>
                        <a:t> состоит из суммы площади всех частей такого помещения, жилого дома, включая площадь помещений вспомогательного использования, предназначенных для удовлетворения гражданами бытовых и иных нужд, связанных с их проживанием в жилом помещении, за исключением балконов, лоджий, веранд и террас.</a:t>
                      </a:r>
                      <a:endParaRPr lang="ru-RU" sz="1800" b="0" kern="1200" dirty="0">
                        <a:solidFill>
                          <a:schemeClr val="dk1"/>
                        </a:solidFill>
                        <a:effectLst/>
                        <a:latin typeface="+mn-lt"/>
                        <a:ea typeface="+mn-ea"/>
                        <a:cs typeface="+mn-cs"/>
                      </a:endParaRP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ru-RU" sz="1700" b="0" u="sng" kern="1200" dirty="0" smtClean="0">
                          <a:solidFill>
                            <a:schemeClr val="dk1"/>
                          </a:solidFill>
                          <a:effectLst/>
                          <a:latin typeface="+mn-lt"/>
                          <a:ea typeface="+mn-ea"/>
                          <a:cs typeface="+mn-cs"/>
                        </a:rPr>
                        <a:t>Термин</a:t>
                      </a:r>
                      <a:r>
                        <a:rPr lang="ru-RU" sz="1700" b="0" u="sng" kern="1200" baseline="0" dirty="0" smtClean="0">
                          <a:solidFill>
                            <a:schemeClr val="dk1"/>
                          </a:solidFill>
                          <a:effectLst/>
                          <a:latin typeface="+mn-lt"/>
                          <a:ea typeface="+mn-ea"/>
                          <a:cs typeface="+mn-cs"/>
                        </a:rPr>
                        <a:t> «общая площадь» исключен.</a:t>
                      </a:r>
                    </a:p>
                    <a:p>
                      <a:pPr marL="0" marR="0" indent="0" algn="just" defTabSz="914400" rtl="0" eaLnBrk="1" fontAlgn="auto" latinLnBrk="0" hangingPunct="1">
                        <a:lnSpc>
                          <a:spcPct val="100000"/>
                        </a:lnSpc>
                        <a:spcBef>
                          <a:spcPts val="0"/>
                        </a:spcBef>
                        <a:spcAft>
                          <a:spcPts val="0"/>
                        </a:spcAft>
                        <a:buClrTx/>
                        <a:buSzTx/>
                        <a:buFontTx/>
                        <a:buNone/>
                        <a:tabLst/>
                        <a:defRPr/>
                      </a:pPr>
                      <a:r>
                        <a:rPr lang="ru-RU" sz="1800" b="0" u="sng" kern="1200" dirty="0" smtClean="0">
                          <a:solidFill>
                            <a:schemeClr val="dk1"/>
                          </a:solidFill>
                          <a:effectLst/>
                          <a:latin typeface="+mn-lt"/>
                          <a:ea typeface="+mn-ea"/>
                          <a:cs typeface="+mn-cs"/>
                        </a:rPr>
                        <a:t>Площадь жилого помещения </a:t>
                      </a:r>
                      <a:r>
                        <a:rPr lang="ru-RU" sz="1800" b="0" kern="1200" dirty="0" smtClean="0">
                          <a:solidFill>
                            <a:schemeClr val="dk1"/>
                          </a:solidFill>
                          <a:effectLst/>
                          <a:latin typeface="+mn-lt"/>
                          <a:ea typeface="+mn-ea"/>
                          <a:cs typeface="+mn-cs"/>
                        </a:rPr>
                        <a:t>(квартира, комната) состоит из суммы площадей всех частей такого помещения, включая площадь помещений вспомогательного использования, предназначенных для удовлетворения гражданами бытовых и иных нужд, связанных с их проживанием в жилом помещении, за исключением балконов, лоджий, веранд и террас, </a:t>
                      </a:r>
                      <a:r>
                        <a:rPr lang="ru-RU" sz="1800" b="1" kern="1200" dirty="0" smtClean="0">
                          <a:solidFill>
                            <a:schemeClr val="dk1"/>
                          </a:solidFill>
                          <a:effectLst/>
                          <a:latin typeface="+mn-lt"/>
                          <a:ea typeface="+mn-ea"/>
                          <a:cs typeface="+mn-cs"/>
                        </a:rPr>
                        <a:t>эксплуатируемой кровли.</a:t>
                      </a:r>
                    </a:p>
                    <a:p>
                      <a:pPr marL="0" marR="0" indent="0" algn="just" defTabSz="914400" rtl="0" eaLnBrk="1" fontAlgn="auto" latinLnBrk="0" hangingPunct="1">
                        <a:lnSpc>
                          <a:spcPct val="100000"/>
                        </a:lnSpc>
                        <a:spcBef>
                          <a:spcPts val="0"/>
                        </a:spcBef>
                        <a:spcAft>
                          <a:spcPts val="0"/>
                        </a:spcAft>
                        <a:buClrTx/>
                        <a:buSzTx/>
                        <a:buFontTx/>
                        <a:buNone/>
                        <a:tabLst/>
                        <a:defRPr/>
                      </a:pPr>
                      <a:endParaRPr lang="ru-RU" sz="1700" b="0" kern="1200" dirty="0" smtClean="0">
                        <a:solidFill>
                          <a:schemeClr val="dk1"/>
                        </a:solidFill>
                        <a:effectLst/>
                        <a:latin typeface="+mn-lt"/>
                        <a:ea typeface="+mn-ea"/>
                        <a:cs typeface="+mn-cs"/>
                      </a:endParaRPr>
                    </a:p>
                  </a:txBody>
                  <a:tcPr/>
                </a:tc>
              </a:tr>
            </a:tbl>
          </a:graphicData>
        </a:graphic>
      </p:graphicFrame>
    </p:spTree>
    <p:extLst>
      <p:ext uri="{BB962C8B-B14F-4D97-AF65-F5344CB8AC3E}">
        <p14:creationId xmlns:p14="http://schemas.microsoft.com/office/powerpoint/2010/main" val="3957425517"/>
      </p:ext>
    </p:extLst>
  </p:cSld>
  <p:clrMapOvr>
    <a:masterClrMapping/>
  </p:clrMapOvr>
  <p:transition>
    <p:wipe dir="r"/>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95536" y="2132856"/>
            <a:ext cx="8712968" cy="4464496"/>
          </a:xfrm>
        </p:spPr>
        <p:txBody>
          <a:bodyPr/>
          <a:lstStyle/>
          <a:p>
            <a:pPr algn="just"/>
            <a:endParaRPr lang="ru-RU" dirty="0"/>
          </a:p>
          <a:p>
            <a:pPr algn="just"/>
            <a:endParaRPr lang="ru-RU" dirty="0"/>
          </a:p>
        </p:txBody>
      </p:sp>
      <p:sp>
        <p:nvSpPr>
          <p:cNvPr id="3" name="Прямоугольник 2"/>
          <p:cNvSpPr/>
          <p:nvPr/>
        </p:nvSpPr>
        <p:spPr>
          <a:xfrm>
            <a:off x="684213" y="2349500"/>
            <a:ext cx="8208962" cy="830997"/>
          </a:xfrm>
          <a:prstGeom prst="rect">
            <a:avLst/>
          </a:prstGeom>
        </p:spPr>
        <p:txBody>
          <a:bodyPr>
            <a:spAutoFit/>
          </a:bodyPr>
          <a:lstStyle/>
          <a:p>
            <a:pPr marL="342900" indent="-342900" algn="just" eaLnBrk="0" fontAlgn="base" hangingPunct="0">
              <a:spcBef>
                <a:spcPct val="20000"/>
              </a:spcBef>
              <a:spcAft>
                <a:spcPct val="0"/>
              </a:spcAft>
              <a:buClr>
                <a:schemeClr val="tx1"/>
              </a:buClr>
              <a:buSzPct val="75000"/>
              <a:buFont typeface="Wingdings" pitchFamily="2" charset="2"/>
              <a:buChar char="l"/>
              <a:defRPr/>
            </a:pPr>
            <a:endParaRPr lang="ru-RU" sz="2400" dirty="0"/>
          </a:p>
          <a:p>
            <a:endParaRPr lang="ru-RU" sz="2400" dirty="0"/>
          </a:p>
        </p:txBody>
      </p:sp>
      <p:graphicFrame>
        <p:nvGraphicFramePr>
          <p:cNvPr id="5" name="Таблица 4"/>
          <p:cNvGraphicFramePr>
            <a:graphicFrameLocks noGrp="1"/>
          </p:cNvGraphicFramePr>
          <p:nvPr>
            <p:extLst>
              <p:ext uri="{D42A27DB-BD31-4B8C-83A1-F6EECF244321}">
                <p14:modId xmlns:p14="http://schemas.microsoft.com/office/powerpoint/2010/main" val="65474693"/>
              </p:ext>
            </p:extLst>
          </p:nvPr>
        </p:nvGraphicFramePr>
        <p:xfrm>
          <a:off x="179512" y="260648"/>
          <a:ext cx="8856984" cy="6392024"/>
        </p:xfrm>
        <a:graphic>
          <a:graphicData uri="http://schemas.openxmlformats.org/drawingml/2006/table">
            <a:tbl>
              <a:tblPr firstRow="1" bandRow="1">
                <a:tableStyleId>{5C22544A-7EE6-4342-B048-85BDC9FD1C3A}</a:tableStyleId>
              </a:tblPr>
              <a:tblGrid>
                <a:gridCol w="3816424"/>
                <a:gridCol w="5040560"/>
              </a:tblGrid>
              <a:tr h="93610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800" b="0" kern="1200" dirty="0" smtClean="0">
                          <a:solidFill>
                            <a:schemeClr val="lt1"/>
                          </a:solidFill>
                          <a:effectLst/>
                          <a:latin typeface="+mn-lt"/>
                          <a:ea typeface="+mn-ea"/>
                          <a:cs typeface="+mn-cs"/>
                        </a:rPr>
                        <a:t>Приказ Минэкономразвития РФ от 30.09.2011 N 531 </a:t>
                      </a:r>
                    </a:p>
                    <a:p>
                      <a:pPr marL="0" marR="0" indent="0" algn="l" defTabSz="914400" rtl="0" eaLnBrk="1" fontAlgn="auto" latinLnBrk="0" hangingPunct="1">
                        <a:lnSpc>
                          <a:spcPct val="100000"/>
                        </a:lnSpc>
                        <a:spcBef>
                          <a:spcPts val="0"/>
                        </a:spcBef>
                        <a:spcAft>
                          <a:spcPts val="0"/>
                        </a:spcAft>
                        <a:buClrTx/>
                        <a:buSzTx/>
                        <a:buFontTx/>
                        <a:buNone/>
                        <a:tabLst/>
                        <a:defRPr/>
                      </a:pPr>
                      <a:r>
                        <a:rPr lang="ru-RU" sz="1800" b="1" kern="1200" dirty="0" smtClean="0">
                          <a:solidFill>
                            <a:srgbClr val="C00000"/>
                          </a:solidFill>
                          <a:effectLst/>
                          <a:latin typeface="+mn-lt"/>
                          <a:ea typeface="+mn-ea"/>
                          <a:cs typeface="+mn-cs"/>
                        </a:rPr>
                        <a:t>до</a:t>
                      </a:r>
                      <a:r>
                        <a:rPr lang="ru-RU" sz="1800" b="1" kern="1200" baseline="0" dirty="0" smtClean="0">
                          <a:solidFill>
                            <a:srgbClr val="C00000"/>
                          </a:solidFill>
                          <a:effectLst/>
                          <a:latin typeface="+mn-lt"/>
                          <a:ea typeface="+mn-ea"/>
                          <a:cs typeface="+mn-cs"/>
                        </a:rPr>
                        <a:t> 01.01.2017</a:t>
                      </a:r>
                      <a:endParaRPr lang="ru-RU" sz="1800" b="1" kern="1200" dirty="0" smtClean="0">
                        <a:solidFill>
                          <a:srgbClr val="C00000"/>
                        </a:solidFill>
                        <a:effectLst/>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800" b="0" kern="1200" dirty="0" smtClean="0">
                          <a:solidFill>
                            <a:schemeClr val="lt1"/>
                          </a:solidFill>
                          <a:effectLst/>
                          <a:latin typeface="+mn-lt"/>
                          <a:ea typeface="+mn-ea"/>
                          <a:cs typeface="+mn-cs"/>
                        </a:rPr>
                        <a:t>Приказ Минэкономразвития РФ</a:t>
                      </a:r>
                      <a:endParaRPr lang="ru-RU"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ru-RU" sz="1800" b="0" kern="1200" dirty="0" smtClean="0">
                          <a:solidFill>
                            <a:schemeClr val="lt1"/>
                          </a:solidFill>
                          <a:effectLst/>
                          <a:latin typeface="+mn-lt"/>
                          <a:ea typeface="+mn-ea"/>
                          <a:cs typeface="+mn-cs"/>
                        </a:rPr>
                        <a:t>от 01.03.2016 N 90</a:t>
                      </a:r>
                    </a:p>
                    <a:p>
                      <a:pPr marL="0" marR="0" indent="0" algn="l" defTabSz="914400" rtl="0" eaLnBrk="1" fontAlgn="auto" latinLnBrk="0" hangingPunct="1">
                        <a:lnSpc>
                          <a:spcPct val="100000"/>
                        </a:lnSpc>
                        <a:spcBef>
                          <a:spcPts val="0"/>
                        </a:spcBef>
                        <a:spcAft>
                          <a:spcPts val="0"/>
                        </a:spcAft>
                        <a:buClrTx/>
                        <a:buSzTx/>
                        <a:buFontTx/>
                        <a:buNone/>
                        <a:tabLst/>
                        <a:defRPr/>
                      </a:pPr>
                      <a:r>
                        <a:rPr lang="ru-RU" sz="1800" b="1" kern="1200" dirty="0" smtClean="0">
                          <a:solidFill>
                            <a:srgbClr val="C00000"/>
                          </a:solidFill>
                          <a:effectLst/>
                          <a:latin typeface="+mn-lt"/>
                          <a:ea typeface="+mn-ea"/>
                          <a:cs typeface="+mn-cs"/>
                        </a:rPr>
                        <a:t>после</a:t>
                      </a:r>
                      <a:r>
                        <a:rPr lang="ru-RU" sz="1800" b="1" kern="1200" baseline="0" dirty="0" smtClean="0">
                          <a:solidFill>
                            <a:srgbClr val="C00000"/>
                          </a:solidFill>
                          <a:effectLst/>
                          <a:latin typeface="+mn-lt"/>
                          <a:ea typeface="+mn-ea"/>
                          <a:cs typeface="+mn-cs"/>
                        </a:rPr>
                        <a:t> 01.01.2017</a:t>
                      </a:r>
                      <a:endParaRPr lang="ru-RU" sz="1800" b="1" kern="1200" dirty="0" smtClean="0">
                        <a:solidFill>
                          <a:srgbClr val="C00000"/>
                        </a:solidFill>
                        <a:effectLst/>
                        <a:latin typeface="+mn-lt"/>
                        <a:ea typeface="+mn-ea"/>
                        <a:cs typeface="+mn-cs"/>
                      </a:endParaRPr>
                    </a:p>
                  </a:txBody>
                  <a:tcPr/>
                </a:tc>
              </a:tr>
              <a:tr h="755496">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ru-RU" sz="1700" b="0" u="sng" kern="1200" dirty="0" smtClean="0">
                          <a:solidFill>
                            <a:schemeClr val="dk1"/>
                          </a:solidFill>
                          <a:effectLst/>
                          <a:latin typeface="+mn-lt"/>
                          <a:ea typeface="+mn-ea"/>
                          <a:cs typeface="+mn-cs"/>
                        </a:rPr>
                        <a:t>Площадь здания</a:t>
                      </a:r>
                    </a:p>
                    <a:p>
                      <a:pPr marL="0" marR="0" indent="0" algn="just" defTabSz="914400" rtl="0" eaLnBrk="1" fontAlgn="auto" latinLnBrk="0" hangingPunct="1">
                        <a:lnSpc>
                          <a:spcPct val="100000"/>
                        </a:lnSpc>
                        <a:spcBef>
                          <a:spcPts val="0"/>
                        </a:spcBef>
                        <a:spcAft>
                          <a:spcPts val="0"/>
                        </a:spcAft>
                        <a:buClrTx/>
                        <a:buSzTx/>
                        <a:buFontTx/>
                        <a:buNone/>
                        <a:tabLst/>
                        <a:defRPr/>
                      </a:pPr>
                      <a:r>
                        <a:rPr lang="ru-RU" sz="1700" b="0" kern="1200" dirty="0" smtClean="0">
                          <a:solidFill>
                            <a:schemeClr val="dk1"/>
                          </a:solidFill>
                          <a:effectLst/>
                          <a:latin typeface="+mn-lt"/>
                          <a:ea typeface="+mn-ea"/>
                          <a:cs typeface="+mn-cs"/>
                        </a:rPr>
                        <a:t>сумма площадей всех надземных и подземных этажей</a:t>
                      </a:r>
                    </a:p>
                  </a:txBody>
                  <a:tcPr/>
                </a:tc>
                <a:tc>
                  <a:txBody>
                    <a:bodyPr/>
                    <a:lstStyle/>
                    <a:p>
                      <a:pPr algn="just"/>
                      <a:r>
                        <a:rPr lang="ru-RU" sz="1700" b="0" u="sng" kern="1200" dirty="0" smtClean="0">
                          <a:solidFill>
                            <a:schemeClr val="dk1"/>
                          </a:solidFill>
                          <a:effectLst/>
                          <a:latin typeface="+mn-lt"/>
                          <a:ea typeface="+mn-ea"/>
                          <a:cs typeface="+mn-cs"/>
                        </a:rPr>
                        <a:t>Площадь жилого здания </a:t>
                      </a:r>
                      <a:r>
                        <a:rPr lang="ru-RU" sz="1700" b="0" kern="1200" dirty="0" smtClean="0">
                          <a:solidFill>
                            <a:schemeClr val="dk1"/>
                          </a:solidFill>
                          <a:effectLst/>
                          <a:latin typeface="+mn-lt"/>
                          <a:ea typeface="+mn-ea"/>
                          <a:cs typeface="+mn-cs"/>
                        </a:rPr>
                        <a:t>определяется как сумма площадей этажей жилого здания.</a:t>
                      </a:r>
                      <a:endParaRPr lang="ru-RU" sz="1700" b="0" kern="1200" dirty="0">
                        <a:solidFill>
                          <a:schemeClr val="dk1"/>
                        </a:solidFill>
                        <a:effectLst/>
                        <a:latin typeface="+mn-lt"/>
                        <a:ea typeface="+mn-ea"/>
                        <a:cs typeface="+mn-cs"/>
                      </a:endParaRPr>
                    </a:p>
                  </a:txBody>
                  <a:tcPr/>
                </a:tc>
              </a:tr>
              <a:tr h="1014428">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ru-RU" sz="1700" b="0" kern="1200" dirty="0" smtClean="0">
                          <a:solidFill>
                            <a:schemeClr val="dk1"/>
                          </a:solidFill>
                          <a:effectLst/>
                          <a:latin typeface="+mn-lt"/>
                          <a:ea typeface="+mn-ea"/>
                          <a:cs typeface="+mn-cs"/>
                        </a:rPr>
                        <a:t>Площадь этажа следует измерять в пределах внутренних поверхностей наружных стен на высоте 1,1 - 1,3 м от пола. </a:t>
                      </a: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ru-RU" sz="1700" b="0" kern="1200" dirty="0" smtClean="0">
                          <a:solidFill>
                            <a:schemeClr val="dk1"/>
                          </a:solidFill>
                          <a:effectLst/>
                          <a:latin typeface="+mn-lt"/>
                          <a:ea typeface="+mn-ea"/>
                          <a:cs typeface="+mn-cs"/>
                        </a:rPr>
                        <a:t>Площадь этажа жилого здания определяется в пределах внутренних поверхностей наружных стен. Расстояния измеряются на высоте 1,1 - 1,3 м от пола.</a:t>
                      </a:r>
                    </a:p>
                  </a:txBody>
                  <a:tcPr/>
                </a:tc>
              </a:tr>
              <a:tr h="1014428">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ru-RU" sz="1700" b="0" kern="1200" dirty="0" smtClean="0">
                          <a:solidFill>
                            <a:schemeClr val="dk1"/>
                          </a:solidFill>
                          <a:effectLst/>
                          <a:latin typeface="+mn-lt"/>
                          <a:ea typeface="+mn-ea"/>
                          <a:cs typeface="+mn-cs"/>
                        </a:rPr>
                        <a:t>Включается площадь антресолей, галерей и балконов зрительных и других залов, веранд, наружных застекленных лоджий и галерей,</a:t>
                      </a:r>
                    </a:p>
                    <a:p>
                      <a:pPr marL="0" marR="0" indent="0" algn="just" defTabSz="914400" rtl="0" eaLnBrk="1" fontAlgn="auto" latinLnBrk="0" hangingPunct="1">
                        <a:lnSpc>
                          <a:spcPct val="100000"/>
                        </a:lnSpc>
                        <a:spcBef>
                          <a:spcPts val="0"/>
                        </a:spcBef>
                        <a:spcAft>
                          <a:spcPts val="0"/>
                        </a:spcAft>
                        <a:buClrTx/>
                        <a:buSzTx/>
                        <a:buFontTx/>
                        <a:buNone/>
                        <a:tabLst/>
                        <a:defRPr/>
                      </a:pPr>
                      <a:r>
                        <a:rPr lang="ru-RU" sz="1700" b="0" kern="1200" dirty="0" smtClean="0">
                          <a:solidFill>
                            <a:schemeClr val="dk1"/>
                          </a:solidFill>
                          <a:effectLst/>
                          <a:latin typeface="+mn-lt"/>
                          <a:ea typeface="+mn-ea"/>
                          <a:cs typeface="+mn-cs"/>
                        </a:rPr>
                        <a:t>открытых неотапливаемых планировочных элементов (эксплуатируемой кровли, открытых наружных галерей, открытых лоджий и т.п.).</a:t>
                      </a:r>
                    </a:p>
                  </a:txBody>
                  <a:tcPr/>
                </a:tc>
                <a:tc>
                  <a:txBody>
                    <a:bodyPr/>
                    <a:lstStyle/>
                    <a:p>
                      <a:pPr algn="just"/>
                      <a:r>
                        <a:rPr lang="ru-RU" sz="1700" b="0" u="sng" kern="1200" dirty="0" smtClean="0">
                          <a:solidFill>
                            <a:schemeClr val="dk1"/>
                          </a:solidFill>
                          <a:effectLst/>
                          <a:latin typeface="+mn-lt"/>
                          <a:ea typeface="+mn-ea"/>
                          <a:cs typeface="+mn-cs"/>
                        </a:rPr>
                        <a:t>Включаются площади </a:t>
                      </a:r>
                      <a:r>
                        <a:rPr lang="ru-RU" sz="1700" b="0" kern="1200" dirty="0" smtClean="0">
                          <a:solidFill>
                            <a:schemeClr val="dk1"/>
                          </a:solidFill>
                          <a:effectLst/>
                          <a:latin typeface="+mn-lt"/>
                          <a:ea typeface="+mn-ea"/>
                          <a:cs typeface="+mn-cs"/>
                        </a:rPr>
                        <a:t>балконов, лоджий, террас и веранд, а также лестничных площадок и ступеней с учетом их площади в уровне данного этажа.</a:t>
                      </a:r>
                    </a:p>
                    <a:p>
                      <a:pPr marL="0" marR="0" indent="0" algn="just" defTabSz="914400" rtl="0" eaLnBrk="1" fontAlgn="auto" latinLnBrk="0" hangingPunct="1">
                        <a:lnSpc>
                          <a:spcPct val="100000"/>
                        </a:lnSpc>
                        <a:spcBef>
                          <a:spcPts val="0"/>
                        </a:spcBef>
                        <a:spcAft>
                          <a:spcPts val="0"/>
                        </a:spcAft>
                        <a:buClrTx/>
                        <a:buSzTx/>
                        <a:buFontTx/>
                        <a:buNone/>
                        <a:tabLst/>
                        <a:defRPr/>
                      </a:pPr>
                      <a:r>
                        <a:rPr lang="ru-RU" sz="1700" b="0" u="sng" kern="1200" dirty="0" smtClean="0">
                          <a:solidFill>
                            <a:schemeClr val="dk1"/>
                          </a:solidFill>
                          <a:effectLst/>
                          <a:latin typeface="+mn-lt"/>
                          <a:ea typeface="+mn-ea"/>
                          <a:cs typeface="+mn-cs"/>
                        </a:rPr>
                        <a:t>Не включаются площади </a:t>
                      </a:r>
                      <a:r>
                        <a:rPr lang="ru-RU" sz="1700" b="0" kern="1200" dirty="0" smtClean="0">
                          <a:solidFill>
                            <a:schemeClr val="dk1"/>
                          </a:solidFill>
                          <a:effectLst/>
                          <a:latin typeface="+mn-lt"/>
                          <a:ea typeface="+mn-ea"/>
                          <a:cs typeface="+mn-cs"/>
                        </a:rPr>
                        <a:t>подполья для проветривания, неэксплуатируемого чердака, технического подполья, технического чердака, </a:t>
                      </a:r>
                      <a:r>
                        <a:rPr lang="ru-RU" sz="1700" b="1" kern="1200" dirty="0" err="1" smtClean="0">
                          <a:solidFill>
                            <a:schemeClr val="dk1"/>
                          </a:solidFill>
                          <a:effectLst/>
                          <a:latin typeface="+mn-lt"/>
                          <a:ea typeface="+mn-ea"/>
                          <a:cs typeface="+mn-cs"/>
                        </a:rPr>
                        <a:t>внеквартирных</a:t>
                      </a:r>
                      <a:r>
                        <a:rPr lang="ru-RU" sz="1700" b="1" kern="1200" dirty="0" smtClean="0">
                          <a:solidFill>
                            <a:schemeClr val="dk1"/>
                          </a:solidFill>
                          <a:effectLst/>
                          <a:latin typeface="+mn-lt"/>
                          <a:ea typeface="+mn-ea"/>
                          <a:cs typeface="+mn-cs"/>
                        </a:rPr>
                        <a:t> инженерных коммуникаций </a:t>
                      </a:r>
                      <a:r>
                        <a:rPr lang="ru-RU" sz="1700" b="0" kern="1200" dirty="0" smtClean="0">
                          <a:solidFill>
                            <a:schemeClr val="dk1"/>
                          </a:solidFill>
                          <a:effectLst/>
                          <a:latin typeface="+mn-lt"/>
                          <a:ea typeface="+mn-ea"/>
                          <a:cs typeface="+mn-cs"/>
                        </a:rPr>
                        <a:t>(в каналах, шахтах,</a:t>
                      </a:r>
                      <a:r>
                        <a:rPr lang="ru-RU" sz="1700" b="0" kern="1200" baseline="0" dirty="0" smtClean="0">
                          <a:solidFill>
                            <a:schemeClr val="dk1"/>
                          </a:solidFill>
                          <a:effectLst/>
                          <a:latin typeface="+mn-lt"/>
                          <a:ea typeface="+mn-ea"/>
                          <a:cs typeface="+mn-cs"/>
                        </a:rPr>
                        <a:t> </a:t>
                      </a:r>
                      <a:r>
                        <a:rPr lang="ru-RU" sz="1700" b="0" kern="1200" dirty="0" smtClean="0">
                          <a:solidFill>
                            <a:schemeClr val="dk1"/>
                          </a:solidFill>
                          <a:effectLst/>
                          <a:latin typeface="+mn-lt"/>
                          <a:ea typeface="+mn-ea"/>
                          <a:cs typeface="+mn-cs"/>
                        </a:rPr>
                        <a:t>межэтажном пространстве), тамбуров, портиков, крылец, наружных открытых лестниц и пандусов, выступающих конструктивных элементов и </a:t>
                      </a:r>
                      <a:r>
                        <a:rPr lang="ru-RU" sz="1700" b="1" kern="1200" dirty="0" smtClean="0">
                          <a:solidFill>
                            <a:schemeClr val="dk1"/>
                          </a:solidFill>
                          <a:effectLst/>
                          <a:latin typeface="+mn-lt"/>
                          <a:ea typeface="+mn-ea"/>
                          <a:cs typeface="+mn-cs"/>
                        </a:rPr>
                        <a:t>печей</a:t>
                      </a:r>
                      <a:r>
                        <a:rPr lang="ru-RU" sz="1700" b="0" kern="1200" dirty="0" smtClean="0">
                          <a:solidFill>
                            <a:schemeClr val="dk1"/>
                          </a:solidFill>
                          <a:effectLst/>
                          <a:latin typeface="+mn-lt"/>
                          <a:ea typeface="+mn-ea"/>
                          <a:cs typeface="+mn-cs"/>
                        </a:rPr>
                        <a:t>, </a:t>
                      </a:r>
                      <a:r>
                        <a:rPr lang="ru-RU" sz="1700" b="1" kern="1200" dirty="0" smtClean="0">
                          <a:solidFill>
                            <a:schemeClr val="dk1"/>
                          </a:solidFill>
                          <a:effectLst/>
                          <a:latin typeface="+mn-lt"/>
                          <a:ea typeface="+mn-ea"/>
                          <a:cs typeface="+mn-cs"/>
                        </a:rPr>
                        <a:t>площадь</a:t>
                      </a:r>
                      <a:r>
                        <a:rPr lang="ru-RU" sz="1700" b="1" kern="1200" baseline="0" dirty="0" smtClean="0">
                          <a:solidFill>
                            <a:schemeClr val="dk1"/>
                          </a:solidFill>
                          <a:effectLst/>
                          <a:latin typeface="+mn-lt"/>
                          <a:ea typeface="+mn-ea"/>
                          <a:cs typeface="+mn-cs"/>
                        </a:rPr>
                        <a:t> </a:t>
                      </a:r>
                      <a:r>
                        <a:rPr lang="ru-RU" sz="1700" b="1" kern="1200" dirty="0" smtClean="0">
                          <a:solidFill>
                            <a:schemeClr val="dk1"/>
                          </a:solidFill>
                          <a:effectLst/>
                          <a:latin typeface="+mn-lt"/>
                          <a:ea typeface="+mn-ea"/>
                          <a:cs typeface="+mn-cs"/>
                        </a:rPr>
                        <a:t>в пределах дверного проема.</a:t>
                      </a:r>
                    </a:p>
                  </a:txBody>
                  <a:tcPr/>
                </a:tc>
              </a:tr>
            </a:tbl>
          </a:graphicData>
        </a:graphic>
      </p:graphicFrame>
    </p:spTree>
    <p:extLst>
      <p:ext uri="{BB962C8B-B14F-4D97-AF65-F5344CB8AC3E}">
        <p14:creationId xmlns:p14="http://schemas.microsoft.com/office/powerpoint/2010/main" val="2132221058"/>
      </p:ext>
    </p:extLst>
  </p:cSld>
  <p:clrMapOvr>
    <a:masterClrMapping/>
  </p:clrMapOvr>
  <p:transition>
    <p:wipe dir="r"/>
  </p:transition>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95536" y="2132856"/>
            <a:ext cx="8712968" cy="4464496"/>
          </a:xfrm>
        </p:spPr>
        <p:txBody>
          <a:bodyPr/>
          <a:lstStyle/>
          <a:p>
            <a:pPr algn="just"/>
            <a:endParaRPr lang="ru-RU" dirty="0"/>
          </a:p>
          <a:p>
            <a:pPr algn="just"/>
            <a:endParaRPr lang="ru-RU" dirty="0"/>
          </a:p>
        </p:txBody>
      </p:sp>
      <p:sp>
        <p:nvSpPr>
          <p:cNvPr id="3" name="Прямоугольник 2"/>
          <p:cNvSpPr/>
          <p:nvPr/>
        </p:nvSpPr>
        <p:spPr>
          <a:xfrm>
            <a:off x="684213" y="2349500"/>
            <a:ext cx="8208962" cy="830997"/>
          </a:xfrm>
          <a:prstGeom prst="rect">
            <a:avLst/>
          </a:prstGeom>
        </p:spPr>
        <p:txBody>
          <a:bodyPr>
            <a:spAutoFit/>
          </a:bodyPr>
          <a:lstStyle/>
          <a:p>
            <a:pPr marL="342900" indent="-342900" algn="just" eaLnBrk="0" fontAlgn="base" hangingPunct="0">
              <a:spcBef>
                <a:spcPct val="20000"/>
              </a:spcBef>
              <a:spcAft>
                <a:spcPct val="0"/>
              </a:spcAft>
              <a:buClr>
                <a:schemeClr val="tx1"/>
              </a:buClr>
              <a:buSzPct val="75000"/>
              <a:buFont typeface="Wingdings" pitchFamily="2" charset="2"/>
              <a:buChar char="l"/>
              <a:defRPr/>
            </a:pPr>
            <a:endParaRPr lang="ru-RU" sz="2400" dirty="0"/>
          </a:p>
          <a:p>
            <a:endParaRPr lang="ru-RU" sz="2400" dirty="0"/>
          </a:p>
        </p:txBody>
      </p:sp>
      <p:graphicFrame>
        <p:nvGraphicFramePr>
          <p:cNvPr id="5" name="Таблица 4"/>
          <p:cNvGraphicFramePr>
            <a:graphicFrameLocks noGrp="1"/>
          </p:cNvGraphicFramePr>
          <p:nvPr>
            <p:extLst>
              <p:ext uri="{D42A27DB-BD31-4B8C-83A1-F6EECF244321}">
                <p14:modId xmlns:p14="http://schemas.microsoft.com/office/powerpoint/2010/main" val="3624585850"/>
              </p:ext>
            </p:extLst>
          </p:nvPr>
        </p:nvGraphicFramePr>
        <p:xfrm>
          <a:off x="179512" y="260648"/>
          <a:ext cx="8856984" cy="6531308"/>
        </p:xfrm>
        <a:graphic>
          <a:graphicData uri="http://schemas.openxmlformats.org/drawingml/2006/table">
            <a:tbl>
              <a:tblPr firstRow="1" bandRow="1">
                <a:tableStyleId>{5C22544A-7EE6-4342-B048-85BDC9FD1C3A}</a:tableStyleId>
              </a:tblPr>
              <a:tblGrid>
                <a:gridCol w="3816424"/>
                <a:gridCol w="5040560"/>
              </a:tblGrid>
              <a:tr h="93610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800" b="0" kern="1200" dirty="0" smtClean="0">
                          <a:solidFill>
                            <a:schemeClr val="lt1"/>
                          </a:solidFill>
                          <a:effectLst/>
                          <a:latin typeface="+mn-lt"/>
                          <a:ea typeface="+mn-ea"/>
                          <a:cs typeface="+mn-cs"/>
                        </a:rPr>
                        <a:t>Приказ Минэкономразвития РФ от 30.09.2011 N 531 </a:t>
                      </a:r>
                    </a:p>
                    <a:p>
                      <a:pPr marL="0" marR="0" indent="0" algn="l" defTabSz="914400" rtl="0" eaLnBrk="1" fontAlgn="auto" latinLnBrk="0" hangingPunct="1">
                        <a:lnSpc>
                          <a:spcPct val="100000"/>
                        </a:lnSpc>
                        <a:spcBef>
                          <a:spcPts val="0"/>
                        </a:spcBef>
                        <a:spcAft>
                          <a:spcPts val="0"/>
                        </a:spcAft>
                        <a:buClrTx/>
                        <a:buSzTx/>
                        <a:buFontTx/>
                        <a:buNone/>
                        <a:tabLst/>
                        <a:defRPr/>
                      </a:pPr>
                      <a:r>
                        <a:rPr lang="ru-RU" sz="1800" b="1" kern="1200" dirty="0" smtClean="0">
                          <a:solidFill>
                            <a:srgbClr val="C00000"/>
                          </a:solidFill>
                          <a:effectLst/>
                          <a:latin typeface="+mn-lt"/>
                          <a:ea typeface="+mn-ea"/>
                          <a:cs typeface="+mn-cs"/>
                        </a:rPr>
                        <a:t>до</a:t>
                      </a:r>
                      <a:r>
                        <a:rPr lang="ru-RU" sz="1800" b="1" kern="1200" baseline="0" dirty="0" smtClean="0">
                          <a:solidFill>
                            <a:srgbClr val="C00000"/>
                          </a:solidFill>
                          <a:effectLst/>
                          <a:latin typeface="+mn-lt"/>
                          <a:ea typeface="+mn-ea"/>
                          <a:cs typeface="+mn-cs"/>
                        </a:rPr>
                        <a:t> 01.01.2017</a:t>
                      </a:r>
                      <a:endParaRPr lang="ru-RU" sz="1800" b="1" kern="1200" dirty="0" smtClean="0">
                        <a:solidFill>
                          <a:srgbClr val="C00000"/>
                        </a:solidFill>
                        <a:effectLst/>
                        <a:latin typeface="+mn-lt"/>
                        <a:ea typeface="+mn-ea"/>
                        <a:cs typeface="+mn-cs"/>
                      </a:endParaRPr>
                    </a:p>
                    <a:p>
                      <a:endParaRPr lang="ru-RU"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800" b="0" kern="1200" dirty="0" smtClean="0">
                          <a:solidFill>
                            <a:schemeClr val="lt1"/>
                          </a:solidFill>
                          <a:effectLst/>
                          <a:latin typeface="+mn-lt"/>
                          <a:ea typeface="+mn-ea"/>
                          <a:cs typeface="+mn-cs"/>
                        </a:rPr>
                        <a:t>Приказ Минэкономразвития РФ</a:t>
                      </a:r>
                      <a:endParaRPr lang="ru-RU"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ru-RU" sz="1800" b="0" kern="1200" dirty="0" smtClean="0">
                          <a:solidFill>
                            <a:schemeClr val="lt1"/>
                          </a:solidFill>
                          <a:effectLst/>
                          <a:latin typeface="+mn-lt"/>
                          <a:ea typeface="+mn-ea"/>
                          <a:cs typeface="+mn-cs"/>
                        </a:rPr>
                        <a:t>от 01.03.2016 N 90</a:t>
                      </a:r>
                    </a:p>
                    <a:p>
                      <a:pPr marL="0" marR="0" indent="0" algn="l" defTabSz="914400" rtl="0" eaLnBrk="1" fontAlgn="auto" latinLnBrk="0" hangingPunct="1">
                        <a:lnSpc>
                          <a:spcPct val="100000"/>
                        </a:lnSpc>
                        <a:spcBef>
                          <a:spcPts val="0"/>
                        </a:spcBef>
                        <a:spcAft>
                          <a:spcPts val="0"/>
                        </a:spcAft>
                        <a:buClrTx/>
                        <a:buSzTx/>
                        <a:buFontTx/>
                        <a:buNone/>
                        <a:tabLst/>
                        <a:defRPr/>
                      </a:pPr>
                      <a:r>
                        <a:rPr lang="ru-RU" sz="1800" b="1" kern="1200" dirty="0" smtClean="0">
                          <a:solidFill>
                            <a:srgbClr val="C00000"/>
                          </a:solidFill>
                          <a:effectLst/>
                          <a:latin typeface="+mn-lt"/>
                          <a:ea typeface="+mn-ea"/>
                          <a:cs typeface="+mn-cs"/>
                        </a:rPr>
                        <a:t>после</a:t>
                      </a:r>
                      <a:r>
                        <a:rPr lang="ru-RU" sz="1800" b="1" kern="1200" baseline="0" dirty="0" smtClean="0">
                          <a:solidFill>
                            <a:srgbClr val="C00000"/>
                          </a:solidFill>
                          <a:effectLst/>
                          <a:latin typeface="+mn-lt"/>
                          <a:ea typeface="+mn-ea"/>
                          <a:cs typeface="+mn-cs"/>
                        </a:rPr>
                        <a:t> 01.01.2017</a:t>
                      </a:r>
                      <a:endParaRPr lang="ru-RU" sz="1800" b="1" kern="1200" dirty="0" smtClean="0">
                        <a:solidFill>
                          <a:srgbClr val="C00000"/>
                        </a:solidFill>
                        <a:effectLst/>
                        <a:latin typeface="+mn-lt"/>
                        <a:ea typeface="+mn-ea"/>
                        <a:cs typeface="+mn-cs"/>
                      </a:endParaRPr>
                    </a:p>
                    <a:p>
                      <a:endParaRPr lang="ru-RU" dirty="0"/>
                    </a:p>
                  </a:txBody>
                  <a:tcPr/>
                </a:tc>
              </a:tr>
              <a:tr h="1014428">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ru-RU" sz="1700" b="0" u="sng" kern="1200" dirty="0" smtClean="0">
                          <a:solidFill>
                            <a:schemeClr val="dk1"/>
                          </a:solidFill>
                          <a:effectLst/>
                          <a:latin typeface="+mn-lt"/>
                          <a:ea typeface="+mn-ea"/>
                          <a:cs typeface="+mn-cs"/>
                        </a:rPr>
                        <a:t>Площадь здания</a:t>
                      </a:r>
                    </a:p>
                    <a:p>
                      <a:pPr marL="0" marR="0" indent="0" algn="just" defTabSz="914400" rtl="0" eaLnBrk="1" fontAlgn="auto" latinLnBrk="0" hangingPunct="1">
                        <a:lnSpc>
                          <a:spcPct val="100000"/>
                        </a:lnSpc>
                        <a:spcBef>
                          <a:spcPts val="0"/>
                        </a:spcBef>
                        <a:spcAft>
                          <a:spcPts val="0"/>
                        </a:spcAft>
                        <a:buClrTx/>
                        <a:buSzTx/>
                        <a:buFontTx/>
                        <a:buNone/>
                        <a:tabLst/>
                        <a:defRPr/>
                      </a:pPr>
                      <a:r>
                        <a:rPr lang="ru-RU" sz="1700" b="0" kern="1200" dirty="0" smtClean="0">
                          <a:solidFill>
                            <a:schemeClr val="dk1"/>
                          </a:solidFill>
                          <a:effectLst/>
                          <a:latin typeface="+mn-lt"/>
                          <a:ea typeface="+mn-ea"/>
                          <a:cs typeface="+mn-cs"/>
                        </a:rPr>
                        <a:t>сумма площадей всех надземных и подземных этажей</a:t>
                      </a: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ru-RU" sz="1700" b="0" u="sng" kern="1200" dirty="0" smtClean="0">
                          <a:solidFill>
                            <a:schemeClr val="dk1"/>
                          </a:solidFill>
                          <a:effectLst/>
                          <a:latin typeface="+mn-lt"/>
                          <a:ea typeface="+mn-ea"/>
                          <a:cs typeface="+mn-cs"/>
                        </a:rPr>
                        <a:t>Площадь нежилого здания, сооружения</a:t>
                      </a:r>
                    </a:p>
                    <a:p>
                      <a:pPr marL="0" marR="0" indent="0" algn="just" defTabSz="914400" rtl="0" eaLnBrk="1" fontAlgn="auto" latinLnBrk="0" hangingPunct="1">
                        <a:lnSpc>
                          <a:spcPct val="100000"/>
                        </a:lnSpc>
                        <a:spcBef>
                          <a:spcPts val="0"/>
                        </a:spcBef>
                        <a:spcAft>
                          <a:spcPts val="0"/>
                        </a:spcAft>
                        <a:buClrTx/>
                        <a:buSzTx/>
                        <a:buFontTx/>
                        <a:buNone/>
                        <a:tabLst/>
                        <a:defRPr/>
                      </a:pPr>
                      <a:r>
                        <a:rPr lang="ru-RU" sz="1700" b="0" kern="1200" dirty="0" smtClean="0">
                          <a:solidFill>
                            <a:schemeClr val="dk1"/>
                          </a:solidFill>
                          <a:effectLst/>
                          <a:latin typeface="+mn-lt"/>
                          <a:ea typeface="+mn-ea"/>
                          <a:cs typeface="+mn-cs"/>
                        </a:rPr>
                        <a:t>сумма площадей всех надземных и подземных этажей, а также </a:t>
                      </a:r>
                      <a:r>
                        <a:rPr lang="ru-RU" sz="1700" b="0" kern="1200" dirty="0" err="1" smtClean="0">
                          <a:solidFill>
                            <a:schemeClr val="dk1"/>
                          </a:solidFill>
                          <a:effectLst/>
                          <a:latin typeface="+mn-lt"/>
                          <a:ea typeface="+mn-ea"/>
                          <a:cs typeface="+mn-cs"/>
                        </a:rPr>
                        <a:t>эксплуат</a:t>
                      </a:r>
                      <a:r>
                        <a:rPr lang="ru-RU" sz="1700" b="0" kern="1200" dirty="0" smtClean="0">
                          <a:solidFill>
                            <a:schemeClr val="dk1"/>
                          </a:solidFill>
                          <a:effectLst/>
                          <a:latin typeface="+mn-lt"/>
                          <a:ea typeface="+mn-ea"/>
                          <a:cs typeface="+mn-cs"/>
                        </a:rPr>
                        <a:t>. кровли</a:t>
                      </a:r>
                    </a:p>
                  </a:txBody>
                  <a:tcPr/>
                </a:tc>
              </a:tr>
              <a:tr h="1014428">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ru-RU" sz="1700" b="0" kern="1200" dirty="0" smtClean="0">
                          <a:solidFill>
                            <a:schemeClr val="dk1"/>
                          </a:solidFill>
                          <a:effectLst/>
                          <a:latin typeface="+mn-lt"/>
                          <a:ea typeface="+mn-ea"/>
                          <a:cs typeface="+mn-cs"/>
                        </a:rPr>
                        <a:t>Площадь этажа следует измерять в пределах внутренних поверхностей наружных стен на высоте 1,1 - 1,3 м от пола. </a:t>
                      </a: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ru-RU" sz="1700" b="0" kern="1200" dirty="0" smtClean="0">
                          <a:solidFill>
                            <a:schemeClr val="dk1"/>
                          </a:solidFill>
                          <a:effectLst/>
                          <a:latin typeface="+mn-lt"/>
                          <a:ea typeface="+mn-ea"/>
                          <a:cs typeface="+mn-cs"/>
                        </a:rPr>
                        <a:t>Площадь этажа определяется в пределах внутренних поверхностей наружных стен.</a:t>
                      </a:r>
                    </a:p>
                    <a:p>
                      <a:pPr marL="0" marR="0" indent="0" algn="just" defTabSz="914400" rtl="0" eaLnBrk="1" fontAlgn="auto" latinLnBrk="0" hangingPunct="1">
                        <a:lnSpc>
                          <a:spcPct val="100000"/>
                        </a:lnSpc>
                        <a:spcBef>
                          <a:spcPts val="0"/>
                        </a:spcBef>
                        <a:spcAft>
                          <a:spcPts val="0"/>
                        </a:spcAft>
                        <a:buClrTx/>
                        <a:buSzTx/>
                        <a:buFontTx/>
                        <a:buNone/>
                        <a:tabLst/>
                        <a:defRPr/>
                      </a:pPr>
                      <a:r>
                        <a:rPr lang="ru-RU" sz="1800" b="0" kern="1200" dirty="0" smtClean="0">
                          <a:solidFill>
                            <a:schemeClr val="dk1"/>
                          </a:solidFill>
                          <a:effectLst/>
                          <a:latin typeface="+mn-lt"/>
                          <a:ea typeface="+mn-ea"/>
                          <a:cs typeface="+mn-cs"/>
                        </a:rPr>
                        <a:t>Измеряются на высоте 1,1 - 1,3 м от пола</a:t>
                      </a:r>
                    </a:p>
                  </a:txBody>
                  <a:tcPr/>
                </a:tc>
              </a:tr>
              <a:tr h="1014428">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ru-RU" sz="1700" b="0" kern="1200" dirty="0" smtClean="0">
                          <a:solidFill>
                            <a:schemeClr val="dk1"/>
                          </a:solidFill>
                          <a:effectLst/>
                          <a:latin typeface="+mn-lt"/>
                          <a:ea typeface="+mn-ea"/>
                          <a:cs typeface="+mn-cs"/>
                        </a:rPr>
                        <a:t>включается площадь антресолей, галерей и балконов зрительных и других залов, веранд, наружных застекленных лоджий и галерей,</a:t>
                      </a:r>
                    </a:p>
                    <a:p>
                      <a:pPr marL="0" marR="0" indent="0" algn="just" defTabSz="914400" rtl="0" eaLnBrk="1" fontAlgn="auto" latinLnBrk="0" hangingPunct="1">
                        <a:lnSpc>
                          <a:spcPct val="100000"/>
                        </a:lnSpc>
                        <a:spcBef>
                          <a:spcPts val="0"/>
                        </a:spcBef>
                        <a:spcAft>
                          <a:spcPts val="0"/>
                        </a:spcAft>
                        <a:buClrTx/>
                        <a:buSzTx/>
                        <a:buFontTx/>
                        <a:buNone/>
                        <a:tabLst/>
                        <a:defRPr/>
                      </a:pPr>
                      <a:r>
                        <a:rPr lang="ru-RU" sz="1700" b="0" kern="1200" dirty="0" smtClean="0">
                          <a:solidFill>
                            <a:schemeClr val="dk1"/>
                          </a:solidFill>
                          <a:effectLst/>
                          <a:latin typeface="+mn-lt"/>
                          <a:ea typeface="+mn-ea"/>
                          <a:cs typeface="+mn-cs"/>
                        </a:rPr>
                        <a:t>открытых неотапливаемых планировочных элементов (эксплуатируемой кровли, открытых наружных галерей, открытых лоджий и т.п.).</a:t>
                      </a: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ru-RU" sz="1700" b="0" u="sng" kern="1200" dirty="0" smtClean="0">
                          <a:solidFill>
                            <a:schemeClr val="dk1"/>
                          </a:solidFill>
                          <a:effectLst/>
                          <a:latin typeface="+mn-lt"/>
                          <a:ea typeface="+mn-ea"/>
                          <a:cs typeface="+mn-cs"/>
                        </a:rPr>
                        <a:t>включается площадь </a:t>
                      </a:r>
                      <a:r>
                        <a:rPr lang="ru-RU" sz="1700" b="0" kern="1200" dirty="0" smtClean="0">
                          <a:solidFill>
                            <a:schemeClr val="dk1"/>
                          </a:solidFill>
                          <a:effectLst/>
                          <a:latin typeface="+mn-lt"/>
                          <a:ea typeface="+mn-ea"/>
                          <a:cs typeface="+mn-cs"/>
                        </a:rPr>
                        <a:t>антресолей, галерей и балконов зрительных и других залов, веранд, наружных застекленных лоджий, галерей, переходов в другие здания, тоннелей, всех ярусов внутренних этажерок, рамп, открытых неотапливаемых планировочных элементов</a:t>
                      </a:r>
                    </a:p>
                    <a:p>
                      <a:pPr marL="0" marR="0" indent="0" algn="just" defTabSz="914400" rtl="0" eaLnBrk="1" fontAlgn="auto" latinLnBrk="0" hangingPunct="1">
                        <a:lnSpc>
                          <a:spcPct val="100000"/>
                        </a:lnSpc>
                        <a:spcBef>
                          <a:spcPts val="0"/>
                        </a:spcBef>
                        <a:spcAft>
                          <a:spcPts val="0"/>
                        </a:spcAft>
                        <a:buClrTx/>
                        <a:buSzTx/>
                        <a:buFontTx/>
                        <a:buNone/>
                        <a:tabLst/>
                        <a:defRPr/>
                      </a:pPr>
                      <a:r>
                        <a:rPr lang="ru-RU" sz="1700" b="0" u="sng" kern="1200" dirty="0" smtClean="0">
                          <a:solidFill>
                            <a:schemeClr val="dk1"/>
                          </a:solidFill>
                          <a:effectLst/>
                          <a:latin typeface="+mn-lt"/>
                          <a:ea typeface="+mn-ea"/>
                          <a:cs typeface="+mn-cs"/>
                        </a:rPr>
                        <a:t>не включаются площади </a:t>
                      </a:r>
                      <a:r>
                        <a:rPr lang="ru-RU" sz="1700" b="0" u="none" kern="1200" dirty="0" smtClean="0">
                          <a:solidFill>
                            <a:schemeClr val="dk1"/>
                          </a:solidFill>
                          <a:effectLst/>
                          <a:latin typeface="+mn-lt"/>
                          <a:ea typeface="+mn-ea"/>
                          <a:cs typeface="+mn-cs"/>
                        </a:rPr>
                        <a:t>подполья </a:t>
                      </a:r>
                      <a:r>
                        <a:rPr lang="ru-RU" sz="1700" b="0" kern="1200" dirty="0" smtClean="0">
                          <a:solidFill>
                            <a:schemeClr val="dk1"/>
                          </a:solidFill>
                          <a:effectLst/>
                          <a:latin typeface="+mn-lt"/>
                          <a:ea typeface="+mn-ea"/>
                          <a:cs typeface="+mn-cs"/>
                        </a:rPr>
                        <a:t>для проветривания, чердака, технического подполья при высоте менее 1,8 метра, наружных тамбуров, наружных балконов, портиков, крылец, наружных открытых лестниц и пандусов</a:t>
                      </a:r>
                    </a:p>
                  </a:txBody>
                  <a:tcPr/>
                </a:tc>
              </a:tr>
            </a:tbl>
          </a:graphicData>
        </a:graphic>
      </p:graphicFrame>
    </p:spTree>
    <p:extLst>
      <p:ext uri="{BB962C8B-B14F-4D97-AF65-F5344CB8AC3E}">
        <p14:creationId xmlns:p14="http://schemas.microsoft.com/office/powerpoint/2010/main" val="4172380503"/>
      </p:ext>
    </p:extLst>
  </p:cSld>
  <p:clrMapOvr>
    <a:masterClrMapping/>
  </p:clrMapOvr>
  <p:transition>
    <p:wipe dir="r"/>
  </p:transition>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pPr algn="just"/>
            <a:r>
              <a:rPr lang="ru-RU" sz="2800" dirty="0"/>
              <a:t>Приказ </a:t>
            </a:r>
            <a:r>
              <a:rPr lang="ru-RU" sz="2800" dirty="0" smtClean="0"/>
              <a:t>от </a:t>
            </a:r>
            <a:r>
              <a:rPr lang="ru-RU" sz="2800" dirty="0"/>
              <a:t>08.12.2015 N </a:t>
            </a:r>
            <a:r>
              <a:rPr lang="ru-RU" sz="2800" dirty="0" smtClean="0"/>
              <a:t>921 «Об </a:t>
            </a:r>
            <a:r>
              <a:rPr lang="ru-RU" sz="2800" dirty="0"/>
              <a:t>утверждении формы и состава сведений межевого плана, требований к его подготовке</a:t>
            </a:r>
            <a:r>
              <a:rPr lang="ru-RU" sz="2800" dirty="0" smtClean="0"/>
              <a:t>»</a:t>
            </a:r>
            <a:endParaRPr lang="ru-RU" altLang="ru-RU" sz="2800" dirty="0" smtClean="0"/>
          </a:p>
        </p:txBody>
      </p:sp>
      <p:sp>
        <p:nvSpPr>
          <p:cNvPr id="3" name="Прямоугольник 2"/>
          <p:cNvSpPr/>
          <p:nvPr/>
        </p:nvSpPr>
        <p:spPr>
          <a:xfrm>
            <a:off x="684213" y="2349500"/>
            <a:ext cx="8208962" cy="5262979"/>
          </a:xfrm>
          <a:prstGeom prst="rect">
            <a:avLst/>
          </a:prstGeom>
        </p:spPr>
        <p:txBody>
          <a:bodyPr>
            <a:spAutoFit/>
          </a:bodyPr>
          <a:lstStyle/>
          <a:p>
            <a:pPr marL="342900" indent="-342900" algn="just" eaLnBrk="0" fontAlgn="base" hangingPunct="0">
              <a:spcBef>
                <a:spcPct val="20000"/>
              </a:spcBef>
              <a:spcAft>
                <a:spcPct val="0"/>
              </a:spcAft>
              <a:buClr>
                <a:schemeClr val="tx1"/>
              </a:buClr>
              <a:buSzPct val="75000"/>
              <a:buFont typeface="Wingdings" pitchFamily="2" charset="2"/>
              <a:buChar char="l"/>
              <a:defRPr/>
            </a:pPr>
            <a:r>
              <a:rPr lang="ru-RU" sz="2400" dirty="0"/>
              <a:t>реквизиты договора на выполнение кадастровых </a:t>
            </a:r>
            <a:r>
              <a:rPr lang="ru-RU" sz="2400" dirty="0" smtClean="0"/>
              <a:t>работ, наименование </a:t>
            </a:r>
            <a:r>
              <a:rPr lang="ru-RU" sz="2400" dirty="0"/>
              <a:t>СРО, </a:t>
            </a:r>
            <a:r>
              <a:rPr lang="ru-RU" sz="2400" dirty="0" smtClean="0"/>
              <a:t>СНИЛС кадастрового инженера (</a:t>
            </a:r>
            <a:r>
              <a:rPr lang="ru-RU" sz="2400" dirty="0"/>
              <a:t>общие </a:t>
            </a:r>
            <a:r>
              <a:rPr lang="ru-RU" sz="2400" dirty="0" smtClean="0"/>
              <a:t>сведения)</a:t>
            </a:r>
          </a:p>
          <a:p>
            <a:pPr marL="342900" indent="-342900" algn="just" eaLnBrk="0" fontAlgn="base" hangingPunct="0">
              <a:spcBef>
                <a:spcPct val="20000"/>
              </a:spcBef>
              <a:spcAft>
                <a:spcPct val="0"/>
              </a:spcAft>
              <a:buClr>
                <a:schemeClr val="tx1"/>
              </a:buClr>
              <a:buSzPct val="75000"/>
              <a:buFont typeface="Wingdings" pitchFamily="2" charset="2"/>
              <a:buChar char="l"/>
              <a:defRPr/>
            </a:pPr>
            <a:r>
              <a:rPr lang="ru-RU" sz="2400" dirty="0" smtClean="0"/>
              <a:t>Местоположение</a:t>
            </a:r>
            <a:r>
              <a:rPr lang="ru-RU" sz="2400" dirty="0"/>
              <a:t>, структурированное по ФИАС, дополнительные сведения не по </a:t>
            </a:r>
            <a:r>
              <a:rPr lang="ru-RU" sz="2400" dirty="0" smtClean="0"/>
              <a:t>ФИАС</a:t>
            </a:r>
          </a:p>
          <a:p>
            <a:pPr marL="342900" indent="-342900" algn="just" eaLnBrk="0" fontAlgn="base" hangingPunct="0">
              <a:spcBef>
                <a:spcPct val="20000"/>
              </a:spcBef>
              <a:spcAft>
                <a:spcPct val="0"/>
              </a:spcAft>
              <a:buClr>
                <a:schemeClr val="tx1"/>
              </a:buClr>
              <a:buSzPct val="75000"/>
              <a:buFont typeface="Wingdings" pitchFamily="2" charset="2"/>
              <a:buChar char="l"/>
              <a:defRPr/>
            </a:pPr>
            <a:r>
              <a:rPr lang="ru-RU" sz="2400" dirty="0" smtClean="0"/>
              <a:t>Условный номер земельного участка (при наличии, если ЗУ образован с ПМТ, схемой расположения ЗУ)</a:t>
            </a:r>
          </a:p>
          <a:p>
            <a:pPr marL="342900" indent="-342900" algn="just" eaLnBrk="0" fontAlgn="base" hangingPunct="0">
              <a:spcBef>
                <a:spcPct val="20000"/>
              </a:spcBef>
              <a:spcAft>
                <a:spcPct val="0"/>
              </a:spcAft>
              <a:buClr>
                <a:schemeClr val="tx1"/>
              </a:buClr>
              <a:buSzPct val="75000"/>
              <a:buFont typeface="Wingdings" pitchFamily="2" charset="2"/>
              <a:buChar char="l"/>
              <a:defRPr/>
            </a:pPr>
            <a:r>
              <a:rPr lang="ru-RU" sz="2400" dirty="0" smtClean="0"/>
              <a:t>Учетный номер ПМТ (если ЗУ образован в соответствии с проектом, и ПМТ включен в ЕГРН)</a:t>
            </a:r>
          </a:p>
          <a:p>
            <a:pPr marL="342900" indent="-342900" algn="just" eaLnBrk="0" fontAlgn="base" hangingPunct="0">
              <a:spcBef>
                <a:spcPct val="20000"/>
              </a:spcBef>
              <a:spcAft>
                <a:spcPct val="0"/>
              </a:spcAft>
              <a:buClr>
                <a:schemeClr val="tx1"/>
              </a:buClr>
              <a:buSzPct val="75000"/>
              <a:buFont typeface="Wingdings" pitchFamily="2" charset="2"/>
              <a:buChar char="l"/>
              <a:defRPr/>
            </a:pPr>
            <a:r>
              <a:rPr lang="ru-RU" sz="2400" dirty="0" smtClean="0"/>
              <a:t>Реестровый номер границ (если ЗУ расположен в границах зоны или территории, береговой линии)</a:t>
            </a:r>
          </a:p>
          <a:p>
            <a:pPr marL="342900" indent="-342900" algn="just" eaLnBrk="0" fontAlgn="base" hangingPunct="0">
              <a:spcBef>
                <a:spcPct val="20000"/>
              </a:spcBef>
              <a:spcAft>
                <a:spcPct val="0"/>
              </a:spcAft>
              <a:buClr>
                <a:schemeClr val="tx1"/>
              </a:buClr>
              <a:buSzPct val="75000"/>
              <a:buFont typeface="Wingdings" pitchFamily="2" charset="2"/>
              <a:buChar char="l"/>
              <a:defRPr/>
            </a:pPr>
            <a:endParaRPr lang="ru-RU" sz="2400" dirty="0"/>
          </a:p>
          <a:p>
            <a:endParaRPr lang="ru-RU" sz="2400" dirty="0"/>
          </a:p>
        </p:txBody>
      </p:sp>
    </p:spTree>
    <p:extLst>
      <p:ext uri="{BB962C8B-B14F-4D97-AF65-F5344CB8AC3E}">
        <p14:creationId xmlns:p14="http://schemas.microsoft.com/office/powerpoint/2010/main" val="2483219376"/>
      </p:ext>
    </p:extLst>
  </p:cSld>
  <p:clrMapOvr>
    <a:masterClrMapping/>
  </p:clrMapOvr>
  <p:transition>
    <p:wipe dir="r"/>
  </p:transition>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pPr algn="just"/>
            <a:r>
              <a:rPr lang="ru-RU" sz="2800" dirty="0"/>
              <a:t>Приказ </a:t>
            </a:r>
            <a:r>
              <a:rPr lang="ru-RU" sz="2800" dirty="0" smtClean="0"/>
              <a:t>от </a:t>
            </a:r>
            <a:r>
              <a:rPr lang="ru-RU" sz="2800" dirty="0"/>
              <a:t>08.12.2015 N </a:t>
            </a:r>
            <a:r>
              <a:rPr lang="ru-RU" sz="2800" dirty="0" smtClean="0"/>
              <a:t>921 «Об </a:t>
            </a:r>
            <a:r>
              <a:rPr lang="ru-RU" sz="2800" dirty="0"/>
              <a:t>утверждении формы и состава сведений межевого плана, требований к его подготовке</a:t>
            </a:r>
            <a:r>
              <a:rPr lang="ru-RU" sz="2800" dirty="0" smtClean="0"/>
              <a:t>»</a:t>
            </a:r>
            <a:endParaRPr lang="ru-RU" altLang="ru-RU" sz="2800" dirty="0" smtClean="0"/>
          </a:p>
        </p:txBody>
      </p:sp>
      <p:sp>
        <p:nvSpPr>
          <p:cNvPr id="3" name="Прямоугольник 2"/>
          <p:cNvSpPr/>
          <p:nvPr/>
        </p:nvSpPr>
        <p:spPr>
          <a:xfrm>
            <a:off x="684213" y="2349500"/>
            <a:ext cx="8208962" cy="4745915"/>
          </a:xfrm>
          <a:prstGeom prst="rect">
            <a:avLst/>
          </a:prstGeom>
        </p:spPr>
        <p:txBody>
          <a:bodyPr>
            <a:spAutoFit/>
          </a:bodyPr>
          <a:lstStyle/>
          <a:p>
            <a:pPr marL="342900" indent="-342900" algn="just" eaLnBrk="0" fontAlgn="base" hangingPunct="0">
              <a:spcBef>
                <a:spcPct val="20000"/>
              </a:spcBef>
              <a:spcAft>
                <a:spcPct val="0"/>
              </a:spcAft>
              <a:buClr>
                <a:schemeClr val="tx1"/>
              </a:buClr>
              <a:buSzPct val="75000"/>
              <a:buFont typeface="Wingdings" pitchFamily="2" charset="2"/>
              <a:buChar char="l"/>
              <a:defRPr/>
            </a:pPr>
            <a:r>
              <a:rPr lang="ru-RU" sz="2400" dirty="0"/>
              <a:t>Сведения о частях земельного участка вынесены в отдельный раздел для всех видов кадастровых работ</a:t>
            </a:r>
          </a:p>
          <a:p>
            <a:pPr algn="just" eaLnBrk="0" fontAlgn="base" hangingPunct="0">
              <a:spcBef>
                <a:spcPct val="20000"/>
              </a:spcBef>
              <a:spcAft>
                <a:spcPct val="0"/>
              </a:spcAft>
              <a:buClr>
                <a:schemeClr val="tx1"/>
              </a:buClr>
              <a:buSzPct val="75000"/>
              <a:defRPr/>
            </a:pPr>
            <a:endParaRPr lang="ru-RU" sz="2400" dirty="0" smtClean="0"/>
          </a:p>
          <a:p>
            <a:pPr marL="342900" indent="-342900" algn="just" eaLnBrk="0" fontAlgn="base" hangingPunct="0">
              <a:spcBef>
                <a:spcPct val="20000"/>
              </a:spcBef>
              <a:spcAft>
                <a:spcPct val="0"/>
              </a:spcAft>
              <a:buClr>
                <a:schemeClr val="tx1"/>
              </a:buClr>
              <a:buSzPct val="75000"/>
              <a:buFont typeface="Wingdings" pitchFamily="2" charset="2"/>
              <a:buChar char="l"/>
              <a:defRPr/>
            </a:pPr>
            <a:r>
              <a:rPr lang="ru-RU" sz="2400" dirty="0" smtClean="0"/>
              <a:t>В </a:t>
            </a:r>
            <a:r>
              <a:rPr lang="ru-RU" sz="2400" dirty="0"/>
              <a:t>случае внесения в </a:t>
            </a:r>
            <a:r>
              <a:rPr lang="ru-RU" sz="2400" dirty="0">
                <a:hlinkClick r:id="rId2" action="ppaction://hlinkfile"/>
              </a:rPr>
              <a:t>реквизит "3"</a:t>
            </a:r>
            <a:r>
              <a:rPr lang="ru-RU" sz="2400" dirty="0"/>
              <a:t> раздела "Общие сведения о кадастровых работах" сведений о физическом </a:t>
            </a:r>
            <a:r>
              <a:rPr lang="ru-RU" sz="2400" dirty="0" smtClean="0"/>
              <a:t>лице (заказчике кадастровых работ) </a:t>
            </a:r>
            <a:r>
              <a:rPr lang="ru-RU" sz="2400" dirty="0"/>
              <a:t>в состав приложения межевого </a:t>
            </a:r>
            <a:r>
              <a:rPr lang="ru-RU" sz="2400" dirty="0">
                <a:hlinkClick r:id="rId3" action="ppaction://hlinkfile"/>
              </a:rPr>
              <a:t>плана</a:t>
            </a:r>
            <a:r>
              <a:rPr lang="ru-RU" sz="2400" dirty="0"/>
              <a:t> подлежит обязательному включению согласие заказчика кадастровых работ (физического лица) на обработку персональных </a:t>
            </a:r>
            <a:r>
              <a:rPr lang="ru-RU" sz="2400" dirty="0" smtClean="0"/>
              <a:t>данных</a:t>
            </a:r>
          </a:p>
          <a:p>
            <a:pPr marL="342900" indent="-342900" algn="just" eaLnBrk="0" fontAlgn="base" hangingPunct="0">
              <a:spcBef>
                <a:spcPct val="20000"/>
              </a:spcBef>
              <a:spcAft>
                <a:spcPct val="0"/>
              </a:spcAft>
              <a:buClr>
                <a:schemeClr val="tx1"/>
              </a:buClr>
              <a:buSzPct val="75000"/>
              <a:buFont typeface="Wingdings" pitchFamily="2" charset="2"/>
              <a:buChar char="l"/>
              <a:defRPr/>
            </a:pPr>
            <a:endParaRPr lang="ru-RU" sz="2400" dirty="0"/>
          </a:p>
          <a:p>
            <a:endParaRPr lang="ru-RU" sz="2400" dirty="0"/>
          </a:p>
        </p:txBody>
      </p:sp>
    </p:spTree>
    <p:extLst>
      <p:ext uri="{BB962C8B-B14F-4D97-AF65-F5344CB8AC3E}">
        <p14:creationId xmlns:p14="http://schemas.microsoft.com/office/powerpoint/2010/main" val="2072085740"/>
      </p:ext>
    </p:extLst>
  </p:cSld>
  <p:clrMapOvr>
    <a:masterClrMapping/>
  </p:clrMapOvr>
  <p:transition>
    <p:wipe dir="r"/>
  </p:transition>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9" name="Объект 4"/>
          <p:cNvSpPr>
            <a:spLocks noGrp="1"/>
          </p:cNvSpPr>
          <p:nvPr>
            <p:ph idx="1"/>
          </p:nvPr>
        </p:nvSpPr>
        <p:spPr>
          <a:xfrm>
            <a:off x="755576" y="2276475"/>
            <a:ext cx="8280920" cy="4465638"/>
          </a:xfrm>
        </p:spPr>
        <p:txBody>
          <a:bodyPr/>
          <a:lstStyle/>
          <a:p>
            <a:pPr algn="just"/>
            <a:endParaRPr lang="ru-RU" sz="2400" dirty="0"/>
          </a:p>
          <a:p>
            <a:endParaRPr lang="ru-RU" sz="2400" dirty="0" smtClean="0"/>
          </a:p>
        </p:txBody>
      </p:sp>
      <p:sp>
        <p:nvSpPr>
          <p:cNvPr id="5" name="Заголовок 2"/>
          <p:cNvSpPr>
            <a:spLocks noGrp="1"/>
          </p:cNvSpPr>
          <p:nvPr>
            <p:ph type="title"/>
          </p:nvPr>
        </p:nvSpPr>
        <p:spPr>
          <a:xfrm>
            <a:off x="683568" y="692696"/>
            <a:ext cx="8352482" cy="129644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sz="3200" dirty="0" smtClean="0"/>
              <a:t>Работа в переходный период</a:t>
            </a:r>
            <a:br>
              <a:rPr lang="ru-RU" sz="3200" dirty="0" smtClean="0"/>
            </a:br>
            <a:r>
              <a:rPr lang="ru-RU" sz="3200" dirty="0" smtClean="0"/>
              <a:t>письмо от 22.12.2016 №39682-ВА/Д23и</a:t>
            </a:r>
            <a:endParaRPr lang="ru-RU" sz="3200" dirty="0"/>
          </a:p>
        </p:txBody>
      </p:sp>
      <p:sp>
        <p:nvSpPr>
          <p:cNvPr id="2" name="TextBox 1"/>
          <p:cNvSpPr txBox="1"/>
          <p:nvPr/>
        </p:nvSpPr>
        <p:spPr>
          <a:xfrm>
            <a:off x="395536" y="2348880"/>
            <a:ext cx="8496944" cy="4007251"/>
          </a:xfrm>
          <a:prstGeom prst="rect">
            <a:avLst/>
          </a:prstGeom>
          <a:noFill/>
        </p:spPr>
        <p:txBody>
          <a:bodyPr wrap="square" rtlCol="0">
            <a:spAutoFit/>
          </a:bodyPr>
          <a:lstStyle/>
          <a:p>
            <a:pPr marL="342900" indent="-342900" algn="just" eaLnBrk="0" fontAlgn="base" hangingPunct="0">
              <a:spcBef>
                <a:spcPct val="20000"/>
              </a:spcBef>
              <a:spcAft>
                <a:spcPct val="0"/>
              </a:spcAft>
              <a:buClr>
                <a:schemeClr val="tx1"/>
              </a:buClr>
              <a:buSzPct val="75000"/>
              <a:buFont typeface="Wingdings" pitchFamily="2" charset="2"/>
              <a:buChar char="l"/>
            </a:pPr>
            <a:r>
              <a:rPr lang="ru-RU" sz="2400" dirty="0" smtClean="0"/>
              <a:t>в </a:t>
            </a:r>
            <a:r>
              <a:rPr lang="ru-RU" sz="2400" dirty="0"/>
              <a:t>период с 01.01.2017 до  01.07.2017 представляются документы, подготовленные кадастровыми инженерами по правилам, действовавшим до 01.01.2017, в том числе подписанных их УКЭП до указанной даты. (п. 2 приказа Минэкономразвития России от 08.12.2015 № 921, от 01.11.2016 № 689)</a:t>
            </a:r>
          </a:p>
          <a:p>
            <a:pPr marL="342900" indent="-342900" algn="just" eaLnBrk="0" fontAlgn="base" hangingPunct="0">
              <a:spcBef>
                <a:spcPct val="20000"/>
              </a:spcBef>
              <a:spcAft>
                <a:spcPct val="0"/>
              </a:spcAft>
              <a:buClr>
                <a:schemeClr val="tx1"/>
              </a:buClr>
              <a:buSzPct val="75000"/>
              <a:buFont typeface="Wingdings" pitchFamily="2" charset="2"/>
              <a:buChar char="l"/>
            </a:pPr>
            <a:r>
              <a:rPr lang="ru-RU" sz="2400" dirty="0" smtClean="0"/>
              <a:t>заявление </a:t>
            </a:r>
            <a:r>
              <a:rPr lang="ru-RU" sz="2400" dirty="0"/>
              <a:t>и </a:t>
            </a:r>
            <a:r>
              <a:rPr lang="ru-RU" sz="2400" dirty="0" smtClean="0"/>
              <a:t>иные документы</a:t>
            </a:r>
            <a:r>
              <a:rPr lang="ru-RU" sz="2400" dirty="0"/>
              <a:t>, представляемые после </a:t>
            </a:r>
            <a:r>
              <a:rPr lang="ru-RU" sz="2400" dirty="0" smtClean="0"/>
              <a:t>01.01.2017, должны </a:t>
            </a:r>
            <a:r>
              <a:rPr lang="ru-RU" sz="2400" dirty="0"/>
              <a:t>соответствовать </a:t>
            </a:r>
            <a:r>
              <a:rPr lang="ru-RU" sz="2400" dirty="0" smtClean="0"/>
              <a:t>218-ФЗ</a:t>
            </a:r>
          </a:p>
          <a:p>
            <a:pPr marL="342900" indent="-342900" algn="just" eaLnBrk="0" fontAlgn="base" hangingPunct="0">
              <a:spcBef>
                <a:spcPct val="20000"/>
              </a:spcBef>
              <a:spcAft>
                <a:spcPct val="0"/>
              </a:spcAft>
              <a:buClr>
                <a:schemeClr val="tx1"/>
              </a:buClr>
              <a:buSzPct val="75000"/>
              <a:buFont typeface="Wingdings" pitchFamily="2" charset="2"/>
              <a:buChar char="l"/>
            </a:pPr>
            <a:endParaRPr lang="ru-RU" sz="2400" dirty="0"/>
          </a:p>
          <a:p>
            <a:pPr marL="342900" indent="-342900" algn="just" eaLnBrk="0" fontAlgn="base" hangingPunct="0">
              <a:spcBef>
                <a:spcPct val="20000"/>
              </a:spcBef>
              <a:spcAft>
                <a:spcPct val="0"/>
              </a:spcAft>
              <a:buClr>
                <a:schemeClr val="tx1"/>
              </a:buClr>
              <a:buSzPct val="75000"/>
              <a:buFont typeface="Wingdings" pitchFamily="2" charset="2"/>
              <a:buChar char="l"/>
            </a:pPr>
            <a:endParaRPr lang="ru-RU" sz="2400" dirty="0"/>
          </a:p>
        </p:txBody>
      </p:sp>
    </p:spTree>
    <p:extLst>
      <p:ext uri="{BB962C8B-B14F-4D97-AF65-F5344CB8AC3E}">
        <p14:creationId xmlns:p14="http://schemas.microsoft.com/office/powerpoint/2010/main" val="648822514"/>
      </p:ext>
    </p:extLst>
  </p:cSld>
  <p:clrMapOvr>
    <a:masterClrMapping/>
  </p:clrMapOvr>
  <p:transition>
    <p:wipe dir="r"/>
  </p:transition>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Заголовок 2"/>
          <p:cNvSpPr>
            <a:spLocks noGrp="1"/>
          </p:cNvSpPr>
          <p:nvPr>
            <p:ph type="title"/>
          </p:nvPr>
        </p:nvSpPr>
        <p:spPr>
          <a:xfrm>
            <a:off x="971550" y="908050"/>
            <a:ext cx="8064500" cy="1081088"/>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sz="3200" dirty="0"/>
              <a:t>Федеральный закон </a:t>
            </a:r>
            <a:r>
              <a:rPr lang="ru-RU" sz="3200" dirty="0" smtClean="0"/>
              <a:t>от 03.07.2016</a:t>
            </a:r>
            <a:br>
              <a:rPr lang="ru-RU" sz="3200" dirty="0" smtClean="0"/>
            </a:br>
            <a:r>
              <a:rPr lang="ru-RU" sz="3200" dirty="0" smtClean="0"/>
              <a:t>№ 315-ФЗ «О </a:t>
            </a:r>
            <a:r>
              <a:rPr lang="ru-RU" sz="3200" dirty="0" err="1" smtClean="0"/>
              <a:t>машино</a:t>
            </a:r>
            <a:r>
              <a:rPr lang="ru-RU" sz="3200" dirty="0" smtClean="0"/>
              <a:t>-местах»</a:t>
            </a:r>
            <a:endParaRPr lang="ru-RU" altLang="ru-RU" sz="3200" dirty="0" smtClean="0"/>
          </a:p>
        </p:txBody>
      </p:sp>
      <p:sp>
        <p:nvSpPr>
          <p:cNvPr id="96259" name="Объект 4"/>
          <p:cNvSpPr>
            <a:spLocks noGrp="1"/>
          </p:cNvSpPr>
          <p:nvPr>
            <p:ph idx="1"/>
          </p:nvPr>
        </p:nvSpPr>
        <p:spPr>
          <a:xfrm>
            <a:off x="755650" y="2276475"/>
            <a:ext cx="8208963" cy="4465638"/>
          </a:xfrm>
        </p:spPr>
        <p:txBody>
          <a:bodyPr/>
          <a:lstStyle/>
          <a:p>
            <a:pPr algn="just"/>
            <a:r>
              <a:rPr lang="ru-RU" dirty="0"/>
              <a:t>О внесении изменений в часть первую Гражданского кодекса Российской Федерации и отдельные законодательные акты Российской </a:t>
            </a:r>
            <a:r>
              <a:rPr lang="ru-RU" dirty="0" smtClean="0"/>
              <a:t>Федерации</a:t>
            </a:r>
          </a:p>
          <a:p>
            <a:pPr algn="just"/>
            <a:r>
              <a:rPr lang="ru-RU" dirty="0" smtClean="0"/>
              <a:t>вступает </a:t>
            </a:r>
            <a:r>
              <a:rPr lang="ru-RU" dirty="0"/>
              <a:t>в силу 1 января 2017 года</a:t>
            </a:r>
            <a:endParaRPr lang="ru-RU" altLang="ru-RU" dirty="0" smtClean="0"/>
          </a:p>
        </p:txBody>
      </p:sp>
    </p:spTree>
    <p:extLst>
      <p:ext uri="{BB962C8B-B14F-4D97-AF65-F5344CB8AC3E}">
        <p14:creationId xmlns:p14="http://schemas.microsoft.com/office/powerpoint/2010/main" val="525436310"/>
      </p:ext>
    </p:extLst>
  </p:cSld>
  <p:clrMapOvr>
    <a:masterClrMapping/>
  </p:clrMapOvr>
  <p:transition>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dirty="0" smtClean="0"/>
              <a:t> Федеральный закон от 13.07.2015 N 218-ФЗ</a:t>
            </a:r>
            <a:br>
              <a:rPr lang="ru-RU" altLang="ru-RU" sz="2800" dirty="0" smtClean="0"/>
            </a:br>
            <a:r>
              <a:rPr lang="ru-RU" sz="2800" b="0" dirty="0"/>
              <a:t>Статья 14. Основания </a:t>
            </a:r>
            <a:r>
              <a:rPr lang="ru-RU" sz="2800" b="0" dirty="0" smtClean="0"/>
              <a:t>кадастрового </a:t>
            </a:r>
            <a:r>
              <a:rPr lang="ru-RU" sz="2800" b="0" dirty="0"/>
              <a:t>учета и </a:t>
            </a:r>
            <a:r>
              <a:rPr lang="ru-RU" sz="2800" b="0" dirty="0" smtClean="0"/>
              <a:t>государственной регистрации </a:t>
            </a:r>
            <a:r>
              <a:rPr lang="ru-RU" sz="2800" b="0" dirty="0"/>
              <a:t>прав</a:t>
            </a:r>
          </a:p>
        </p:txBody>
      </p:sp>
      <p:sp>
        <p:nvSpPr>
          <p:cNvPr id="3" name="Прямоугольник 2"/>
          <p:cNvSpPr/>
          <p:nvPr/>
        </p:nvSpPr>
        <p:spPr>
          <a:xfrm>
            <a:off x="755576" y="2349500"/>
            <a:ext cx="8178874" cy="3262432"/>
          </a:xfrm>
          <a:prstGeom prst="rect">
            <a:avLst/>
          </a:prstGeom>
        </p:spPr>
        <p:txBody>
          <a:bodyPr wrap="square">
            <a:spAutoFit/>
          </a:bodyPr>
          <a:lstStyle/>
          <a:p>
            <a:pPr algn="just"/>
            <a:r>
              <a:rPr lang="ru-RU" sz="2200" dirty="0"/>
              <a:t>4. </a:t>
            </a:r>
            <a:r>
              <a:rPr lang="ru-RU" sz="2200" dirty="0" smtClean="0"/>
              <a:t>ГРП без </a:t>
            </a:r>
            <a:r>
              <a:rPr lang="ru-RU" sz="2200" dirty="0"/>
              <a:t>одновременного </a:t>
            </a:r>
            <a:r>
              <a:rPr lang="ru-RU" sz="2200" dirty="0" smtClean="0"/>
              <a:t>ГКУ осуществляется </a:t>
            </a:r>
            <a:r>
              <a:rPr lang="ru-RU" sz="2200" dirty="0"/>
              <a:t>при </a:t>
            </a:r>
            <a:r>
              <a:rPr lang="ru-RU" sz="2200" dirty="0" smtClean="0"/>
              <a:t>наличии </a:t>
            </a:r>
            <a:r>
              <a:rPr lang="ru-RU" sz="2200" dirty="0"/>
              <a:t>в </a:t>
            </a:r>
            <a:r>
              <a:rPr lang="ru-RU" sz="2200" dirty="0" smtClean="0"/>
              <a:t>ЕГРН </a:t>
            </a:r>
            <a:r>
              <a:rPr lang="ru-RU" sz="2200" dirty="0"/>
              <a:t>сведений </a:t>
            </a:r>
            <a:r>
              <a:rPr lang="ru-RU" sz="2200" dirty="0" smtClean="0"/>
              <a:t>о недвижимости, </a:t>
            </a:r>
            <a:r>
              <a:rPr lang="ru-RU" sz="2200" dirty="0"/>
              <a:t>в связи с</a:t>
            </a:r>
            <a:r>
              <a:rPr lang="ru-RU" sz="2200" dirty="0" smtClean="0"/>
              <a:t>:</a:t>
            </a:r>
          </a:p>
          <a:p>
            <a:pPr marL="457200" indent="-457200" algn="just">
              <a:spcBef>
                <a:spcPts val="1200"/>
              </a:spcBef>
              <a:buAutoNum type="arabicParenR"/>
            </a:pPr>
            <a:r>
              <a:rPr lang="ru-RU" sz="2200" u="sng" dirty="0" smtClean="0"/>
              <a:t>возникновением</a:t>
            </a:r>
            <a:r>
              <a:rPr lang="ru-RU" sz="2200" dirty="0" smtClean="0"/>
              <a:t> </a:t>
            </a:r>
            <a:r>
              <a:rPr lang="ru-RU" sz="2200" u="sng" dirty="0"/>
              <a:t>права</a:t>
            </a:r>
            <a:r>
              <a:rPr lang="ru-RU" sz="2200" dirty="0"/>
              <a:t> на созданный объект в случае ГКУ на основании разрешения на ввод в </a:t>
            </a:r>
            <a:r>
              <a:rPr lang="ru-RU" sz="2200" dirty="0" smtClean="0"/>
              <a:t>эксплуатацию</a:t>
            </a:r>
            <a:r>
              <a:rPr lang="ru-RU" sz="2200" i="1" dirty="0" smtClean="0"/>
              <a:t>;</a:t>
            </a:r>
            <a:endParaRPr lang="ru-RU" sz="2200" i="1" dirty="0"/>
          </a:p>
          <a:p>
            <a:pPr marL="457200" indent="-457200" algn="just">
              <a:spcBef>
                <a:spcPts val="1200"/>
              </a:spcBef>
              <a:buFontTx/>
              <a:buAutoNum type="arabicParenR"/>
            </a:pPr>
            <a:r>
              <a:rPr lang="ru-RU" sz="2200" u="sng" dirty="0" smtClean="0"/>
              <a:t>возникновением</a:t>
            </a:r>
            <a:r>
              <a:rPr lang="ru-RU" sz="2200" dirty="0" smtClean="0"/>
              <a:t> </a:t>
            </a:r>
            <a:r>
              <a:rPr lang="ru-RU" sz="2200" u="sng" dirty="0"/>
              <a:t>права</a:t>
            </a:r>
            <a:r>
              <a:rPr lang="ru-RU" sz="2200" dirty="0"/>
              <a:t> на образованный земельный участок, когда ГКУ допускается без </a:t>
            </a:r>
            <a:r>
              <a:rPr lang="ru-RU" sz="2200" dirty="0" smtClean="0"/>
              <a:t>ГРП;</a:t>
            </a:r>
            <a:endParaRPr lang="ru-RU" sz="2200" dirty="0"/>
          </a:p>
          <a:p>
            <a:pPr marL="457200" indent="-457200" algn="just">
              <a:spcBef>
                <a:spcPts val="1200"/>
              </a:spcBef>
              <a:buFontTx/>
              <a:buAutoNum type="arabicParenR"/>
            </a:pPr>
            <a:r>
              <a:rPr lang="ru-RU" sz="2200" u="sng" dirty="0" smtClean="0"/>
              <a:t>прекращением</a:t>
            </a:r>
            <a:r>
              <a:rPr lang="ru-RU" sz="2200" dirty="0" smtClean="0"/>
              <a:t> </a:t>
            </a:r>
            <a:r>
              <a:rPr lang="ru-RU" sz="2200" u="sng" dirty="0"/>
              <a:t>прав</a:t>
            </a:r>
            <a:r>
              <a:rPr lang="ru-RU" sz="2200" dirty="0"/>
              <a:t> на объект недвижимости (за исключением прекращения существования </a:t>
            </a:r>
            <a:r>
              <a:rPr lang="ru-RU" sz="2200" dirty="0" smtClean="0"/>
              <a:t>объекта</a:t>
            </a:r>
            <a:r>
              <a:rPr lang="ru-RU" sz="2200" i="1" dirty="0" smtClean="0"/>
              <a:t>)</a:t>
            </a:r>
            <a:r>
              <a:rPr lang="ru-RU" sz="2200" dirty="0" smtClean="0"/>
              <a:t>;</a:t>
            </a:r>
          </a:p>
        </p:txBody>
      </p:sp>
    </p:spTree>
    <p:extLst>
      <p:ext uri="{BB962C8B-B14F-4D97-AF65-F5344CB8AC3E}">
        <p14:creationId xmlns:p14="http://schemas.microsoft.com/office/powerpoint/2010/main" val="562810931"/>
      </p:ext>
    </p:extLst>
  </p:cSld>
  <p:clrMapOvr>
    <a:masterClrMapping/>
  </p:clrMapOvr>
  <p:transition>
    <p:wipe dir="r"/>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Заголовок 2"/>
          <p:cNvSpPr>
            <a:spLocks noGrp="1"/>
          </p:cNvSpPr>
          <p:nvPr>
            <p:ph type="title"/>
          </p:nvPr>
        </p:nvSpPr>
        <p:spPr>
          <a:xfrm>
            <a:off x="971550" y="908050"/>
            <a:ext cx="8064500" cy="1081088"/>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sz="3200" dirty="0"/>
              <a:t>Федеральный закон от 03.07.2016</a:t>
            </a:r>
            <a:br>
              <a:rPr lang="ru-RU" sz="3200" dirty="0"/>
            </a:br>
            <a:r>
              <a:rPr lang="ru-RU" sz="3200" dirty="0"/>
              <a:t>№ 315-ФЗ «О </a:t>
            </a:r>
            <a:r>
              <a:rPr lang="ru-RU" sz="3200" dirty="0" err="1"/>
              <a:t>машино</a:t>
            </a:r>
            <a:r>
              <a:rPr lang="ru-RU" sz="3200" dirty="0"/>
              <a:t>-местах»</a:t>
            </a:r>
            <a:endParaRPr lang="ru-RU" altLang="ru-RU" sz="3200" dirty="0" smtClean="0"/>
          </a:p>
        </p:txBody>
      </p:sp>
      <p:sp>
        <p:nvSpPr>
          <p:cNvPr id="96259" name="Объект 4"/>
          <p:cNvSpPr>
            <a:spLocks noGrp="1"/>
          </p:cNvSpPr>
          <p:nvPr>
            <p:ph idx="1"/>
          </p:nvPr>
        </p:nvSpPr>
        <p:spPr>
          <a:xfrm>
            <a:off x="755650" y="2276475"/>
            <a:ext cx="8208963" cy="4465638"/>
          </a:xfrm>
        </p:spPr>
        <p:txBody>
          <a:bodyPr/>
          <a:lstStyle/>
          <a:p>
            <a:pPr algn="just"/>
            <a:r>
              <a:rPr lang="ru-RU" dirty="0"/>
              <a:t>К недвижимым вещам относятся жилые и нежилые помещения, а также предназначенные для размещения транспортных средств части зданий или сооружений (</a:t>
            </a:r>
            <a:r>
              <a:rPr lang="ru-RU" dirty="0" err="1"/>
              <a:t>машино</a:t>
            </a:r>
            <a:r>
              <a:rPr lang="ru-RU" dirty="0"/>
              <a:t>-места), если границы таких помещений, частей зданий или сооружений описаны в установленном законодательством о государственном кадастровом учете </a:t>
            </a:r>
            <a:r>
              <a:rPr lang="ru-RU" dirty="0" smtClean="0"/>
              <a:t>порядке (ст. 130 ГК)</a:t>
            </a:r>
            <a:endParaRPr lang="ru-RU" altLang="ru-RU" dirty="0" smtClean="0"/>
          </a:p>
        </p:txBody>
      </p:sp>
    </p:spTree>
    <p:extLst>
      <p:ext uri="{BB962C8B-B14F-4D97-AF65-F5344CB8AC3E}">
        <p14:creationId xmlns:p14="http://schemas.microsoft.com/office/powerpoint/2010/main" val="1200651383"/>
      </p:ext>
    </p:extLst>
  </p:cSld>
  <p:clrMapOvr>
    <a:masterClrMapping/>
  </p:clrMapOvr>
  <p:transition>
    <p:wipe dir="r"/>
  </p:transition>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Заголовок 2"/>
          <p:cNvSpPr>
            <a:spLocks noGrp="1"/>
          </p:cNvSpPr>
          <p:nvPr>
            <p:ph type="title"/>
          </p:nvPr>
        </p:nvSpPr>
        <p:spPr>
          <a:xfrm>
            <a:off x="971550" y="908050"/>
            <a:ext cx="8064500" cy="1081088"/>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sz="3200" dirty="0"/>
              <a:t>Федеральный закон от 03.07.2016</a:t>
            </a:r>
            <a:br>
              <a:rPr lang="ru-RU" sz="3200" dirty="0"/>
            </a:br>
            <a:r>
              <a:rPr lang="ru-RU" sz="3200" dirty="0"/>
              <a:t>№ 315-ФЗ «О </a:t>
            </a:r>
            <a:r>
              <a:rPr lang="ru-RU" sz="3200" dirty="0" err="1"/>
              <a:t>машино</a:t>
            </a:r>
            <a:r>
              <a:rPr lang="ru-RU" sz="3200" dirty="0"/>
              <a:t>-местах»</a:t>
            </a:r>
            <a:endParaRPr lang="ru-RU" altLang="ru-RU" sz="3200" dirty="0" smtClean="0"/>
          </a:p>
        </p:txBody>
      </p:sp>
      <p:sp>
        <p:nvSpPr>
          <p:cNvPr id="96259" name="Объект 4"/>
          <p:cNvSpPr>
            <a:spLocks noGrp="1"/>
          </p:cNvSpPr>
          <p:nvPr>
            <p:ph idx="1"/>
          </p:nvPr>
        </p:nvSpPr>
        <p:spPr>
          <a:xfrm>
            <a:off x="755650" y="2276475"/>
            <a:ext cx="8208963" cy="4465638"/>
          </a:xfrm>
        </p:spPr>
        <p:txBody>
          <a:bodyPr/>
          <a:lstStyle/>
          <a:p>
            <a:pPr algn="just"/>
            <a:r>
              <a:rPr lang="ru-RU" dirty="0" err="1"/>
              <a:t>машино</a:t>
            </a:r>
            <a:r>
              <a:rPr lang="ru-RU" dirty="0"/>
              <a:t>-место – предназначенная исключительно для размещения транспортного средства индивидуально-определенная часть здания или сооружения, которая не ограничена либо частично ограничена строительной или иной ограждающей конструкцией и границы которой описаны в установленном законодательством о государственном кадастровом учете порядке</a:t>
            </a:r>
            <a:r>
              <a:rPr lang="ru-RU" dirty="0" smtClean="0"/>
              <a:t>. (п. 29 ст. 1 </a:t>
            </a:r>
            <a:r>
              <a:rPr lang="ru-RU" dirty="0" err="1" smtClean="0"/>
              <a:t>Грд.К</a:t>
            </a:r>
            <a:r>
              <a:rPr lang="ru-RU" dirty="0" smtClean="0"/>
              <a:t>)</a:t>
            </a:r>
            <a:endParaRPr lang="ru-RU" altLang="ru-RU" dirty="0" smtClean="0"/>
          </a:p>
        </p:txBody>
      </p:sp>
    </p:spTree>
    <p:extLst>
      <p:ext uri="{BB962C8B-B14F-4D97-AF65-F5344CB8AC3E}">
        <p14:creationId xmlns:p14="http://schemas.microsoft.com/office/powerpoint/2010/main" val="1406612089"/>
      </p:ext>
    </p:extLst>
  </p:cSld>
  <p:clrMapOvr>
    <a:masterClrMapping/>
  </p:clrMapOvr>
  <p:transition>
    <p:wipe dir="r"/>
  </p:transition>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Заголовок 2"/>
          <p:cNvSpPr>
            <a:spLocks noGrp="1"/>
          </p:cNvSpPr>
          <p:nvPr>
            <p:ph type="title"/>
          </p:nvPr>
        </p:nvSpPr>
        <p:spPr>
          <a:xfrm>
            <a:off x="971550" y="908050"/>
            <a:ext cx="8064500" cy="1081088"/>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sz="3200" dirty="0"/>
              <a:t>Федеральный закон от 03.07.2016</a:t>
            </a:r>
            <a:br>
              <a:rPr lang="ru-RU" sz="3200" dirty="0"/>
            </a:br>
            <a:r>
              <a:rPr lang="ru-RU" sz="3200" dirty="0"/>
              <a:t>№ 315-ФЗ «О </a:t>
            </a:r>
            <a:r>
              <a:rPr lang="ru-RU" sz="3200" dirty="0" err="1"/>
              <a:t>машино</a:t>
            </a:r>
            <a:r>
              <a:rPr lang="ru-RU" sz="3200" dirty="0"/>
              <a:t>-местах»</a:t>
            </a:r>
            <a:endParaRPr lang="ru-RU" altLang="ru-RU" sz="3200" dirty="0" smtClean="0"/>
          </a:p>
        </p:txBody>
      </p:sp>
      <p:sp>
        <p:nvSpPr>
          <p:cNvPr id="96259" name="Объект 4"/>
          <p:cNvSpPr>
            <a:spLocks noGrp="1"/>
          </p:cNvSpPr>
          <p:nvPr>
            <p:ph idx="1"/>
          </p:nvPr>
        </p:nvSpPr>
        <p:spPr>
          <a:xfrm>
            <a:off x="755650" y="2276475"/>
            <a:ext cx="8208963" cy="4465638"/>
          </a:xfrm>
        </p:spPr>
        <p:txBody>
          <a:bodyPr/>
          <a:lstStyle/>
          <a:p>
            <a:pPr marL="0" indent="0" algn="just">
              <a:buNone/>
            </a:pPr>
            <a:r>
              <a:rPr lang="ru-RU" dirty="0" smtClean="0"/>
              <a:t>Оборот </a:t>
            </a:r>
            <a:r>
              <a:rPr lang="ru-RU" dirty="0" err="1" smtClean="0"/>
              <a:t>машино</a:t>
            </a:r>
            <a:r>
              <a:rPr lang="ru-RU" dirty="0" smtClean="0"/>
              <a:t>-мест по аналогии с оборотом помещений включается в:</a:t>
            </a:r>
          </a:p>
          <a:p>
            <a:pPr algn="just"/>
            <a:r>
              <a:rPr lang="ru-RU" dirty="0" smtClean="0"/>
              <a:t>ФЗ от </a:t>
            </a:r>
            <a:r>
              <a:rPr lang="ru-RU" dirty="0"/>
              <a:t>16 июля 1998 года </a:t>
            </a:r>
            <a:r>
              <a:rPr lang="ru-RU" dirty="0" smtClean="0"/>
              <a:t>№102-ФЗ «</a:t>
            </a:r>
            <a:r>
              <a:rPr lang="ru-RU" dirty="0"/>
              <a:t>Об </a:t>
            </a:r>
            <a:r>
              <a:rPr lang="ru-RU" dirty="0" smtClean="0"/>
              <a:t>ипотеке </a:t>
            </a:r>
            <a:r>
              <a:rPr lang="ru-RU" dirty="0"/>
              <a:t>(залоге недвижимости</a:t>
            </a:r>
            <a:r>
              <a:rPr lang="ru-RU" dirty="0" smtClean="0"/>
              <a:t>)»</a:t>
            </a:r>
          </a:p>
          <a:p>
            <a:pPr algn="just"/>
            <a:r>
              <a:rPr lang="ru-RU" dirty="0"/>
              <a:t>Градостроительный кодекс </a:t>
            </a:r>
            <a:r>
              <a:rPr lang="ru-RU" dirty="0" smtClean="0"/>
              <a:t>РФ</a:t>
            </a:r>
          </a:p>
          <a:p>
            <a:pPr algn="just"/>
            <a:r>
              <a:rPr lang="ru-RU" dirty="0" smtClean="0"/>
              <a:t>ФЗ от </a:t>
            </a:r>
            <a:r>
              <a:rPr lang="ru-RU" dirty="0"/>
              <a:t>13 июля 2015 года № 218-ФЗ </a:t>
            </a:r>
            <a:r>
              <a:rPr lang="ru-RU" dirty="0" smtClean="0"/>
              <a:t>«</a:t>
            </a:r>
            <a:r>
              <a:rPr lang="ru-RU" dirty="0"/>
              <a:t>О государственной регистрации недвижимости</a:t>
            </a:r>
            <a:r>
              <a:rPr lang="ru-RU" dirty="0" smtClean="0"/>
              <a:t>» (в части учета, приостановок, описания) </a:t>
            </a:r>
          </a:p>
          <a:p>
            <a:pPr algn="just"/>
            <a:endParaRPr lang="ru-RU" altLang="ru-RU" dirty="0" smtClean="0"/>
          </a:p>
        </p:txBody>
      </p:sp>
    </p:spTree>
    <p:extLst>
      <p:ext uri="{BB962C8B-B14F-4D97-AF65-F5344CB8AC3E}">
        <p14:creationId xmlns:p14="http://schemas.microsoft.com/office/powerpoint/2010/main" val="561462538"/>
      </p:ext>
    </p:extLst>
  </p:cSld>
  <p:clrMapOvr>
    <a:masterClrMapping/>
  </p:clrMapOvr>
  <p:transition>
    <p:wipe dir="r"/>
  </p:transition>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Заголовок 2"/>
          <p:cNvSpPr>
            <a:spLocks noGrp="1"/>
          </p:cNvSpPr>
          <p:nvPr>
            <p:ph type="title"/>
          </p:nvPr>
        </p:nvSpPr>
        <p:spPr>
          <a:xfrm>
            <a:off x="971550" y="908050"/>
            <a:ext cx="8064500" cy="1081088"/>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sz="3200" dirty="0" smtClean="0"/>
              <a:t>Границы </a:t>
            </a:r>
            <a:r>
              <a:rPr lang="ru-RU" sz="3200" dirty="0"/>
              <a:t>и </a:t>
            </a:r>
            <a:r>
              <a:rPr lang="ru-RU" sz="3200" dirty="0" smtClean="0"/>
              <a:t>площадь </a:t>
            </a:r>
            <a:r>
              <a:rPr lang="ru-RU" sz="3200" dirty="0" err="1"/>
              <a:t>машино</a:t>
            </a:r>
            <a:r>
              <a:rPr lang="ru-RU" sz="3200" dirty="0"/>
              <a:t>-места</a:t>
            </a:r>
            <a:endParaRPr lang="ru-RU" altLang="ru-RU" sz="3200" dirty="0" smtClean="0"/>
          </a:p>
        </p:txBody>
      </p:sp>
      <p:sp>
        <p:nvSpPr>
          <p:cNvPr id="96259" name="Объект 4"/>
          <p:cNvSpPr>
            <a:spLocks noGrp="1"/>
          </p:cNvSpPr>
          <p:nvPr>
            <p:ph idx="1"/>
          </p:nvPr>
        </p:nvSpPr>
        <p:spPr>
          <a:xfrm>
            <a:off x="755650" y="2276475"/>
            <a:ext cx="8208963" cy="4465638"/>
          </a:xfrm>
        </p:spPr>
        <p:txBody>
          <a:bodyPr/>
          <a:lstStyle/>
          <a:p>
            <a:pPr algn="just"/>
            <a:r>
              <a:rPr lang="ru-RU" dirty="0"/>
              <a:t>Местоположение </a:t>
            </a:r>
            <a:r>
              <a:rPr lang="ru-RU" dirty="0" err="1"/>
              <a:t>машино</a:t>
            </a:r>
            <a:r>
              <a:rPr lang="ru-RU" dirty="0"/>
              <a:t>-места устанавливается посредством графического отображения на плане </a:t>
            </a:r>
            <a:r>
              <a:rPr lang="ru-RU" dirty="0" smtClean="0"/>
              <a:t>этажа геометрической </a:t>
            </a:r>
            <a:r>
              <a:rPr lang="ru-RU" dirty="0"/>
              <a:t>фигуры, соответствующей границе </a:t>
            </a:r>
            <a:r>
              <a:rPr lang="ru-RU" dirty="0" err="1"/>
              <a:t>машино</a:t>
            </a:r>
            <a:r>
              <a:rPr lang="ru-RU" dirty="0"/>
              <a:t>-места</a:t>
            </a:r>
            <a:r>
              <a:rPr lang="ru-RU" dirty="0" smtClean="0"/>
              <a:t>.</a:t>
            </a:r>
          </a:p>
          <a:p>
            <a:pPr algn="just"/>
            <a:r>
              <a:rPr lang="ru-RU" dirty="0"/>
              <a:t>Границы </a:t>
            </a:r>
            <a:r>
              <a:rPr lang="ru-RU" dirty="0" err="1"/>
              <a:t>машино</a:t>
            </a:r>
            <a:r>
              <a:rPr lang="ru-RU" dirty="0"/>
              <a:t>-места определяются проектной документацией здания, сооружения и обозначаются или </a:t>
            </a:r>
            <a:r>
              <a:rPr lang="ru-RU" dirty="0" smtClean="0"/>
              <a:t>закрепляются, </a:t>
            </a:r>
            <a:r>
              <a:rPr lang="ru-RU" dirty="0"/>
              <a:t>в том числе путем нанесения на поверхность пола или кровли </a:t>
            </a:r>
            <a:r>
              <a:rPr lang="ru-RU" dirty="0" smtClean="0"/>
              <a:t>разметки.</a:t>
            </a:r>
          </a:p>
          <a:p>
            <a:pPr marL="0" indent="0" algn="just">
              <a:buNone/>
            </a:pPr>
            <a:endParaRPr lang="ru-RU" altLang="ru-RU" dirty="0" smtClean="0"/>
          </a:p>
        </p:txBody>
      </p:sp>
    </p:spTree>
    <p:extLst>
      <p:ext uri="{BB962C8B-B14F-4D97-AF65-F5344CB8AC3E}">
        <p14:creationId xmlns:p14="http://schemas.microsoft.com/office/powerpoint/2010/main" val="235256905"/>
      </p:ext>
    </p:extLst>
  </p:cSld>
  <p:clrMapOvr>
    <a:masterClrMapping/>
  </p:clrMapOvr>
  <p:transition>
    <p:wipe dir="r"/>
  </p:transition>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Заголовок 2"/>
          <p:cNvSpPr>
            <a:spLocks noGrp="1"/>
          </p:cNvSpPr>
          <p:nvPr>
            <p:ph type="title"/>
          </p:nvPr>
        </p:nvSpPr>
        <p:spPr>
          <a:xfrm>
            <a:off x="971550" y="908050"/>
            <a:ext cx="8064500" cy="1081088"/>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sz="3200" dirty="0" smtClean="0"/>
              <a:t>Границы и </a:t>
            </a:r>
            <a:r>
              <a:rPr lang="ru-RU" sz="3200" dirty="0"/>
              <a:t>площадь </a:t>
            </a:r>
            <a:r>
              <a:rPr lang="ru-RU" sz="3200" dirty="0" err="1"/>
              <a:t>машино</a:t>
            </a:r>
            <a:r>
              <a:rPr lang="ru-RU" sz="3200" dirty="0"/>
              <a:t>-места</a:t>
            </a:r>
            <a:endParaRPr lang="ru-RU" altLang="ru-RU" sz="3200" dirty="0" smtClean="0"/>
          </a:p>
        </p:txBody>
      </p:sp>
      <p:sp>
        <p:nvSpPr>
          <p:cNvPr id="96259" name="Объект 4"/>
          <p:cNvSpPr>
            <a:spLocks noGrp="1"/>
          </p:cNvSpPr>
          <p:nvPr>
            <p:ph idx="1"/>
          </p:nvPr>
        </p:nvSpPr>
        <p:spPr>
          <a:xfrm>
            <a:off x="755650" y="2276475"/>
            <a:ext cx="8208963" cy="4465638"/>
          </a:xfrm>
        </p:spPr>
        <p:txBody>
          <a:bodyPr/>
          <a:lstStyle/>
          <a:p>
            <a:pPr algn="just"/>
            <a:r>
              <a:rPr lang="ru-RU" sz="2400" dirty="0"/>
              <a:t>Границы </a:t>
            </a:r>
            <a:r>
              <a:rPr lang="ru-RU" sz="2400" dirty="0" err="1"/>
              <a:t>машино</a:t>
            </a:r>
            <a:r>
              <a:rPr lang="ru-RU" sz="2400" dirty="0"/>
              <a:t>-места </a:t>
            </a:r>
            <a:r>
              <a:rPr lang="ru-RU" sz="2400" dirty="0" smtClean="0"/>
              <a:t>устанавливаются </a:t>
            </a:r>
            <a:r>
              <a:rPr lang="ru-RU" sz="2400" dirty="0"/>
              <a:t>либо восстанавливаются путем определения расстояния от не менее </a:t>
            </a:r>
            <a:r>
              <a:rPr lang="ru-RU" sz="2400" dirty="0" smtClean="0"/>
              <a:t>2 точек</a:t>
            </a:r>
            <a:r>
              <a:rPr lang="ru-RU" sz="2400" dirty="0"/>
              <a:t>, находящихся в прямой видимости и закрепленных долговременными специальными </a:t>
            </a:r>
            <a:r>
              <a:rPr lang="ru-RU" sz="2400" dirty="0" smtClean="0"/>
              <a:t>метками на конструктивных элементах, до </a:t>
            </a:r>
            <a:r>
              <a:rPr lang="ru-RU" sz="2400" dirty="0"/>
              <a:t>характерных точек </a:t>
            </a:r>
            <a:r>
              <a:rPr lang="ru-RU" sz="2400" dirty="0" smtClean="0"/>
              <a:t>границ, </a:t>
            </a:r>
            <a:r>
              <a:rPr lang="ru-RU" sz="2400" dirty="0"/>
              <a:t>а также расстояний между характерными точками </a:t>
            </a:r>
            <a:r>
              <a:rPr lang="ru-RU" sz="2400" dirty="0" smtClean="0"/>
              <a:t>границ.</a:t>
            </a:r>
          </a:p>
          <a:p>
            <a:pPr algn="just"/>
            <a:r>
              <a:rPr lang="ru-RU" sz="2400" dirty="0"/>
              <a:t>Площадь </a:t>
            </a:r>
            <a:r>
              <a:rPr lang="ru-RU" sz="2400" dirty="0" err="1"/>
              <a:t>машино</a:t>
            </a:r>
            <a:r>
              <a:rPr lang="ru-RU" sz="2400" dirty="0"/>
              <a:t>-места </a:t>
            </a:r>
            <a:r>
              <a:rPr lang="ru-RU" sz="2400" dirty="0" smtClean="0"/>
              <a:t>должна </a:t>
            </a:r>
            <a:r>
              <a:rPr lang="ru-RU" sz="2400" dirty="0"/>
              <a:t>соответствовать </a:t>
            </a:r>
            <a:r>
              <a:rPr lang="ru-RU" sz="2400" dirty="0" smtClean="0"/>
              <a:t>минимально (5.3м х 2.5м) </a:t>
            </a:r>
            <a:r>
              <a:rPr lang="ru-RU" sz="2400" dirty="0"/>
              <a:t>и </a:t>
            </a:r>
            <a:r>
              <a:rPr lang="ru-RU" sz="2400" dirty="0" smtClean="0"/>
              <a:t>максимально </a:t>
            </a:r>
            <a:r>
              <a:rPr lang="ru-RU" sz="2400" dirty="0"/>
              <a:t>допустимым </a:t>
            </a:r>
            <a:r>
              <a:rPr lang="ru-RU" sz="2400" dirty="0" smtClean="0"/>
              <a:t>размерам (6.2м х 3.6м). </a:t>
            </a:r>
            <a:r>
              <a:rPr lang="ru-RU" sz="2400" dirty="0"/>
              <a:t>Приказ  Минэкономразвития РФ от 07.12.2016 № 792</a:t>
            </a:r>
            <a:endParaRPr lang="ru-RU" altLang="ru-RU" sz="2400" dirty="0" smtClean="0"/>
          </a:p>
        </p:txBody>
      </p:sp>
    </p:spTree>
    <p:extLst>
      <p:ext uri="{BB962C8B-B14F-4D97-AF65-F5344CB8AC3E}">
        <p14:creationId xmlns:p14="http://schemas.microsoft.com/office/powerpoint/2010/main" val="2504160390"/>
      </p:ext>
    </p:extLst>
  </p:cSld>
  <p:clrMapOvr>
    <a:masterClrMapping/>
  </p:clrMapOvr>
  <p:transition>
    <p:wipe dir="r"/>
  </p:transition>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Заголовок 2"/>
          <p:cNvSpPr>
            <a:spLocks noGrp="1"/>
          </p:cNvSpPr>
          <p:nvPr>
            <p:ph type="title"/>
          </p:nvPr>
        </p:nvSpPr>
        <p:spPr>
          <a:xfrm>
            <a:off x="971550" y="908050"/>
            <a:ext cx="8064500" cy="1081088"/>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sz="3200" dirty="0"/>
              <a:t>Определение координат </a:t>
            </a:r>
            <a:r>
              <a:rPr lang="ru-RU" sz="3200" dirty="0" err="1"/>
              <a:t>машино</a:t>
            </a:r>
            <a:r>
              <a:rPr lang="ru-RU" sz="3200" dirty="0"/>
              <a:t>-места</a:t>
            </a:r>
            <a:endParaRPr lang="ru-RU" altLang="ru-RU" sz="3200" dirty="0" smtClean="0"/>
          </a:p>
        </p:txBody>
      </p:sp>
      <p:sp>
        <p:nvSpPr>
          <p:cNvPr id="96259" name="Объект 4"/>
          <p:cNvSpPr>
            <a:spLocks noGrp="1"/>
          </p:cNvSpPr>
          <p:nvPr>
            <p:ph idx="1"/>
          </p:nvPr>
        </p:nvSpPr>
        <p:spPr>
          <a:xfrm>
            <a:off x="539552" y="2276475"/>
            <a:ext cx="8496944" cy="4465638"/>
          </a:xfrm>
        </p:spPr>
        <p:txBody>
          <a:bodyPr/>
          <a:lstStyle/>
          <a:p>
            <a:pPr algn="just"/>
            <a:r>
              <a:rPr lang="ru-RU" sz="2400" dirty="0"/>
              <a:t>По желанию заказчика кадастровых работ могут быть дополнительно определены координаты специальных меток. По желанию </a:t>
            </a:r>
            <a:r>
              <a:rPr lang="ru-RU" sz="2400" dirty="0" smtClean="0"/>
              <a:t>правообладателя характерные </a:t>
            </a:r>
            <a:r>
              <a:rPr lang="ru-RU" sz="2400" dirty="0"/>
              <a:t>точки границ </a:t>
            </a:r>
            <a:r>
              <a:rPr lang="ru-RU" sz="2400" dirty="0" err="1"/>
              <a:t>машино</a:t>
            </a:r>
            <a:r>
              <a:rPr lang="ru-RU" sz="2400" dirty="0"/>
              <a:t>-места могут быть </a:t>
            </a:r>
            <a:r>
              <a:rPr lang="ru-RU" sz="2400" dirty="0" smtClean="0"/>
              <a:t>закреплены специальны</a:t>
            </a:r>
            <a:r>
              <a:rPr lang="ru-RU" sz="2400" dirty="0"/>
              <a:t>ми метками на поверхности пола.</a:t>
            </a:r>
            <a:endParaRPr lang="ru-RU" altLang="ru-RU" sz="2400" dirty="0"/>
          </a:p>
          <a:p>
            <a:pPr algn="just"/>
            <a:r>
              <a:rPr lang="ru-RU" sz="2400" dirty="0" smtClean="0"/>
              <a:t>В </a:t>
            </a:r>
            <a:r>
              <a:rPr lang="ru-RU" sz="2400" dirty="0"/>
              <a:t>случае, если </a:t>
            </a:r>
            <a:r>
              <a:rPr lang="ru-RU" sz="2400" dirty="0" smtClean="0"/>
              <a:t>местоположение </a:t>
            </a:r>
            <a:r>
              <a:rPr lang="ru-RU" sz="2400" dirty="0" err="1"/>
              <a:t>машино</a:t>
            </a:r>
            <a:r>
              <a:rPr lang="ru-RU" sz="2400" dirty="0"/>
              <a:t>-места устанавливалось путем определения координат </a:t>
            </a:r>
            <a:r>
              <a:rPr lang="ru-RU" sz="2400" dirty="0" smtClean="0"/>
              <a:t>характерных </a:t>
            </a:r>
            <a:r>
              <a:rPr lang="ru-RU" sz="2400" dirty="0"/>
              <a:t>точек границ помещения или </a:t>
            </a:r>
            <a:r>
              <a:rPr lang="ru-RU" sz="2400" dirty="0" smtClean="0"/>
              <a:t>дополнительного </a:t>
            </a:r>
            <a:r>
              <a:rPr lang="ru-RU" sz="2400" dirty="0"/>
              <a:t>определения координат специальных меток, в </a:t>
            </a:r>
            <a:r>
              <a:rPr lang="ru-RU" sz="2400" dirty="0" smtClean="0"/>
              <a:t>тех. </a:t>
            </a:r>
            <a:r>
              <a:rPr lang="ru-RU" sz="2400" dirty="0"/>
              <a:t>плане помещения или </a:t>
            </a:r>
            <a:r>
              <a:rPr lang="ru-RU" sz="2400" dirty="0" err="1"/>
              <a:t>машино</a:t>
            </a:r>
            <a:r>
              <a:rPr lang="ru-RU" sz="2400" dirty="0"/>
              <a:t>-места также приводятся сведения </a:t>
            </a:r>
            <a:r>
              <a:rPr lang="ru-RU" sz="2400" dirty="0" smtClean="0"/>
              <a:t>о исп. геодезической основе</a:t>
            </a:r>
            <a:endParaRPr lang="ru-RU" altLang="ru-RU" sz="2400" dirty="0" smtClean="0"/>
          </a:p>
        </p:txBody>
      </p:sp>
    </p:spTree>
    <p:extLst>
      <p:ext uri="{BB962C8B-B14F-4D97-AF65-F5344CB8AC3E}">
        <p14:creationId xmlns:p14="http://schemas.microsoft.com/office/powerpoint/2010/main" val="1359546752"/>
      </p:ext>
    </p:extLst>
  </p:cSld>
  <p:clrMapOvr>
    <a:masterClrMapping/>
  </p:clrMapOvr>
  <p:transition>
    <p:wipe dir="r"/>
  </p:transition>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Заголовок 2"/>
          <p:cNvSpPr>
            <a:spLocks noGrp="1"/>
          </p:cNvSpPr>
          <p:nvPr>
            <p:ph type="title"/>
          </p:nvPr>
        </p:nvSpPr>
        <p:spPr>
          <a:xfrm>
            <a:off x="971550" y="908050"/>
            <a:ext cx="8064500" cy="1081088"/>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sz="3200" dirty="0" smtClean="0"/>
              <a:t>Форма технического плана </a:t>
            </a:r>
            <a:r>
              <a:rPr lang="ru-RU" sz="3200" dirty="0" err="1" smtClean="0"/>
              <a:t>машино</a:t>
            </a:r>
            <a:r>
              <a:rPr lang="ru-RU" sz="3200" dirty="0" smtClean="0"/>
              <a:t>-места</a:t>
            </a:r>
            <a:endParaRPr lang="ru-RU" altLang="ru-RU" sz="3200" dirty="0" smtClean="0"/>
          </a:p>
        </p:txBody>
      </p:sp>
      <p:sp>
        <p:nvSpPr>
          <p:cNvPr id="96259" name="Объект 4"/>
          <p:cNvSpPr>
            <a:spLocks noGrp="1"/>
          </p:cNvSpPr>
          <p:nvPr>
            <p:ph idx="1"/>
          </p:nvPr>
        </p:nvSpPr>
        <p:spPr>
          <a:xfrm>
            <a:off x="539552" y="2276475"/>
            <a:ext cx="8496944" cy="4465638"/>
          </a:xfrm>
        </p:spPr>
        <p:txBody>
          <a:bodyPr/>
          <a:lstStyle/>
          <a:p>
            <a:pPr algn="just"/>
            <a:r>
              <a:rPr lang="ru-RU" altLang="ru-RU" sz="2400" dirty="0"/>
              <a:t>Приказ Минэкономразвития России </a:t>
            </a:r>
            <a:r>
              <a:rPr lang="ru-RU" altLang="ru-RU" sz="2400" dirty="0" smtClean="0"/>
              <a:t>от </a:t>
            </a:r>
            <a:r>
              <a:rPr lang="ru-RU" altLang="ru-RU" sz="2400" dirty="0"/>
              <a:t>01.11.2016 №689 «О внесении изменений в </a:t>
            </a:r>
            <a:r>
              <a:rPr lang="ru-RU" altLang="ru-RU" sz="2400" dirty="0" smtClean="0"/>
              <a:t>приказ от 18.12.2015 </a:t>
            </a:r>
            <a:r>
              <a:rPr lang="ru-RU" altLang="ru-RU" sz="2400" dirty="0"/>
              <a:t>г. № </a:t>
            </a:r>
            <a:r>
              <a:rPr lang="ru-RU" altLang="ru-RU" sz="2400" dirty="0" smtClean="0"/>
              <a:t>953»</a:t>
            </a:r>
          </a:p>
          <a:p>
            <a:pPr algn="just"/>
            <a:endParaRPr lang="ru-RU" altLang="ru-RU" sz="2400" dirty="0" smtClean="0"/>
          </a:p>
        </p:txBody>
      </p:sp>
      <p:graphicFrame>
        <p:nvGraphicFramePr>
          <p:cNvPr id="2" name="Таблица 1"/>
          <p:cNvGraphicFramePr>
            <a:graphicFrameLocks noGrp="1"/>
          </p:cNvGraphicFramePr>
          <p:nvPr>
            <p:extLst>
              <p:ext uri="{D42A27DB-BD31-4B8C-83A1-F6EECF244321}">
                <p14:modId xmlns:p14="http://schemas.microsoft.com/office/powerpoint/2010/main" val="1367913352"/>
              </p:ext>
            </p:extLst>
          </p:nvPr>
        </p:nvGraphicFramePr>
        <p:xfrm>
          <a:off x="395536" y="3645024"/>
          <a:ext cx="8640960" cy="2919899"/>
        </p:xfrm>
        <a:graphic>
          <a:graphicData uri="http://schemas.openxmlformats.org/drawingml/2006/table">
            <a:tbl>
              <a:tblPr>
                <a:tableStyleId>{5C22544A-7EE6-4342-B048-85BDC9FD1C3A}</a:tableStyleId>
              </a:tblPr>
              <a:tblGrid>
                <a:gridCol w="2258936"/>
                <a:gridCol w="1243863"/>
                <a:gridCol w="1242986"/>
                <a:gridCol w="165339"/>
                <a:gridCol w="3729836"/>
              </a:tblGrid>
              <a:tr h="275312">
                <a:tc gridSpan="5">
                  <a:txBody>
                    <a:bodyPr/>
                    <a:lstStyle/>
                    <a:p>
                      <a:pPr algn="ctr">
                        <a:spcBef>
                          <a:spcPts val="600"/>
                        </a:spcBef>
                        <a:spcAft>
                          <a:spcPts val="600"/>
                        </a:spcAft>
                      </a:pPr>
                      <a:r>
                        <a:rPr lang="ru-RU" sz="1000" b="1" dirty="0">
                          <a:effectLst/>
                        </a:rPr>
                        <a:t>2. Описание местоположения </a:t>
                      </a:r>
                      <a:r>
                        <a:rPr lang="ru-RU" sz="1000" b="1" dirty="0" err="1">
                          <a:effectLst/>
                        </a:rPr>
                        <a:t>машино</a:t>
                      </a:r>
                      <a:r>
                        <a:rPr lang="ru-RU" sz="1000" b="1" dirty="0">
                          <a:effectLst/>
                        </a:rPr>
                        <a:t>-места</a:t>
                      </a:r>
                    </a:p>
                    <a:p>
                      <a:pPr marL="360680">
                        <a:spcBef>
                          <a:spcPts val="600"/>
                        </a:spcBef>
                        <a:spcAft>
                          <a:spcPts val="600"/>
                        </a:spcAft>
                      </a:pPr>
                      <a:r>
                        <a:rPr lang="ru-RU" sz="1000" b="1" dirty="0">
                          <a:effectLst/>
                        </a:rPr>
                        <a:t>Обозначение </a:t>
                      </a:r>
                      <a:r>
                        <a:rPr lang="ru-RU" sz="1000" b="1" dirty="0" err="1">
                          <a:effectLst/>
                        </a:rPr>
                        <a:t>машино</a:t>
                      </a:r>
                      <a:r>
                        <a:rPr lang="ru-RU" sz="1000" b="1" dirty="0">
                          <a:effectLst/>
                        </a:rPr>
                        <a:t>-места (номер) ________</a:t>
                      </a:r>
                      <a:endParaRPr lang="ru-RU" sz="1000" b="1" dirty="0">
                        <a:effectLst/>
                        <a:latin typeface="Times New Roman"/>
                        <a:ea typeface="Times New Roman"/>
                      </a:endParaRPr>
                    </a:p>
                  </a:txBody>
                  <a:tcPr marL="44785" marR="44785" marT="0" marB="0" anchor="ct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128943">
                <a:tc gridSpan="5">
                  <a:txBody>
                    <a:bodyPr/>
                    <a:lstStyle/>
                    <a:p>
                      <a:pPr algn="ctr">
                        <a:spcBef>
                          <a:spcPts val="300"/>
                        </a:spcBef>
                        <a:spcAft>
                          <a:spcPts val="300"/>
                        </a:spcAft>
                      </a:pPr>
                      <a:r>
                        <a:rPr lang="ru-RU" sz="1000" b="1" dirty="0">
                          <a:effectLst/>
                        </a:rPr>
                        <a:t>2.1. Сведения о расстояниях </a:t>
                      </a:r>
                      <a:endParaRPr lang="ru-RU" sz="1000" b="1" dirty="0">
                        <a:effectLst/>
                        <a:latin typeface="Times New Roman"/>
                        <a:ea typeface="Times New Roman"/>
                      </a:endParaRPr>
                    </a:p>
                  </a:txBody>
                  <a:tcPr marL="44785" marR="44785" marT="0" marB="0" anchor="ctr">
                    <a:lnB w="12700" cap="flat" cmpd="sng" algn="ctr">
                      <a:solidFill>
                        <a:schemeClr val="tx1"/>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161811">
                <a:tc gridSpan="5">
                  <a:txBody>
                    <a:bodyPr/>
                    <a:lstStyle/>
                    <a:p>
                      <a:pPr algn="ctr">
                        <a:spcBef>
                          <a:spcPts val="300"/>
                        </a:spcBef>
                        <a:spcAft>
                          <a:spcPts val="300"/>
                        </a:spcAft>
                      </a:pPr>
                      <a:r>
                        <a:rPr lang="ru-RU" sz="1000" b="1" dirty="0">
                          <a:effectLst/>
                        </a:rPr>
                        <a:t>2.1.1. Сведения о расстояниях от специальных меток до характерных точек границ </a:t>
                      </a:r>
                      <a:r>
                        <a:rPr lang="ru-RU" sz="1000" b="1" dirty="0" err="1">
                          <a:effectLst/>
                        </a:rPr>
                        <a:t>машино</a:t>
                      </a:r>
                      <a:r>
                        <a:rPr lang="ru-RU" sz="1000" b="1" dirty="0">
                          <a:effectLst/>
                        </a:rPr>
                        <a:t>-места </a:t>
                      </a:r>
                      <a:endParaRPr lang="ru-RU" sz="1000" b="1" dirty="0">
                        <a:effectLst/>
                        <a:latin typeface="Times New Roman"/>
                        <a:ea typeface="Times New Roman"/>
                      </a:endParaRPr>
                    </a:p>
                  </a:txBody>
                  <a:tcPr marL="44785" marR="447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134842">
                <a:tc>
                  <a:txBody>
                    <a:bodyPr/>
                    <a:lstStyle/>
                    <a:p>
                      <a:pPr algn="ctr">
                        <a:spcBef>
                          <a:spcPts val="300"/>
                        </a:spcBef>
                        <a:spcAft>
                          <a:spcPts val="300"/>
                        </a:spcAft>
                      </a:pPr>
                      <a:r>
                        <a:rPr lang="ru-RU" sz="1000" b="1" dirty="0">
                          <a:effectLst/>
                        </a:rPr>
                        <a:t>№ п/п специальной метки</a:t>
                      </a:r>
                      <a:endParaRPr lang="ru-RU" sz="1000" b="1" dirty="0">
                        <a:effectLst/>
                        <a:latin typeface="Times New Roman"/>
                        <a:ea typeface="Times New Roman"/>
                      </a:endParaRPr>
                    </a:p>
                  </a:txBody>
                  <a:tcPr marL="44785" marR="447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ctr">
                        <a:spcBef>
                          <a:spcPts val="300"/>
                        </a:spcBef>
                        <a:spcAft>
                          <a:spcPts val="300"/>
                        </a:spcAft>
                      </a:pPr>
                      <a:r>
                        <a:rPr lang="ru-RU" sz="1000" b="1" dirty="0">
                          <a:effectLst/>
                        </a:rPr>
                        <a:t>№ п/п характерной точки границы </a:t>
                      </a:r>
                      <a:r>
                        <a:rPr lang="ru-RU" sz="1000" b="1" dirty="0" err="1">
                          <a:effectLst/>
                        </a:rPr>
                        <a:t>машино</a:t>
                      </a:r>
                      <a:r>
                        <a:rPr lang="ru-RU" sz="1000" b="1" dirty="0">
                          <a:effectLst/>
                        </a:rPr>
                        <a:t>-места</a:t>
                      </a:r>
                      <a:endParaRPr lang="ru-RU" sz="1000" b="1" dirty="0">
                        <a:effectLst/>
                        <a:latin typeface="Times New Roman"/>
                        <a:ea typeface="Times New Roman"/>
                      </a:endParaRPr>
                    </a:p>
                  </a:txBody>
                  <a:tcPr marL="44785" marR="447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a:txBody>
                    <a:bodyPr/>
                    <a:lstStyle/>
                    <a:p>
                      <a:pPr algn="ctr">
                        <a:spcBef>
                          <a:spcPts val="300"/>
                        </a:spcBef>
                        <a:spcAft>
                          <a:spcPts val="300"/>
                        </a:spcAft>
                      </a:pPr>
                      <a:r>
                        <a:rPr lang="ru-RU" sz="1000" b="1" dirty="0">
                          <a:effectLst/>
                        </a:rPr>
                        <a:t>Расстояние, м</a:t>
                      </a:r>
                      <a:endParaRPr lang="ru-RU" sz="1000" b="1" dirty="0">
                        <a:effectLst/>
                        <a:latin typeface="Times New Roman"/>
                        <a:ea typeface="Times New Roman"/>
                      </a:endParaRPr>
                    </a:p>
                  </a:txBody>
                  <a:tcPr marL="44785" marR="447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28943">
                <a:tc>
                  <a:txBody>
                    <a:bodyPr/>
                    <a:lstStyle/>
                    <a:p>
                      <a:pPr algn="ctr">
                        <a:spcBef>
                          <a:spcPts val="300"/>
                        </a:spcBef>
                        <a:spcAft>
                          <a:spcPts val="300"/>
                        </a:spcAft>
                      </a:pPr>
                      <a:endParaRPr lang="ru-RU" sz="1000" b="1" dirty="0">
                        <a:effectLst/>
                        <a:latin typeface="Times New Roman"/>
                        <a:ea typeface="Times New Roman"/>
                      </a:endParaRPr>
                    </a:p>
                  </a:txBody>
                  <a:tcPr marL="44785" marR="4478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ctr">
                        <a:spcBef>
                          <a:spcPts val="300"/>
                        </a:spcBef>
                        <a:spcAft>
                          <a:spcPts val="300"/>
                        </a:spcAft>
                      </a:pPr>
                      <a:endParaRPr lang="ru-RU" sz="1000" b="1" dirty="0">
                        <a:effectLst/>
                        <a:latin typeface="Times New Roman"/>
                        <a:ea typeface="Times New Roman"/>
                      </a:endParaRPr>
                    </a:p>
                  </a:txBody>
                  <a:tcPr marL="44785" marR="4478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a:txBody>
                    <a:bodyPr/>
                    <a:lstStyle/>
                    <a:p>
                      <a:pPr algn="ctr">
                        <a:spcBef>
                          <a:spcPts val="300"/>
                        </a:spcBef>
                        <a:spcAft>
                          <a:spcPts val="300"/>
                        </a:spcAft>
                      </a:pPr>
                      <a:endParaRPr lang="ru-RU" sz="1000" b="1" dirty="0">
                        <a:effectLst/>
                        <a:latin typeface="Times New Roman"/>
                        <a:ea typeface="Times New Roman"/>
                      </a:endParaRPr>
                    </a:p>
                  </a:txBody>
                  <a:tcPr marL="44785" marR="4478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28943">
                <a:tc gridSpan="5">
                  <a:txBody>
                    <a:bodyPr/>
                    <a:lstStyle/>
                    <a:p>
                      <a:pPr algn="ctr">
                        <a:spcBef>
                          <a:spcPts val="300"/>
                        </a:spcBef>
                        <a:spcAft>
                          <a:spcPts val="300"/>
                        </a:spcAft>
                      </a:pPr>
                      <a:r>
                        <a:rPr lang="ru-RU" sz="1000" b="1" dirty="0">
                          <a:effectLst/>
                        </a:rPr>
                        <a:t>2.1.2. Сведения о расстояниях между характерными точками границ </a:t>
                      </a:r>
                      <a:r>
                        <a:rPr lang="ru-RU" sz="1000" b="1" dirty="0" err="1">
                          <a:effectLst/>
                        </a:rPr>
                        <a:t>машино</a:t>
                      </a:r>
                      <a:r>
                        <a:rPr lang="ru-RU" sz="1000" b="1" dirty="0">
                          <a:effectLst/>
                        </a:rPr>
                        <a:t>-места</a:t>
                      </a:r>
                      <a:endParaRPr lang="ru-RU" sz="1000" b="1" dirty="0">
                        <a:effectLst/>
                        <a:latin typeface="Times New Roman"/>
                        <a:ea typeface="Times New Roman"/>
                      </a:endParaRPr>
                    </a:p>
                  </a:txBody>
                  <a:tcPr marL="44785" marR="447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202263">
                <a:tc>
                  <a:txBody>
                    <a:bodyPr/>
                    <a:lstStyle/>
                    <a:p>
                      <a:pPr algn="ctr">
                        <a:spcBef>
                          <a:spcPts val="300"/>
                        </a:spcBef>
                        <a:spcAft>
                          <a:spcPts val="300"/>
                        </a:spcAft>
                      </a:pPr>
                      <a:r>
                        <a:rPr lang="ru-RU" sz="1000" b="1" dirty="0">
                          <a:effectLst/>
                        </a:rPr>
                        <a:t>№ п/п характерной точки границы </a:t>
                      </a:r>
                      <a:r>
                        <a:rPr lang="ru-RU" sz="1000" b="1" dirty="0" err="1">
                          <a:effectLst/>
                        </a:rPr>
                        <a:t>машино</a:t>
                      </a:r>
                      <a:r>
                        <a:rPr lang="ru-RU" sz="1000" b="1" dirty="0">
                          <a:effectLst/>
                        </a:rPr>
                        <a:t>-места</a:t>
                      </a:r>
                      <a:endParaRPr lang="ru-RU" sz="1000" b="1" dirty="0">
                        <a:effectLst/>
                        <a:latin typeface="Times New Roman"/>
                        <a:ea typeface="Times New Roman"/>
                      </a:endParaRPr>
                    </a:p>
                  </a:txBody>
                  <a:tcPr marL="44785" marR="447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ctr">
                        <a:spcBef>
                          <a:spcPts val="300"/>
                        </a:spcBef>
                        <a:spcAft>
                          <a:spcPts val="300"/>
                        </a:spcAft>
                      </a:pPr>
                      <a:r>
                        <a:rPr lang="ru-RU" sz="1000" b="1" dirty="0">
                          <a:effectLst/>
                        </a:rPr>
                        <a:t>№ п/п характерной точки границы </a:t>
                      </a:r>
                      <a:r>
                        <a:rPr lang="ru-RU" sz="1000" b="1" dirty="0" err="1">
                          <a:effectLst/>
                        </a:rPr>
                        <a:t>машино</a:t>
                      </a:r>
                      <a:r>
                        <a:rPr lang="ru-RU" sz="1000" b="1" dirty="0">
                          <a:effectLst/>
                        </a:rPr>
                        <a:t>-места</a:t>
                      </a:r>
                      <a:endParaRPr lang="ru-RU" sz="1000" b="1" dirty="0">
                        <a:effectLst/>
                        <a:latin typeface="Times New Roman"/>
                        <a:ea typeface="Times New Roman"/>
                      </a:endParaRPr>
                    </a:p>
                  </a:txBody>
                  <a:tcPr marL="44785" marR="447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a:txBody>
                    <a:bodyPr/>
                    <a:lstStyle/>
                    <a:p>
                      <a:pPr algn="ctr">
                        <a:spcBef>
                          <a:spcPts val="300"/>
                        </a:spcBef>
                        <a:spcAft>
                          <a:spcPts val="300"/>
                        </a:spcAft>
                      </a:pPr>
                      <a:r>
                        <a:rPr lang="ru-RU" sz="1000" b="1" dirty="0">
                          <a:effectLst/>
                        </a:rPr>
                        <a:t>Расстояние, м</a:t>
                      </a:r>
                      <a:endParaRPr lang="ru-RU" sz="1000" b="1" dirty="0">
                        <a:effectLst/>
                        <a:latin typeface="Times New Roman"/>
                        <a:ea typeface="Times New Roman"/>
                      </a:endParaRPr>
                    </a:p>
                  </a:txBody>
                  <a:tcPr marL="44785" marR="447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28943">
                <a:tc>
                  <a:txBody>
                    <a:bodyPr/>
                    <a:lstStyle/>
                    <a:p>
                      <a:pPr algn="ctr">
                        <a:spcBef>
                          <a:spcPts val="300"/>
                        </a:spcBef>
                        <a:spcAft>
                          <a:spcPts val="300"/>
                        </a:spcAft>
                      </a:pPr>
                      <a:r>
                        <a:rPr lang="ru-RU" sz="1000" b="1" dirty="0">
                          <a:effectLst/>
                        </a:rPr>
                        <a:t> </a:t>
                      </a:r>
                      <a:endParaRPr lang="ru-RU" sz="1000" b="1" dirty="0">
                        <a:effectLst/>
                        <a:latin typeface="Times New Roman"/>
                        <a:ea typeface="Times New Roman"/>
                      </a:endParaRPr>
                    </a:p>
                  </a:txBody>
                  <a:tcPr marL="44785" marR="4478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ctr">
                        <a:spcBef>
                          <a:spcPts val="300"/>
                        </a:spcBef>
                        <a:spcAft>
                          <a:spcPts val="300"/>
                        </a:spcAft>
                      </a:pPr>
                      <a:r>
                        <a:rPr lang="ru-RU" sz="1000" b="1" dirty="0">
                          <a:effectLst/>
                        </a:rPr>
                        <a:t> </a:t>
                      </a:r>
                      <a:endParaRPr lang="ru-RU" sz="1000" b="1" dirty="0">
                        <a:effectLst/>
                        <a:latin typeface="Times New Roman"/>
                        <a:ea typeface="Times New Roman"/>
                      </a:endParaRPr>
                    </a:p>
                  </a:txBody>
                  <a:tcPr marL="44785" marR="4478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a:txBody>
                    <a:bodyPr/>
                    <a:lstStyle/>
                    <a:p>
                      <a:pPr algn="ctr">
                        <a:spcBef>
                          <a:spcPts val="300"/>
                        </a:spcBef>
                        <a:spcAft>
                          <a:spcPts val="300"/>
                        </a:spcAft>
                      </a:pPr>
                      <a:r>
                        <a:rPr lang="ru-RU" sz="1000" b="1" dirty="0">
                          <a:effectLst/>
                        </a:rPr>
                        <a:t> </a:t>
                      </a:r>
                      <a:endParaRPr lang="ru-RU" sz="1000" b="1" dirty="0">
                        <a:effectLst/>
                        <a:latin typeface="Times New Roman"/>
                        <a:ea typeface="Times New Roman"/>
                      </a:endParaRPr>
                    </a:p>
                  </a:txBody>
                  <a:tcPr marL="44785" marR="4478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28943">
                <a:tc gridSpan="5">
                  <a:txBody>
                    <a:bodyPr/>
                    <a:lstStyle/>
                    <a:p>
                      <a:pPr algn="ctr">
                        <a:spcBef>
                          <a:spcPts val="300"/>
                        </a:spcBef>
                        <a:spcAft>
                          <a:spcPts val="300"/>
                        </a:spcAft>
                      </a:pPr>
                      <a:r>
                        <a:rPr lang="ru-RU" sz="1000" b="1" dirty="0">
                          <a:effectLst/>
                        </a:rPr>
                        <a:t>2.2. Сведения о координатах специальных меток</a:t>
                      </a:r>
                      <a:endParaRPr lang="ru-RU" sz="1000" b="1" dirty="0">
                        <a:effectLst/>
                        <a:latin typeface="Times New Roman"/>
                        <a:ea typeface="Times New Roman"/>
                      </a:endParaRPr>
                    </a:p>
                  </a:txBody>
                  <a:tcPr marL="44785" marR="447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133999">
                <a:tc rowSpan="2">
                  <a:txBody>
                    <a:bodyPr/>
                    <a:lstStyle/>
                    <a:p>
                      <a:pPr algn="ctr">
                        <a:spcAft>
                          <a:spcPts val="0"/>
                        </a:spcAft>
                      </a:pPr>
                      <a:r>
                        <a:rPr lang="ru-RU" sz="1000" b="1" dirty="0">
                          <a:effectLst/>
                        </a:rPr>
                        <a:t>№ п/п специальной метки </a:t>
                      </a:r>
                      <a:endParaRPr lang="ru-RU" sz="1000" b="1" dirty="0">
                        <a:effectLst/>
                        <a:latin typeface="Times New Roman"/>
                        <a:ea typeface="Times New Roman"/>
                      </a:endParaRPr>
                    </a:p>
                  </a:txBody>
                  <a:tcPr marL="44785" marR="447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spcAft>
                          <a:spcPts val="0"/>
                        </a:spcAft>
                      </a:pPr>
                      <a:r>
                        <a:rPr lang="ru-RU" sz="1000" b="1" dirty="0">
                          <a:effectLst/>
                        </a:rPr>
                        <a:t>Координаты, м</a:t>
                      </a:r>
                      <a:endParaRPr lang="ru-RU" sz="1000" b="1" dirty="0">
                        <a:effectLst/>
                        <a:latin typeface="Times New Roman"/>
                        <a:ea typeface="Times New Roman"/>
                      </a:endParaRPr>
                    </a:p>
                  </a:txBody>
                  <a:tcPr marL="44785" marR="447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rowSpan="2" gridSpan="2">
                  <a:txBody>
                    <a:bodyPr/>
                    <a:lstStyle/>
                    <a:p>
                      <a:pPr algn="ctr">
                        <a:spcAft>
                          <a:spcPts val="0"/>
                        </a:spcAft>
                      </a:pPr>
                      <a:r>
                        <a:rPr lang="ru-RU" sz="1000" b="1" dirty="0">
                          <a:effectLst/>
                        </a:rPr>
                        <a:t>Средняя </a:t>
                      </a:r>
                      <a:r>
                        <a:rPr lang="ru-RU" sz="1000" b="1" dirty="0" err="1">
                          <a:effectLst/>
                        </a:rPr>
                        <a:t>квадратическая</a:t>
                      </a:r>
                      <a:r>
                        <a:rPr lang="ru-RU" sz="1000" b="1" dirty="0">
                          <a:effectLst/>
                        </a:rPr>
                        <a:t> погрешность  определения координат (М</a:t>
                      </a:r>
                      <a:r>
                        <a:rPr lang="en-US" sz="1000" b="1" baseline="-25000" dirty="0">
                          <a:effectLst/>
                        </a:rPr>
                        <a:t>t</a:t>
                      </a:r>
                      <a:r>
                        <a:rPr lang="ru-RU" sz="1000" b="1" dirty="0">
                          <a:effectLst/>
                        </a:rPr>
                        <a:t>), м</a:t>
                      </a:r>
                      <a:endParaRPr lang="ru-RU" sz="1000" b="1" dirty="0">
                        <a:effectLst/>
                        <a:latin typeface="Times New Roman"/>
                        <a:ea typeface="Times New Roman"/>
                      </a:endParaRPr>
                    </a:p>
                  </a:txBody>
                  <a:tcPr marL="44785" marR="447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hMerge="1">
                  <a:txBody>
                    <a:bodyPr/>
                    <a:lstStyle/>
                    <a:p>
                      <a:endParaRPr lang="ru-RU"/>
                    </a:p>
                  </a:txBody>
                  <a:tcPr/>
                </a:tc>
              </a:tr>
              <a:tr h="159844">
                <a:tc vMerge="1">
                  <a:txBody>
                    <a:bodyPr/>
                    <a:lstStyle/>
                    <a:p>
                      <a:endParaRPr lang="ru-RU"/>
                    </a:p>
                  </a:txBody>
                  <a:tcPr/>
                </a:tc>
                <a:tc>
                  <a:txBody>
                    <a:bodyPr/>
                    <a:lstStyle/>
                    <a:p>
                      <a:pPr algn="ctr">
                        <a:spcAft>
                          <a:spcPts val="0"/>
                        </a:spcAft>
                      </a:pPr>
                      <a:r>
                        <a:rPr lang="ru-RU" sz="1000" b="1" dirty="0">
                          <a:effectLst/>
                        </a:rPr>
                        <a:t>Х</a:t>
                      </a:r>
                      <a:endParaRPr lang="ru-RU" sz="1000" b="1" dirty="0">
                        <a:effectLst/>
                        <a:latin typeface="Times New Roman"/>
                        <a:ea typeface="Times New Roman"/>
                      </a:endParaRPr>
                    </a:p>
                  </a:txBody>
                  <a:tcPr marL="44785" marR="447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000" b="1" dirty="0">
                          <a:effectLst/>
                        </a:rPr>
                        <a:t>Y</a:t>
                      </a:r>
                      <a:endParaRPr lang="ru-RU" sz="1000" b="1" dirty="0">
                        <a:effectLst/>
                        <a:latin typeface="Times New Roman"/>
                        <a:ea typeface="Times New Roman"/>
                      </a:endParaRPr>
                    </a:p>
                  </a:txBody>
                  <a:tcPr marL="44785" marR="447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vMerge="1">
                  <a:txBody>
                    <a:bodyPr/>
                    <a:lstStyle/>
                    <a:p>
                      <a:endParaRPr lang="ru-RU"/>
                    </a:p>
                  </a:txBody>
                  <a:tcPr/>
                </a:tc>
                <a:tc hMerge="1" vMerge="1">
                  <a:txBody>
                    <a:bodyPr/>
                    <a:lstStyle/>
                    <a:p>
                      <a:endParaRPr lang="ru-RU"/>
                    </a:p>
                  </a:txBody>
                  <a:tcPr/>
                </a:tc>
              </a:tr>
              <a:tr h="128943">
                <a:tc>
                  <a:txBody>
                    <a:bodyPr/>
                    <a:lstStyle/>
                    <a:p>
                      <a:pPr algn="ctr">
                        <a:spcBef>
                          <a:spcPts val="300"/>
                        </a:spcBef>
                        <a:spcAft>
                          <a:spcPts val="300"/>
                        </a:spcAft>
                      </a:pPr>
                      <a:r>
                        <a:rPr lang="ru-RU" sz="1000" b="1" dirty="0">
                          <a:effectLst/>
                        </a:rPr>
                        <a:t> </a:t>
                      </a:r>
                      <a:endParaRPr lang="ru-RU" sz="1000" b="1" dirty="0">
                        <a:effectLst/>
                        <a:latin typeface="Times New Roman"/>
                        <a:ea typeface="Times New Roman"/>
                      </a:endParaRPr>
                    </a:p>
                  </a:txBody>
                  <a:tcPr marL="44785" marR="4478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300"/>
                        </a:spcBef>
                        <a:spcAft>
                          <a:spcPts val="300"/>
                        </a:spcAft>
                      </a:pPr>
                      <a:r>
                        <a:rPr lang="ru-RU" sz="1000" b="1">
                          <a:effectLst/>
                        </a:rPr>
                        <a:t> </a:t>
                      </a:r>
                      <a:endParaRPr lang="ru-RU" sz="1000" b="1">
                        <a:effectLst/>
                        <a:latin typeface="Times New Roman"/>
                        <a:ea typeface="Times New Roman"/>
                      </a:endParaRPr>
                    </a:p>
                  </a:txBody>
                  <a:tcPr marL="44785" marR="4478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300"/>
                        </a:spcBef>
                        <a:spcAft>
                          <a:spcPts val="300"/>
                        </a:spcAft>
                      </a:pPr>
                      <a:r>
                        <a:rPr lang="ru-RU" sz="1000" b="1" dirty="0">
                          <a:effectLst/>
                        </a:rPr>
                        <a:t> </a:t>
                      </a:r>
                      <a:endParaRPr lang="ru-RU" sz="1000" b="1" dirty="0">
                        <a:effectLst/>
                        <a:latin typeface="Times New Roman"/>
                        <a:ea typeface="Times New Roman"/>
                      </a:endParaRPr>
                    </a:p>
                  </a:txBody>
                  <a:tcPr marL="44785" marR="4478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spcBef>
                          <a:spcPts val="300"/>
                        </a:spcBef>
                        <a:spcAft>
                          <a:spcPts val="300"/>
                        </a:spcAft>
                      </a:pPr>
                      <a:r>
                        <a:rPr lang="ru-RU" sz="1000" b="1" dirty="0">
                          <a:effectLst/>
                        </a:rPr>
                        <a:t> </a:t>
                      </a:r>
                      <a:endParaRPr lang="ru-RU" sz="1000" b="1" dirty="0">
                        <a:effectLst/>
                        <a:latin typeface="Times New Roman"/>
                        <a:ea typeface="Times New Roman"/>
                      </a:endParaRPr>
                    </a:p>
                  </a:txBody>
                  <a:tcPr marL="44785" marR="4478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r>
              <a:tr h="129223">
                <a:tc gridSpan="5">
                  <a:txBody>
                    <a:bodyPr/>
                    <a:lstStyle/>
                    <a:p>
                      <a:pPr algn="ctr">
                        <a:spcBef>
                          <a:spcPts val="600"/>
                        </a:spcBef>
                        <a:spcAft>
                          <a:spcPts val="600"/>
                        </a:spcAft>
                      </a:pPr>
                      <a:r>
                        <a:rPr lang="ru-RU" sz="1000" b="1" dirty="0">
                          <a:effectLst/>
                        </a:rPr>
                        <a:t>2.3. Сведения о характерных точках границ помещения</a:t>
                      </a:r>
                      <a:endParaRPr lang="ru-RU" sz="1000" b="1" dirty="0">
                        <a:effectLst/>
                        <a:latin typeface="Times New Roman"/>
                        <a:ea typeface="Times New Roman"/>
                      </a:endParaRPr>
                    </a:p>
                  </a:txBody>
                  <a:tcPr marL="44785" marR="447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133999">
                <a:tc rowSpan="2">
                  <a:txBody>
                    <a:bodyPr/>
                    <a:lstStyle/>
                    <a:p>
                      <a:pPr algn="ctr">
                        <a:spcAft>
                          <a:spcPts val="0"/>
                        </a:spcAft>
                      </a:pPr>
                      <a:r>
                        <a:rPr lang="ru-RU" sz="1000" b="1">
                          <a:effectLst/>
                        </a:rPr>
                        <a:t>Номера характерных точек границ помещения </a:t>
                      </a:r>
                      <a:endParaRPr lang="ru-RU" sz="1000" b="1">
                        <a:effectLst/>
                        <a:latin typeface="Times New Roman"/>
                        <a:ea typeface="Times New Roman"/>
                      </a:endParaRPr>
                    </a:p>
                  </a:txBody>
                  <a:tcPr marL="44785" marR="447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spcAft>
                          <a:spcPts val="0"/>
                        </a:spcAft>
                      </a:pPr>
                      <a:r>
                        <a:rPr lang="ru-RU" sz="1000" b="1" dirty="0">
                          <a:effectLst/>
                        </a:rPr>
                        <a:t>Координаты, м</a:t>
                      </a:r>
                      <a:endParaRPr lang="ru-RU" sz="1000" b="1" dirty="0">
                        <a:effectLst/>
                        <a:latin typeface="Times New Roman"/>
                        <a:ea typeface="Times New Roman"/>
                      </a:endParaRPr>
                    </a:p>
                  </a:txBody>
                  <a:tcPr marL="44785" marR="447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rowSpan="2" gridSpan="2">
                  <a:txBody>
                    <a:bodyPr/>
                    <a:lstStyle/>
                    <a:p>
                      <a:pPr algn="ctr">
                        <a:spcAft>
                          <a:spcPts val="0"/>
                        </a:spcAft>
                      </a:pPr>
                      <a:r>
                        <a:rPr lang="ru-RU" sz="1000" b="1" dirty="0">
                          <a:effectLst/>
                        </a:rPr>
                        <a:t>Средняя </a:t>
                      </a:r>
                      <a:r>
                        <a:rPr lang="ru-RU" sz="1000" b="1" dirty="0" err="1">
                          <a:effectLst/>
                        </a:rPr>
                        <a:t>квадратическая</a:t>
                      </a:r>
                      <a:r>
                        <a:rPr lang="ru-RU" sz="1000" b="1" dirty="0">
                          <a:effectLst/>
                        </a:rPr>
                        <a:t> погрешность  определения координат характерных точек (М</a:t>
                      </a:r>
                      <a:r>
                        <a:rPr lang="en-US" sz="1000" b="1" baseline="-25000" dirty="0">
                          <a:effectLst/>
                        </a:rPr>
                        <a:t>t</a:t>
                      </a:r>
                      <a:r>
                        <a:rPr lang="ru-RU" sz="1000" b="1" dirty="0">
                          <a:effectLst/>
                        </a:rPr>
                        <a:t>), м</a:t>
                      </a:r>
                      <a:endParaRPr lang="ru-RU" sz="1000" b="1" dirty="0">
                        <a:effectLst/>
                        <a:latin typeface="Times New Roman"/>
                        <a:ea typeface="Times New Roman"/>
                      </a:endParaRPr>
                    </a:p>
                  </a:txBody>
                  <a:tcPr marL="44785" marR="447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hMerge="1">
                  <a:txBody>
                    <a:bodyPr/>
                    <a:lstStyle/>
                    <a:p>
                      <a:endParaRPr lang="ru-RU"/>
                    </a:p>
                  </a:txBody>
                  <a:tcPr/>
                </a:tc>
              </a:tr>
              <a:tr h="159844">
                <a:tc vMerge="1">
                  <a:txBody>
                    <a:bodyPr/>
                    <a:lstStyle/>
                    <a:p>
                      <a:endParaRPr lang="ru-RU"/>
                    </a:p>
                  </a:txBody>
                  <a:tcPr/>
                </a:tc>
                <a:tc>
                  <a:txBody>
                    <a:bodyPr/>
                    <a:lstStyle/>
                    <a:p>
                      <a:pPr algn="ctr">
                        <a:spcAft>
                          <a:spcPts val="0"/>
                        </a:spcAft>
                      </a:pPr>
                      <a:r>
                        <a:rPr lang="ru-RU" sz="1000" b="1">
                          <a:effectLst/>
                        </a:rPr>
                        <a:t>Х</a:t>
                      </a:r>
                      <a:endParaRPr lang="ru-RU" sz="1000" b="1">
                        <a:effectLst/>
                        <a:latin typeface="Times New Roman"/>
                        <a:ea typeface="Times New Roman"/>
                      </a:endParaRPr>
                    </a:p>
                  </a:txBody>
                  <a:tcPr marL="44785" marR="447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000" b="1" dirty="0">
                          <a:effectLst/>
                        </a:rPr>
                        <a:t>Y</a:t>
                      </a:r>
                      <a:endParaRPr lang="ru-RU" sz="1000" b="1" dirty="0">
                        <a:effectLst/>
                        <a:latin typeface="Times New Roman"/>
                        <a:ea typeface="Times New Roman"/>
                      </a:endParaRPr>
                    </a:p>
                  </a:txBody>
                  <a:tcPr marL="44785" marR="447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vMerge="1">
                  <a:txBody>
                    <a:bodyPr/>
                    <a:lstStyle/>
                    <a:p>
                      <a:endParaRPr lang="ru-RU"/>
                    </a:p>
                  </a:txBody>
                  <a:tcPr/>
                </a:tc>
                <a:tc hMerge="1" vMerge="1">
                  <a:txBody>
                    <a:bodyPr/>
                    <a:lstStyle/>
                    <a:p>
                      <a:endParaRPr lang="ru-RU"/>
                    </a:p>
                  </a:txBody>
                  <a:tcPr/>
                </a:tc>
              </a:tr>
            </a:tbl>
          </a:graphicData>
        </a:graphic>
      </p:graphicFrame>
    </p:spTree>
    <p:extLst>
      <p:ext uri="{BB962C8B-B14F-4D97-AF65-F5344CB8AC3E}">
        <p14:creationId xmlns:p14="http://schemas.microsoft.com/office/powerpoint/2010/main" val="3782044762"/>
      </p:ext>
    </p:extLst>
  </p:cSld>
  <p:clrMapOvr>
    <a:masterClrMapping/>
  </p:clrMapOvr>
  <p:transition>
    <p:wipe dir="r"/>
  </p:transition>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Заголовок 2"/>
          <p:cNvSpPr>
            <a:spLocks noGrp="1"/>
          </p:cNvSpPr>
          <p:nvPr>
            <p:ph type="title"/>
          </p:nvPr>
        </p:nvSpPr>
        <p:spPr>
          <a:xfrm>
            <a:off x="971550" y="908050"/>
            <a:ext cx="8064500" cy="1081088"/>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sz="3200" dirty="0"/>
              <a:t>Федеральный закон от 03.07.2016</a:t>
            </a:r>
            <a:br>
              <a:rPr lang="ru-RU" sz="3200" dirty="0"/>
            </a:br>
            <a:r>
              <a:rPr lang="ru-RU" sz="3200" dirty="0"/>
              <a:t>№ </a:t>
            </a:r>
            <a:r>
              <a:rPr lang="ru-RU" sz="3200" dirty="0" smtClean="0"/>
              <a:t>315-ФЗ Переходные положения</a:t>
            </a:r>
            <a:endParaRPr lang="ru-RU" altLang="ru-RU" sz="3200" dirty="0" smtClean="0"/>
          </a:p>
        </p:txBody>
      </p:sp>
      <p:sp>
        <p:nvSpPr>
          <p:cNvPr id="96259" name="Объект 4"/>
          <p:cNvSpPr>
            <a:spLocks noGrp="1"/>
          </p:cNvSpPr>
          <p:nvPr>
            <p:ph idx="1"/>
          </p:nvPr>
        </p:nvSpPr>
        <p:spPr>
          <a:xfrm>
            <a:off x="539552" y="2276475"/>
            <a:ext cx="8496944" cy="4465638"/>
          </a:xfrm>
        </p:spPr>
        <p:txBody>
          <a:bodyPr/>
          <a:lstStyle/>
          <a:p>
            <a:pPr algn="just"/>
            <a:r>
              <a:rPr lang="ru-RU" sz="2400" dirty="0"/>
              <a:t>Объект недвижимости, который отвечает требованиям и характеристикам </a:t>
            </a:r>
            <a:r>
              <a:rPr lang="ru-RU" sz="2400" dirty="0" err="1"/>
              <a:t>машино</a:t>
            </a:r>
            <a:r>
              <a:rPr lang="ru-RU" sz="2400" dirty="0"/>
              <a:t>-места и права на который были зарегистрированы до дня вступления в силу настоящего Федерального закона, признается </a:t>
            </a:r>
            <a:r>
              <a:rPr lang="ru-RU" sz="2400" dirty="0" err="1"/>
              <a:t>машино</a:t>
            </a:r>
            <a:r>
              <a:rPr lang="ru-RU" sz="2400" dirty="0"/>
              <a:t>-местом. </a:t>
            </a:r>
            <a:endParaRPr lang="ru-RU" sz="2400" dirty="0" smtClean="0"/>
          </a:p>
          <a:p>
            <a:pPr algn="just"/>
            <a:r>
              <a:rPr lang="ru-RU" sz="2400" dirty="0"/>
              <a:t>Не требуется замены </a:t>
            </a:r>
            <a:r>
              <a:rPr lang="ru-RU" sz="2400" dirty="0" smtClean="0"/>
              <a:t>выданных </a:t>
            </a:r>
            <a:r>
              <a:rPr lang="ru-RU" sz="2400" dirty="0"/>
              <a:t>документов или внесения </a:t>
            </a:r>
            <a:r>
              <a:rPr lang="ru-RU" sz="2400" dirty="0" smtClean="0"/>
              <a:t>изменений</a:t>
            </a:r>
            <a:r>
              <a:rPr lang="ru-RU" sz="2400" dirty="0"/>
              <a:t>, внесения изменений в </a:t>
            </a:r>
            <a:r>
              <a:rPr lang="ru-RU" sz="2400" dirty="0" smtClean="0"/>
              <a:t>ЕГРН </a:t>
            </a:r>
          </a:p>
          <a:p>
            <a:pPr algn="just"/>
            <a:r>
              <a:rPr lang="ru-RU" sz="2400" dirty="0" smtClean="0"/>
              <a:t>Границы </a:t>
            </a:r>
            <a:r>
              <a:rPr lang="ru-RU" sz="2400" dirty="0"/>
              <a:t>указанного в настоящей части объекта </a:t>
            </a:r>
            <a:r>
              <a:rPr lang="ru-RU" sz="2400" dirty="0" smtClean="0"/>
              <a:t>недвижимости </a:t>
            </a:r>
            <a:r>
              <a:rPr lang="ru-RU" sz="2400" dirty="0"/>
              <a:t>признаются границами </a:t>
            </a:r>
            <a:r>
              <a:rPr lang="ru-RU" sz="2400" dirty="0" err="1" smtClean="0"/>
              <a:t>машино</a:t>
            </a:r>
            <a:r>
              <a:rPr lang="ru-RU" sz="2400" dirty="0" smtClean="0"/>
              <a:t>-места</a:t>
            </a:r>
          </a:p>
          <a:p>
            <a:pPr algn="just"/>
            <a:r>
              <a:rPr lang="ru-RU" sz="2400" dirty="0"/>
              <a:t>Правообладатель </a:t>
            </a:r>
            <a:r>
              <a:rPr lang="ru-RU" sz="2400" dirty="0" smtClean="0"/>
              <a:t>вправе подать заявление в Росреестр о изменении вида такого объекта.</a:t>
            </a:r>
            <a:endParaRPr lang="ru-RU" altLang="ru-RU" sz="2400" dirty="0" smtClean="0"/>
          </a:p>
        </p:txBody>
      </p:sp>
    </p:spTree>
    <p:extLst>
      <p:ext uri="{BB962C8B-B14F-4D97-AF65-F5344CB8AC3E}">
        <p14:creationId xmlns:p14="http://schemas.microsoft.com/office/powerpoint/2010/main" val="548347026"/>
      </p:ext>
    </p:extLst>
  </p:cSld>
  <p:clrMapOvr>
    <a:masterClrMapping/>
  </p:clrMapOvr>
  <p:transition>
    <p:wipe dir="r"/>
  </p:transition>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Заголовок 2"/>
          <p:cNvSpPr>
            <a:spLocks noGrp="1"/>
          </p:cNvSpPr>
          <p:nvPr>
            <p:ph type="title"/>
          </p:nvPr>
        </p:nvSpPr>
        <p:spPr>
          <a:xfrm>
            <a:off x="971550" y="908050"/>
            <a:ext cx="8064500" cy="1081088"/>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sz="3200" dirty="0"/>
              <a:t>Федеральный закон от 03.07.2016</a:t>
            </a:r>
            <a:br>
              <a:rPr lang="ru-RU" sz="3200" dirty="0"/>
            </a:br>
            <a:r>
              <a:rPr lang="ru-RU" sz="3200" dirty="0"/>
              <a:t>№ </a:t>
            </a:r>
            <a:r>
              <a:rPr lang="ru-RU" sz="3200" dirty="0" smtClean="0"/>
              <a:t>315-ФЗ Переходные положения</a:t>
            </a:r>
            <a:endParaRPr lang="ru-RU" altLang="ru-RU" sz="3200" dirty="0" smtClean="0"/>
          </a:p>
        </p:txBody>
      </p:sp>
      <p:sp>
        <p:nvSpPr>
          <p:cNvPr id="96259" name="Объект 4"/>
          <p:cNvSpPr>
            <a:spLocks noGrp="1"/>
          </p:cNvSpPr>
          <p:nvPr>
            <p:ph idx="1"/>
          </p:nvPr>
        </p:nvSpPr>
        <p:spPr>
          <a:xfrm>
            <a:off x="539552" y="2276475"/>
            <a:ext cx="8496944" cy="4465638"/>
          </a:xfrm>
        </p:spPr>
        <p:txBody>
          <a:bodyPr/>
          <a:lstStyle/>
          <a:p>
            <a:pPr algn="just"/>
            <a:r>
              <a:rPr lang="ru-RU" sz="2400" u="sng" dirty="0" smtClean="0"/>
              <a:t>Право на выдел </a:t>
            </a:r>
            <a:r>
              <a:rPr lang="ru-RU" sz="2400" u="sng" dirty="0"/>
              <a:t>в </a:t>
            </a:r>
            <a:r>
              <a:rPr lang="ru-RU" sz="2400" u="sng" dirty="0" smtClean="0"/>
              <a:t>натуре </a:t>
            </a:r>
            <a:r>
              <a:rPr lang="ru-RU" sz="2400" u="sng" dirty="0"/>
              <a:t>доли в праве общей долевой собственности на </a:t>
            </a:r>
            <a:r>
              <a:rPr lang="ru-RU" sz="2400" u="sng" dirty="0" smtClean="0"/>
              <a:t>помещение</a:t>
            </a:r>
          </a:p>
          <a:p>
            <a:pPr algn="just"/>
            <a:r>
              <a:rPr lang="ru-RU" sz="2400" dirty="0" smtClean="0"/>
              <a:t>Согласие </a:t>
            </a:r>
            <a:r>
              <a:rPr lang="ru-RU" sz="2400" dirty="0"/>
              <a:t>иных участников долевой собственности не требуется, если </a:t>
            </a:r>
            <a:r>
              <a:rPr lang="ru-RU" sz="2400" dirty="0" smtClean="0"/>
              <a:t>представлено </a:t>
            </a:r>
            <a:r>
              <a:rPr lang="ru-RU" sz="2400" b="1" dirty="0"/>
              <a:t>соглашение всех сособственников или решение общего собрания</a:t>
            </a:r>
          </a:p>
          <a:p>
            <a:pPr algn="just"/>
            <a:r>
              <a:rPr lang="ru-RU" sz="2400" dirty="0" smtClean="0"/>
              <a:t> </a:t>
            </a:r>
            <a:r>
              <a:rPr lang="ru-RU" sz="2400" dirty="0"/>
              <a:t>Общая </a:t>
            </a:r>
            <a:r>
              <a:rPr lang="ru-RU" sz="2400" dirty="0" smtClean="0"/>
              <a:t>долевая собственность прекращается </a:t>
            </a:r>
            <a:r>
              <a:rPr lang="ru-RU" sz="2400" dirty="0"/>
              <a:t>со дня </a:t>
            </a:r>
            <a:r>
              <a:rPr lang="ru-RU" sz="2400" b="1" dirty="0"/>
              <a:t>выдела в натуре доли последним участником </a:t>
            </a:r>
            <a:r>
              <a:rPr lang="ru-RU" sz="2400" dirty="0" smtClean="0"/>
              <a:t>и </a:t>
            </a:r>
            <a:r>
              <a:rPr lang="ru-RU" sz="2400" dirty="0"/>
              <a:t>регистрации им права </a:t>
            </a:r>
            <a:r>
              <a:rPr lang="ru-RU" sz="2400" dirty="0" smtClean="0"/>
              <a:t>на </a:t>
            </a:r>
            <a:r>
              <a:rPr lang="ru-RU" sz="2400" dirty="0" err="1" smtClean="0"/>
              <a:t>машино</a:t>
            </a:r>
            <a:r>
              <a:rPr lang="ru-RU" sz="2400" dirty="0" smtClean="0"/>
              <a:t>-место</a:t>
            </a:r>
            <a:endParaRPr lang="ru-RU" sz="2400" dirty="0"/>
          </a:p>
          <a:p>
            <a:pPr algn="just"/>
            <a:r>
              <a:rPr lang="ru-RU" sz="2400" dirty="0"/>
              <a:t>Имущество, оставшееся после выдела долей </a:t>
            </a:r>
            <a:r>
              <a:rPr lang="ru-RU" sz="2400" dirty="0" smtClean="0"/>
              <a:t>и </a:t>
            </a:r>
            <a:r>
              <a:rPr lang="ru-RU" sz="2400" dirty="0"/>
              <a:t>необходимое для </a:t>
            </a:r>
            <a:r>
              <a:rPr lang="ru-RU" sz="2400" dirty="0" smtClean="0"/>
              <a:t>прохода, проезда </a:t>
            </a:r>
            <a:r>
              <a:rPr lang="ru-RU" sz="2400" dirty="0"/>
              <a:t>к </a:t>
            </a:r>
            <a:r>
              <a:rPr lang="ru-RU" sz="2400" dirty="0" err="1"/>
              <a:t>машино</a:t>
            </a:r>
            <a:r>
              <a:rPr lang="ru-RU" sz="2400" dirty="0"/>
              <a:t>-местам, является общим </a:t>
            </a:r>
            <a:r>
              <a:rPr lang="ru-RU" sz="2400" dirty="0" smtClean="0"/>
              <a:t>имуществом.</a:t>
            </a:r>
            <a:endParaRPr lang="ru-RU" sz="2400" dirty="0"/>
          </a:p>
          <a:p>
            <a:pPr algn="just"/>
            <a:endParaRPr lang="ru-RU" sz="2400" dirty="0"/>
          </a:p>
          <a:p>
            <a:pPr algn="just"/>
            <a:endParaRPr lang="ru-RU" altLang="ru-RU" sz="2400" dirty="0" smtClean="0"/>
          </a:p>
        </p:txBody>
      </p:sp>
    </p:spTree>
    <p:extLst>
      <p:ext uri="{BB962C8B-B14F-4D97-AF65-F5344CB8AC3E}">
        <p14:creationId xmlns:p14="http://schemas.microsoft.com/office/powerpoint/2010/main" val="3287293354"/>
      </p:ext>
    </p:extLst>
  </p:cSld>
  <p:clrMapOvr>
    <a:masterClrMapping/>
  </p:clrMapOvr>
  <p:transition>
    <p:wipe dir="r"/>
  </p:transition>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Заголовок 2"/>
          <p:cNvSpPr>
            <a:spLocks/>
          </p:cNvSpPr>
          <p:nvPr/>
        </p:nvSpPr>
        <p:spPr bwMode="auto">
          <a:xfrm>
            <a:off x="755650" y="765175"/>
            <a:ext cx="8280846" cy="1008063"/>
          </a:xfrm>
          <a:prstGeom prst="roundRect">
            <a:avLst>
              <a:gd name="adj" fmla="val 2166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1"/>
              </a:buClr>
              <a:buSzPct val="75000"/>
              <a:buFont typeface="Wingdings" pitchFamily="2" charset="2"/>
              <a:buChar char="l"/>
              <a:defRPr sz="2800">
                <a:solidFill>
                  <a:schemeClr val="tx1"/>
                </a:solidFill>
                <a:latin typeface="Arial" charset="0"/>
              </a:defRPr>
            </a:lvl1pPr>
            <a:lvl2pPr marL="742950" indent="-285750" eaLnBrk="0" hangingPunct="0">
              <a:spcBef>
                <a:spcPct val="20000"/>
              </a:spcBef>
              <a:buClr>
                <a:schemeClr val="tx1"/>
              </a:buClr>
              <a:buSzPct val="75000"/>
              <a:buChar char="–"/>
              <a:defRPr sz="2400">
                <a:solidFill>
                  <a:schemeClr val="tx1"/>
                </a:solidFill>
                <a:latin typeface="Arial" charset="0"/>
              </a:defRPr>
            </a:lvl2pPr>
            <a:lvl3pPr marL="1143000" indent="-228600" eaLnBrk="0" hangingPunct="0">
              <a:spcBef>
                <a:spcPct val="20000"/>
              </a:spcBef>
              <a:buClr>
                <a:schemeClr val="tx1"/>
              </a:buClr>
              <a:buSzPct val="75000"/>
              <a:buFont typeface="Wingdings" pitchFamily="2" charset="2"/>
              <a:buChar char="l"/>
              <a:defRPr sz="2000">
                <a:solidFill>
                  <a:schemeClr val="tx1"/>
                </a:solidFill>
                <a:latin typeface="Arial" charset="0"/>
              </a:defRPr>
            </a:lvl3pPr>
            <a:lvl4pPr marL="1600200" indent="-228600" eaLnBrk="0" hangingPunct="0">
              <a:spcBef>
                <a:spcPct val="20000"/>
              </a:spcBef>
              <a:buClr>
                <a:schemeClr val="tx1"/>
              </a:buClr>
              <a:buSzPct val="80000"/>
              <a:buChar char="–"/>
              <a:defRPr sz="2000">
                <a:solidFill>
                  <a:schemeClr val="tx1"/>
                </a:solidFill>
                <a:latin typeface="Arial" charset="0"/>
              </a:defRPr>
            </a:lvl4pPr>
            <a:lvl5pPr marL="2057400" indent="-228600" eaLnBrk="0" hangingPunct="0">
              <a:spcBef>
                <a:spcPct val="20000"/>
              </a:spcBef>
              <a:buClr>
                <a:schemeClr val="tx1"/>
              </a:buClr>
              <a:buSzPct val="65000"/>
              <a:buFont typeface="Wingdings" pitchFamily="2" charset="2"/>
              <a:buChar char="l"/>
              <a:defRPr sz="2000">
                <a:solidFill>
                  <a:schemeClr val="tx1"/>
                </a:solidFill>
                <a:latin typeface="Arial" charset="0"/>
              </a:defRPr>
            </a:lvl5pPr>
            <a:lvl6pPr marL="2514600" indent="-228600" eaLnBrk="0" fontAlgn="base" hangingPunct="0">
              <a:spcBef>
                <a:spcPct val="20000"/>
              </a:spcBef>
              <a:spcAft>
                <a:spcPct val="0"/>
              </a:spcAft>
              <a:buClr>
                <a:schemeClr val="tx1"/>
              </a:buClr>
              <a:buSzPct val="65000"/>
              <a:buFont typeface="Wingdings" pitchFamily="2" charset="2"/>
              <a:buChar char="l"/>
              <a:defRPr sz="2000">
                <a:solidFill>
                  <a:schemeClr val="tx1"/>
                </a:solidFill>
                <a:latin typeface="Arial" charset="0"/>
              </a:defRPr>
            </a:lvl6pPr>
            <a:lvl7pPr marL="2971800" indent="-228600" eaLnBrk="0" fontAlgn="base" hangingPunct="0">
              <a:spcBef>
                <a:spcPct val="20000"/>
              </a:spcBef>
              <a:spcAft>
                <a:spcPct val="0"/>
              </a:spcAft>
              <a:buClr>
                <a:schemeClr val="tx1"/>
              </a:buClr>
              <a:buSzPct val="65000"/>
              <a:buFont typeface="Wingdings" pitchFamily="2" charset="2"/>
              <a:buChar char="l"/>
              <a:defRPr sz="2000">
                <a:solidFill>
                  <a:schemeClr val="tx1"/>
                </a:solidFill>
                <a:latin typeface="Arial" charset="0"/>
              </a:defRPr>
            </a:lvl7pPr>
            <a:lvl8pPr marL="3429000" indent="-228600" eaLnBrk="0" fontAlgn="base" hangingPunct="0">
              <a:spcBef>
                <a:spcPct val="20000"/>
              </a:spcBef>
              <a:spcAft>
                <a:spcPct val="0"/>
              </a:spcAft>
              <a:buClr>
                <a:schemeClr val="tx1"/>
              </a:buClr>
              <a:buSzPct val="65000"/>
              <a:buFont typeface="Wingdings" pitchFamily="2" charset="2"/>
              <a:buChar char="l"/>
              <a:defRPr sz="2000">
                <a:solidFill>
                  <a:schemeClr val="tx1"/>
                </a:solidFill>
                <a:latin typeface="Arial" charset="0"/>
              </a:defRPr>
            </a:lvl8pPr>
            <a:lvl9pPr marL="3886200" indent="-228600" eaLnBrk="0" fontAlgn="base" hangingPunct="0">
              <a:spcBef>
                <a:spcPct val="20000"/>
              </a:spcBef>
              <a:spcAft>
                <a:spcPct val="0"/>
              </a:spcAft>
              <a:buClr>
                <a:schemeClr val="tx1"/>
              </a:buClr>
              <a:buSzPct val="65000"/>
              <a:buFont typeface="Wingdings" pitchFamily="2" charset="2"/>
              <a:buChar char="l"/>
              <a:defRPr sz="2000">
                <a:solidFill>
                  <a:schemeClr val="tx1"/>
                </a:solidFill>
                <a:latin typeface="Arial" charset="0"/>
              </a:defRPr>
            </a:lvl9pPr>
          </a:lstStyle>
          <a:p>
            <a:pPr>
              <a:buNone/>
            </a:pPr>
            <a:r>
              <a:rPr lang="ru-RU" sz="3200" dirty="0"/>
              <a:t>Статья 26.1. </a:t>
            </a:r>
            <a:r>
              <a:rPr lang="ru-RU" sz="3200" dirty="0" smtClean="0"/>
              <a:t>221-ФЗ</a:t>
            </a:r>
          </a:p>
          <a:p>
            <a:pPr>
              <a:buNone/>
            </a:pPr>
            <a:r>
              <a:rPr lang="ru-RU" sz="3200" dirty="0" smtClean="0"/>
              <a:t>Часть 9 ст. 26 218-ФЗ</a:t>
            </a:r>
            <a:endParaRPr lang="ru-RU" sz="3200" dirty="0"/>
          </a:p>
        </p:txBody>
      </p:sp>
      <p:sp>
        <p:nvSpPr>
          <p:cNvPr id="40963" name="Объект 2"/>
          <p:cNvSpPr>
            <a:spLocks noGrp="1"/>
          </p:cNvSpPr>
          <p:nvPr>
            <p:ph idx="1"/>
          </p:nvPr>
        </p:nvSpPr>
        <p:spPr>
          <a:xfrm>
            <a:off x="838200" y="2362200"/>
            <a:ext cx="8197850" cy="4162425"/>
          </a:xfrm>
        </p:spPr>
        <p:txBody>
          <a:bodyPr/>
          <a:lstStyle/>
          <a:p>
            <a:pPr marL="0" indent="0" algn="just">
              <a:buNone/>
            </a:pPr>
            <a:r>
              <a:rPr lang="ru-RU" sz="2400" dirty="0"/>
              <a:t>Решение </a:t>
            </a:r>
            <a:r>
              <a:rPr lang="ru-RU" sz="2400" b="1" dirty="0"/>
              <a:t>о приостановлении осуществления государственного кадастрового учета </a:t>
            </a:r>
            <a:r>
              <a:rPr lang="ru-RU" sz="2400" dirty="0"/>
              <a:t>(в тех случаях, когда 218-ФЗ допускает возможность осуществления ГКУ без одновременной ГРП) или </a:t>
            </a:r>
            <a:r>
              <a:rPr lang="ru-RU" sz="2400" b="1" dirty="0"/>
              <a:t>решение о приостановлении осуществления ГКУ и ГРП</a:t>
            </a:r>
            <a:r>
              <a:rPr lang="ru-RU" sz="2400" dirty="0"/>
              <a:t>, </a:t>
            </a:r>
            <a:r>
              <a:rPr lang="ru-RU" sz="2400" u="sng" dirty="0"/>
              <a:t>принятые в отношении документов, необходимых для осуществления ГКУ, по основаниям, предусмотренным пунктами 2, 5, </a:t>
            </a:r>
            <a:r>
              <a:rPr lang="ru-RU" sz="2400" u="sng" dirty="0">
                <a:hlinkClick r:id="rId2"/>
              </a:rPr>
              <a:t>7</a:t>
            </a:r>
            <a:r>
              <a:rPr lang="ru-RU" sz="2400" u="sng" dirty="0"/>
              <a:t> - </a:t>
            </a:r>
            <a:r>
              <a:rPr lang="ru-RU" sz="2400" u="sng" dirty="0">
                <a:hlinkClick r:id="rId3"/>
              </a:rPr>
              <a:t>10</a:t>
            </a:r>
            <a:r>
              <a:rPr lang="ru-RU" sz="2400" u="sng" dirty="0"/>
              <a:t>, </a:t>
            </a:r>
            <a:r>
              <a:rPr lang="ru-RU" sz="2400" u="sng" dirty="0">
                <a:hlinkClick r:id="rId4"/>
              </a:rPr>
              <a:t>19</a:t>
            </a:r>
            <a:r>
              <a:rPr lang="ru-RU" sz="2400" u="sng" dirty="0"/>
              <a:t> - </a:t>
            </a:r>
            <a:r>
              <a:rPr lang="ru-RU" sz="2400" u="sng" dirty="0">
                <a:hlinkClick r:id="rId5"/>
              </a:rPr>
              <a:t>21</a:t>
            </a:r>
            <a:r>
              <a:rPr lang="ru-RU" sz="2400" u="sng" dirty="0"/>
              <a:t>, </a:t>
            </a:r>
            <a:r>
              <a:rPr lang="ru-RU" sz="2400" u="sng" dirty="0">
                <a:hlinkClick r:id="rId6"/>
              </a:rPr>
              <a:t>24</a:t>
            </a:r>
            <a:r>
              <a:rPr lang="ru-RU" sz="2400" u="sng" dirty="0"/>
              <a:t> - </a:t>
            </a:r>
            <a:r>
              <a:rPr lang="ru-RU" sz="2400" u="sng" dirty="0">
                <a:hlinkClick r:id="rId7"/>
              </a:rPr>
              <a:t>35</a:t>
            </a:r>
            <a:r>
              <a:rPr lang="ru-RU" sz="2400" u="sng" dirty="0"/>
              <a:t>, </a:t>
            </a:r>
            <a:r>
              <a:rPr lang="ru-RU" sz="2400" u="sng" dirty="0">
                <a:hlinkClick r:id="rId8"/>
              </a:rPr>
              <a:t>42</a:t>
            </a:r>
            <a:r>
              <a:rPr lang="ru-RU" sz="2400" u="sng" dirty="0"/>
              <a:t>, </a:t>
            </a:r>
            <a:r>
              <a:rPr lang="ru-RU" sz="2400" u="sng" dirty="0">
                <a:hlinkClick r:id="rId9"/>
              </a:rPr>
              <a:t>43</a:t>
            </a:r>
            <a:r>
              <a:rPr lang="ru-RU" sz="2400" u="sng" dirty="0"/>
              <a:t>, </a:t>
            </a:r>
            <a:r>
              <a:rPr lang="ru-RU" sz="2400" u="sng" dirty="0">
                <a:hlinkClick r:id="rId10"/>
              </a:rPr>
              <a:t>45</a:t>
            </a:r>
            <a:r>
              <a:rPr lang="ru-RU" sz="2400" u="sng" dirty="0"/>
              <a:t>, </a:t>
            </a:r>
            <a:r>
              <a:rPr lang="ru-RU" sz="2400" u="sng" dirty="0">
                <a:hlinkClick r:id="rId11"/>
              </a:rPr>
              <a:t>49</a:t>
            </a:r>
            <a:r>
              <a:rPr lang="ru-RU" sz="2400" u="sng" dirty="0"/>
              <a:t>, </a:t>
            </a:r>
            <a:r>
              <a:rPr lang="ru-RU" sz="2400" u="sng" dirty="0">
                <a:hlinkClick r:id="rId12"/>
              </a:rPr>
              <a:t>50</a:t>
            </a:r>
            <a:r>
              <a:rPr lang="ru-RU" sz="2400" u="sng" dirty="0"/>
              <a:t>, </a:t>
            </a:r>
            <a:r>
              <a:rPr lang="ru-RU" sz="2400" u="sng" dirty="0">
                <a:hlinkClick r:id="rId13"/>
              </a:rPr>
              <a:t>52 части 1</a:t>
            </a:r>
            <a:r>
              <a:rPr lang="ru-RU" sz="2400" u="sng" dirty="0"/>
              <a:t> </a:t>
            </a:r>
            <a:r>
              <a:rPr lang="ru-RU" sz="2400" u="sng" dirty="0" smtClean="0"/>
              <a:t>статьи 26 218-ФЗ</a:t>
            </a:r>
            <a:r>
              <a:rPr lang="ru-RU" sz="2400" dirty="0" smtClean="0"/>
              <a:t>, </a:t>
            </a:r>
            <a:r>
              <a:rPr lang="ru-RU" sz="2400" dirty="0"/>
              <a:t>могут быть </a:t>
            </a:r>
            <a:r>
              <a:rPr lang="ru-RU" sz="2400" dirty="0" smtClean="0"/>
              <a:t>обжалованы в </a:t>
            </a:r>
            <a:r>
              <a:rPr lang="ru-RU" sz="2400" dirty="0"/>
              <a:t>административном </a:t>
            </a:r>
            <a:r>
              <a:rPr lang="ru-RU" sz="2400" dirty="0" smtClean="0"/>
              <a:t>порядке в </a:t>
            </a:r>
            <a:r>
              <a:rPr lang="ru-RU" sz="2400" dirty="0"/>
              <a:t>апелляционную </a:t>
            </a:r>
            <a:r>
              <a:rPr lang="ru-RU" sz="2400" dirty="0" smtClean="0"/>
              <a:t>комиссию</a:t>
            </a:r>
            <a:endParaRPr lang="ru-RU" sz="2400" dirty="0"/>
          </a:p>
          <a:p>
            <a:pPr lvl="0" algn="just"/>
            <a:endParaRPr lang="ru-RU" altLang="ru-RU" sz="2400" dirty="0" smtClean="0"/>
          </a:p>
        </p:txBody>
      </p:sp>
    </p:spTree>
    <p:extLst>
      <p:ext uri="{BB962C8B-B14F-4D97-AF65-F5344CB8AC3E}">
        <p14:creationId xmlns:p14="http://schemas.microsoft.com/office/powerpoint/2010/main" val="4023084697"/>
      </p:ext>
    </p:extLst>
  </p:cSld>
  <p:clrMapOvr>
    <a:masterClrMapping/>
  </p:clrMapOvr>
  <p:transition>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dirty="0" smtClean="0"/>
              <a:t> Федеральный закон от 13.07.2015 N 218-ФЗ</a:t>
            </a:r>
            <a:br>
              <a:rPr lang="ru-RU" altLang="ru-RU" sz="2800" dirty="0" smtClean="0"/>
            </a:br>
            <a:r>
              <a:rPr lang="ru-RU" sz="2800" b="0" dirty="0"/>
              <a:t>Статья 14. Основания </a:t>
            </a:r>
            <a:r>
              <a:rPr lang="ru-RU" sz="2800" b="0" dirty="0" smtClean="0"/>
              <a:t>кадастрового </a:t>
            </a:r>
            <a:r>
              <a:rPr lang="ru-RU" sz="2800" b="0" dirty="0"/>
              <a:t>учета и </a:t>
            </a:r>
            <a:r>
              <a:rPr lang="ru-RU" sz="2800" b="0" dirty="0" smtClean="0"/>
              <a:t>государственной регистрации </a:t>
            </a:r>
            <a:r>
              <a:rPr lang="ru-RU" sz="2800" b="0" dirty="0"/>
              <a:t>прав</a:t>
            </a:r>
          </a:p>
        </p:txBody>
      </p:sp>
      <p:sp>
        <p:nvSpPr>
          <p:cNvPr id="3" name="Прямоугольник 2"/>
          <p:cNvSpPr/>
          <p:nvPr/>
        </p:nvSpPr>
        <p:spPr>
          <a:xfrm>
            <a:off x="755650" y="2349500"/>
            <a:ext cx="8178800" cy="3816429"/>
          </a:xfrm>
          <a:prstGeom prst="rect">
            <a:avLst/>
          </a:prstGeom>
        </p:spPr>
        <p:txBody>
          <a:bodyPr>
            <a:spAutoFit/>
          </a:bodyPr>
          <a:lstStyle/>
          <a:p>
            <a:pPr algn="just"/>
            <a:r>
              <a:rPr lang="ru-RU" sz="2200" dirty="0"/>
              <a:t>4. </a:t>
            </a:r>
            <a:r>
              <a:rPr lang="ru-RU" sz="2200" dirty="0" smtClean="0"/>
              <a:t>ГРП без </a:t>
            </a:r>
            <a:r>
              <a:rPr lang="ru-RU" sz="2200" dirty="0"/>
              <a:t>одновременного </a:t>
            </a:r>
            <a:r>
              <a:rPr lang="ru-RU" sz="2200" dirty="0" smtClean="0"/>
              <a:t>ГКУ осуществляется </a:t>
            </a:r>
            <a:r>
              <a:rPr lang="ru-RU" sz="2200" dirty="0"/>
              <a:t>при </a:t>
            </a:r>
            <a:r>
              <a:rPr lang="ru-RU" sz="2200" dirty="0" smtClean="0"/>
              <a:t>наличии </a:t>
            </a:r>
            <a:r>
              <a:rPr lang="ru-RU" sz="2200" dirty="0"/>
              <a:t>в </a:t>
            </a:r>
            <a:r>
              <a:rPr lang="ru-RU" sz="2200" dirty="0" smtClean="0"/>
              <a:t>ЕГРН </a:t>
            </a:r>
            <a:r>
              <a:rPr lang="ru-RU" sz="2200" dirty="0"/>
              <a:t>сведений </a:t>
            </a:r>
            <a:r>
              <a:rPr lang="ru-RU" sz="2200" dirty="0" smtClean="0"/>
              <a:t>о недвижимости, </a:t>
            </a:r>
            <a:r>
              <a:rPr lang="ru-RU" sz="2200" dirty="0"/>
              <a:t>в связи с</a:t>
            </a:r>
            <a:r>
              <a:rPr lang="ru-RU" sz="2200" dirty="0" smtClean="0"/>
              <a:t>:</a:t>
            </a:r>
          </a:p>
          <a:p>
            <a:pPr algn="just"/>
            <a:endParaRPr lang="ru-RU" sz="2200" dirty="0"/>
          </a:p>
          <a:p>
            <a:pPr marL="457200" indent="-457200" algn="just">
              <a:buFont typeface="+mj-lt"/>
              <a:buAutoNum type="arabicParenR" startAt="4"/>
            </a:pPr>
            <a:r>
              <a:rPr lang="ru-RU" sz="2200" u="sng" dirty="0" smtClean="0"/>
              <a:t>переходом права </a:t>
            </a:r>
            <a:r>
              <a:rPr lang="ru-RU" sz="2200" dirty="0" smtClean="0"/>
              <a:t>на объект недвижимости</a:t>
            </a:r>
          </a:p>
          <a:p>
            <a:pPr marL="457200" indent="-457200" algn="just">
              <a:buAutoNum type="arabicParenR" startAt="4"/>
            </a:pPr>
            <a:endParaRPr lang="ru-RU" sz="2200" dirty="0" smtClean="0"/>
          </a:p>
          <a:p>
            <a:pPr marL="457200" indent="-457200" algn="just">
              <a:buAutoNum type="arabicParenR" startAt="4"/>
            </a:pPr>
            <a:r>
              <a:rPr lang="ru-RU" sz="2200" u="sng" dirty="0" smtClean="0"/>
              <a:t>подтверждением </a:t>
            </a:r>
            <a:r>
              <a:rPr lang="ru-RU" sz="2200" u="sng" dirty="0"/>
              <a:t>прав </a:t>
            </a:r>
            <a:r>
              <a:rPr lang="ru-RU" sz="2200" dirty="0"/>
              <a:t>на объект недвижимости, возникших до дня вступления в </a:t>
            </a:r>
            <a:r>
              <a:rPr lang="ru-RU" sz="2200" dirty="0" smtClean="0"/>
              <a:t>силу 122-ФЗ</a:t>
            </a:r>
          </a:p>
          <a:p>
            <a:pPr marL="457200" indent="-457200" algn="just">
              <a:buAutoNum type="arabicParenR" startAt="4"/>
            </a:pPr>
            <a:endParaRPr lang="ru-RU" sz="2200" dirty="0"/>
          </a:p>
          <a:p>
            <a:pPr marL="457200" indent="-457200" algn="just">
              <a:buAutoNum type="arabicParenR" startAt="4"/>
            </a:pPr>
            <a:r>
              <a:rPr lang="ru-RU" sz="2200" u="sng" dirty="0" smtClean="0"/>
              <a:t>подтверждением </a:t>
            </a:r>
            <a:r>
              <a:rPr lang="ru-RU" sz="2200" u="sng" dirty="0"/>
              <a:t>прав </a:t>
            </a:r>
            <a:r>
              <a:rPr lang="ru-RU" sz="2200" dirty="0"/>
              <a:t>на объект, возникших в силу ФЗ</a:t>
            </a:r>
            <a:r>
              <a:rPr lang="ru-RU" sz="2200" dirty="0" smtClean="0"/>
              <a:t>;</a:t>
            </a:r>
          </a:p>
          <a:p>
            <a:pPr marL="457200" indent="-457200" algn="just">
              <a:buAutoNum type="arabicParenR" startAt="4"/>
            </a:pPr>
            <a:endParaRPr lang="ru-RU" sz="2200" dirty="0"/>
          </a:p>
          <a:p>
            <a:pPr marL="457200" indent="-457200" algn="just">
              <a:buAutoNum type="arabicParenR" startAt="4"/>
            </a:pPr>
            <a:r>
              <a:rPr lang="ru-RU" sz="2200" u="sng" dirty="0" smtClean="0"/>
              <a:t>ограничением </a:t>
            </a:r>
            <a:r>
              <a:rPr lang="ru-RU" sz="2200" u="sng" dirty="0"/>
              <a:t>прав </a:t>
            </a:r>
            <a:r>
              <a:rPr lang="ru-RU" sz="2200" dirty="0"/>
              <a:t>на объект и обременением объекта.</a:t>
            </a:r>
          </a:p>
        </p:txBody>
      </p:sp>
    </p:spTree>
    <p:extLst>
      <p:ext uri="{BB962C8B-B14F-4D97-AF65-F5344CB8AC3E}">
        <p14:creationId xmlns:p14="http://schemas.microsoft.com/office/powerpoint/2010/main" val="3983905967"/>
      </p:ext>
    </p:extLst>
  </p:cSld>
  <p:clrMapOvr>
    <a:masterClrMapping/>
  </p:clrMapOvr>
  <p:transition>
    <p:wipe dir="r"/>
  </p:transition>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Заголовок 2"/>
          <p:cNvSpPr>
            <a:spLocks/>
          </p:cNvSpPr>
          <p:nvPr/>
        </p:nvSpPr>
        <p:spPr bwMode="auto">
          <a:xfrm>
            <a:off x="755650" y="765175"/>
            <a:ext cx="8064500" cy="1008063"/>
          </a:xfrm>
          <a:prstGeom prst="roundRect">
            <a:avLst>
              <a:gd name="adj" fmla="val 2166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1"/>
              </a:buClr>
              <a:buSzPct val="75000"/>
              <a:buFont typeface="Wingdings" pitchFamily="2" charset="2"/>
              <a:buChar char="l"/>
              <a:defRPr sz="2800">
                <a:solidFill>
                  <a:schemeClr val="tx1"/>
                </a:solidFill>
                <a:latin typeface="Arial" charset="0"/>
              </a:defRPr>
            </a:lvl1pPr>
            <a:lvl2pPr marL="742950" indent="-285750" eaLnBrk="0" hangingPunct="0">
              <a:spcBef>
                <a:spcPct val="20000"/>
              </a:spcBef>
              <a:buClr>
                <a:schemeClr val="tx1"/>
              </a:buClr>
              <a:buSzPct val="75000"/>
              <a:buChar char="–"/>
              <a:defRPr sz="2400">
                <a:solidFill>
                  <a:schemeClr val="tx1"/>
                </a:solidFill>
                <a:latin typeface="Arial" charset="0"/>
              </a:defRPr>
            </a:lvl2pPr>
            <a:lvl3pPr marL="1143000" indent="-228600" eaLnBrk="0" hangingPunct="0">
              <a:spcBef>
                <a:spcPct val="20000"/>
              </a:spcBef>
              <a:buClr>
                <a:schemeClr val="tx1"/>
              </a:buClr>
              <a:buSzPct val="75000"/>
              <a:buFont typeface="Wingdings" pitchFamily="2" charset="2"/>
              <a:buChar char="l"/>
              <a:defRPr sz="2000">
                <a:solidFill>
                  <a:schemeClr val="tx1"/>
                </a:solidFill>
                <a:latin typeface="Arial" charset="0"/>
              </a:defRPr>
            </a:lvl3pPr>
            <a:lvl4pPr marL="1600200" indent="-228600" eaLnBrk="0" hangingPunct="0">
              <a:spcBef>
                <a:spcPct val="20000"/>
              </a:spcBef>
              <a:buClr>
                <a:schemeClr val="tx1"/>
              </a:buClr>
              <a:buSzPct val="80000"/>
              <a:buChar char="–"/>
              <a:defRPr sz="2000">
                <a:solidFill>
                  <a:schemeClr val="tx1"/>
                </a:solidFill>
                <a:latin typeface="Arial" charset="0"/>
              </a:defRPr>
            </a:lvl4pPr>
            <a:lvl5pPr marL="2057400" indent="-228600" eaLnBrk="0" hangingPunct="0">
              <a:spcBef>
                <a:spcPct val="20000"/>
              </a:spcBef>
              <a:buClr>
                <a:schemeClr val="tx1"/>
              </a:buClr>
              <a:buSzPct val="65000"/>
              <a:buFont typeface="Wingdings" pitchFamily="2" charset="2"/>
              <a:buChar char="l"/>
              <a:defRPr sz="2000">
                <a:solidFill>
                  <a:schemeClr val="tx1"/>
                </a:solidFill>
                <a:latin typeface="Arial" charset="0"/>
              </a:defRPr>
            </a:lvl5pPr>
            <a:lvl6pPr marL="2514600" indent="-228600" eaLnBrk="0" fontAlgn="base" hangingPunct="0">
              <a:spcBef>
                <a:spcPct val="20000"/>
              </a:spcBef>
              <a:spcAft>
                <a:spcPct val="0"/>
              </a:spcAft>
              <a:buClr>
                <a:schemeClr val="tx1"/>
              </a:buClr>
              <a:buSzPct val="65000"/>
              <a:buFont typeface="Wingdings" pitchFamily="2" charset="2"/>
              <a:buChar char="l"/>
              <a:defRPr sz="2000">
                <a:solidFill>
                  <a:schemeClr val="tx1"/>
                </a:solidFill>
                <a:latin typeface="Arial" charset="0"/>
              </a:defRPr>
            </a:lvl6pPr>
            <a:lvl7pPr marL="2971800" indent="-228600" eaLnBrk="0" fontAlgn="base" hangingPunct="0">
              <a:spcBef>
                <a:spcPct val="20000"/>
              </a:spcBef>
              <a:spcAft>
                <a:spcPct val="0"/>
              </a:spcAft>
              <a:buClr>
                <a:schemeClr val="tx1"/>
              </a:buClr>
              <a:buSzPct val="65000"/>
              <a:buFont typeface="Wingdings" pitchFamily="2" charset="2"/>
              <a:buChar char="l"/>
              <a:defRPr sz="2000">
                <a:solidFill>
                  <a:schemeClr val="tx1"/>
                </a:solidFill>
                <a:latin typeface="Arial" charset="0"/>
              </a:defRPr>
            </a:lvl7pPr>
            <a:lvl8pPr marL="3429000" indent="-228600" eaLnBrk="0" fontAlgn="base" hangingPunct="0">
              <a:spcBef>
                <a:spcPct val="20000"/>
              </a:spcBef>
              <a:spcAft>
                <a:spcPct val="0"/>
              </a:spcAft>
              <a:buClr>
                <a:schemeClr val="tx1"/>
              </a:buClr>
              <a:buSzPct val="65000"/>
              <a:buFont typeface="Wingdings" pitchFamily="2" charset="2"/>
              <a:buChar char="l"/>
              <a:defRPr sz="2000">
                <a:solidFill>
                  <a:schemeClr val="tx1"/>
                </a:solidFill>
                <a:latin typeface="Arial" charset="0"/>
              </a:defRPr>
            </a:lvl8pPr>
            <a:lvl9pPr marL="3886200" indent="-228600" eaLnBrk="0" fontAlgn="base" hangingPunct="0">
              <a:spcBef>
                <a:spcPct val="20000"/>
              </a:spcBef>
              <a:spcAft>
                <a:spcPct val="0"/>
              </a:spcAft>
              <a:buClr>
                <a:schemeClr val="tx1"/>
              </a:buClr>
              <a:buSzPct val="65000"/>
              <a:buFont typeface="Wingdings" pitchFamily="2" charset="2"/>
              <a:buChar char="l"/>
              <a:defRPr sz="2000">
                <a:solidFill>
                  <a:schemeClr val="tx1"/>
                </a:solidFill>
                <a:latin typeface="Arial" charset="0"/>
              </a:defRPr>
            </a:lvl9pPr>
          </a:lstStyle>
          <a:p>
            <a:pPr>
              <a:lnSpc>
                <a:spcPct val="90000"/>
              </a:lnSpc>
              <a:spcBef>
                <a:spcPct val="0"/>
              </a:spcBef>
              <a:buClrTx/>
              <a:buSzTx/>
              <a:buFontTx/>
              <a:buNone/>
            </a:pPr>
            <a:r>
              <a:rPr lang="ru-RU" altLang="ru-RU" sz="3200" b="1" dirty="0" smtClean="0">
                <a:solidFill>
                  <a:srgbClr val="006666"/>
                </a:solidFill>
              </a:rPr>
              <a:t>Обжалование решений о приостановлении</a:t>
            </a:r>
            <a:endParaRPr lang="ru-RU" altLang="ru-RU" sz="3200" b="1" dirty="0">
              <a:solidFill>
                <a:srgbClr val="006666"/>
              </a:solidFill>
            </a:endParaRPr>
          </a:p>
        </p:txBody>
      </p:sp>
      <p:sp>
        <p:nvSpPr>
          <p:cNvPr id="39939" name="Объект 2"/>
          <p:cNvSpPr>
            <a:spLocks noGrp="1"/>
          </p:cNvSpPr>
          <p:nvPr>
            <p:ph idx="1"/>
          </p:nvPr>
        </p:nvSpPr>
        <p:spPr>
          <a:xfrm>
            <a:off x="838200" y="2362200"/>
            <a:ext cx="8054280" cy="4163144"/>
          </a:xfrm>
        </p:spPr>
        <p:txBody>
          <a:bodyPr/>
          <a:lstStyle/>
          <a:p>
            <a:pPr algn="just"/>
            <a:r>
              <a:rPr lang="ru-RU" altLang="ru-RU" dirty="0" smtClean="0"/>
              <a:t>в течение 30 дней с даты принятия решения о приостановлении;</a:t>
            </a:r>
          </a:p>
          <a:p>
            <a:pPr algn="just"/>
            <a:r>
              <a:rPr lang="ru-RU" altLang="ru-RU" b="1" dirty="0" smtClean="0"/>
              <a:t>заявитель, его представитель, кадастровый инженер (юридическое лицо) в апелляционную комиссию по месту нахождения ОКУ</a:t>
            </a:r>
            <a:r>
              <a:rPr lang="ru-RU" altLang="ru-RU" dirty="0" smtClean="0"/>
              <a:t>;</a:t>
            </a:r>
          </a:p>
          <a:p>
            <a:pPr algn="just"/>
            <a:r>
              <a:rPr lang="ru-RU" altLang="ru-RU" dirty="0" smtClean="0"/>
              <a:t>лично, по почте, через сеть «интернет»;</a:t>
            </a:r>
          </a:p>
          <a:p>
            <a:pPr algn="just"/>
            <a:r>
              <a:rPr lang="ru-RU" dirty="0" smtClean="0"/>
              <a:t>в заявление - обоснование </a:t>
            </a:r>
            <a:r>
              <a:rPr lang="ru-RU" dirty="0"/>
              <a:t>в произвольной форме несоответствия решения </a:t>
            </a:r>
            <a:r>
              <a:rPr lang="ru-RU" dirty="0" smtClean="0"/>
              <a:t>закону.</a:t>
            </a:r>
            <a:endParaRPr lang="ru-RU" dirty="0"/>
          </a:p>
        </p:txBody>
      </p:sp>
    </p:spTree>
    <p:extLst>
      <p:ext uri="{BB962C8B-B14F-4D97-AF65-F5344CB8AC3E}">
        <p14:creationId xmlns:p14="http://schemas.microsoft.com/office/powerpoint/2010/main" val="1764743652"/>
      </p:ext>
    </p:extLst>
  </p:cSld>
  <p:clrMapOvr>
    <a:masterClrMapping/>
  </p:clrMapOvr>
  <p:transition>
    <p:wipe dir="r"/>
  </p:transition>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Объект 2"/>
          <p:cNvSpPr>
            <a:spLocks noGrp="1"/>
          </p:cNvSpPr>
          <p:nvPr>
            <p:ph idx="1"/>
          </p:nvPr>
        </p:nvSpPr>
        <p:spPr>
          <a:xfrm>
            <a:off x="539552" y="2362200"/>
            <a:ext cx="8496498" cy="4162425"/>
          </a:xfrm>
        </p:spPr>
        <p:txBody>
          <a:bodyPr/>
          <a:lstStyle/>
          <a:p>
            <a:pPr marL="0" indent="0">
              <a:buNone/>
            </a:pPr>
            <a:r>
              <a:rPr lang="ru-RU" b="1" dirty="0" smtClean="0"/>
              <a:t>В </a:t>
            </a:r>
            <a:r>
              <a:rPr lang="ru-RU" b="1" dirty="0"/>
              <a:t>отношении заявления </a:t>
            </a:r>
            <a:r>
              <a:rPr lang="ru-RU" b="1" dirty="0" smtClean="0"/>
              <a:t>принимается </a:t>
            </a:r>
            <a:r>
              <a:rPr lang="ru-RU" b="1" dirty="0"/>
              <a:t>одно из следующих решений:</a:t>
            </a:r>
          </a:p>
          <a:p>
            <a:r>
              <a:rPr lang="ru-RU" dirty="0"/>
              <a:t>об отказе в принятии к рассмотрению заявления об обжаловании решения о приостановлении;</a:t>
            </a:r>
          </a:p>
          <a:p>
            <a:r>
              <a:rPr lang="ru-RU" dirty="0"/>
              <a:t>об отклонении заявления об обжаловании решения о приостановлении;</a:t>
            </a:r>
          </a:p>
          <a:p>
            <a:r>
              <a:rPr lang="ru-RU" dirty="0"/>
              <a:t>об удовлетворении заявления об обжаловании решения о приостановлении.</a:t>
            </a:r>
          </a:p>
          <a:p>
            <a:pPr algn="just"/>
            <a:endParaRPr lang="ru-RU" b="1" dirty="0"/>
          </a:p>
          <a:p>
            <a:endParaRPr lang="ru-RU" dirty="0"/>
          </a:p>
          <a:p>
            <a:pPr algn="just"/>
            <a:endParaRPr lang="ru-RU" altLang="ru-RU" dirty="0" smtClean="0"/>
          </a:p>
        </p:txBody>
      </p:sp>
      <p:sp>
        <p:nvSpPr>
          <p:cNvPr id="4" name="Заголовок 2"/>
          <p:cNvSpPr>
            <a:spLocks/>
          </p:cNvSpPr>
          <p:nvPr/>
        </p:nvSpPr>
        <p:spPr bwMode="auto">
          <a:xfrm>
            <a:off x="755650" y="765175"/>
            <a:ext cx="8280846" cy="1008063"/>
          </a:xfrm>
          <a:prstGeom prst="roundRect">
            <a:avLst>
              <a:gd name="adj" fmla="val 2166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1"/>
              </a:buClr>
              <a:buSzPct val="75000"/>
              <a:buFont typeface="Wingdings" pitchFamily="2" charset="2"/>
              <a:buChar char="l"/>
              <a:defRPr sz="2800">
                <a:solidFill>
                  <a:schemeClr val="tx1"/>
                </a:solidFill>
                <a:latin typeface="Arial" charset="0"/>
              </a:defRPr>
            </a:lvl1pPr>
            <a:lvl2pPr marL="742950" indent="-285750" eaLnBrk="0" hangingPunct="0">
              <a:spcBef>
                <a:spcPct val="20000"/>
              </a:spcBef>
              <a:buClr>
                <a:schemeClr val="tx1"/>
              </a:buClr>
              <a:buSzPct val="75000"/>
              <a:buChar char="–"/>
              <a:defRPr sz="2400">
                <a:solidFill>
                  <a:schemeClr val="tx1"/>
                </a:solidFill>
                <a:latin typeface="Arial" charset="0"/>
              </a:defRPr>
            </a:lvl2pPr>
            <a:lvl3pPr marL="1143000" indent="-228600" eaLnBrk="0" hangingPunct="0">
              <a:spcBef>
                <a:spcPct val="20000"/>
              </a:spcBef>
              <a:buClr>
                <a:schemeClr val="tx1"/>
              </a:buClr>
              <a:buSzPct val="75000"/>
              <a:buFont typeface="Wingdings" pitchFamily="2" charset="2"/>
              <a:buChar char="l"/>
              <a:defRPr sz="2000">
                <a:solidFill>
                  <a:schemeClr val="tx1"/>
                </a:solidFill>
                <a:latin typeface="Arial" charset="0"/>
              </a:defRPr>
            </a:lvl3pPr>
            <a:lvl4pPr marL="1600200" indent="-228600" eaLnBrk="0" hangingPunct="0">
              <a:spcBef>
                <a:spcPct val="20000"/>
              </a:spcBef>
              <a:buClr>
                <a:schemeClr val="tx1"/>
              </a:buClr>
              <a:buSzPct val="80000"/>
              <a:buChar char="–"/>
              <a:defRPr sz="2000">
                <a:solidFill>
                  <a:schemeClr val="tx1"/>
                </a:solidFill>
                <a:latin typeface="Arial" charset="0"/>
              </a:defRPr>
            </a:lvl4pPr>
            <a:lvl5pPr marL="2057400" indent="-228600" eaLnBrk="0" hangingPunct="0">
              <a:spcBef>
                <a:spcPct val="20000"/>
              </a:spcBef>
              <a:buClr>
                <a:schemeClr val="tx1"/>
              </a:buClr>
              <a:buSzPct val="65000"/>
              <a:buFont typeface="Wingdings" pitchFamily="2" charset="2"/>
              <a:buChar char="l"/>
              <a:defRPr sz="2000">
                <a:solidFill>
                  <a:schemeClr val="tx1"/>
                </a:solidFill>
                <a:latin typeface="Arial" charset="0"/>
              </a:defRPr>
            </a:lvl5pPr>
            <a:lvl6pPr marL="2514600" indent="-228600" eaLnBrk="0" fontAlgn="base" hangingPunct="0">
              <a:spcBef>
                <a:spcPct val="20000"/>
              </a:spcBef>
              <a:spcAft>
                <a:spcPct val="0"/>
              </a:spcAft>
              <a:buClr>
                <a:schemeClr val="tx1"/>
              </a:buClr>
              <a:buSzPct val="65000"/>
              <a:buFont typeface="Wingdings" pitchFamily="2" charset="2"/>
              <a:buChar char="l"/>
              <a:defRPr sz="2000">
                <a:solidFill>
                  <a:schemeClr val="tx1"/>
                </a:solidFill>
                <a:latin typeface="Arial" charset="0"/>
              </a:defRPr>
            </a:lvl6pPr>
            <a:lvl7pPr marL="2971800" indent="-228600" eaLnBrk="0" fontAlgn="base" hangingPunct="0">
              <a:spcBef>
                <a:spcPct val="20000"/>
              </a:spcBef>
              <a:spcAft>
                <a:spcPct val="0"/>
              </a:spcAft>
              <a:buClr>
                <a:schemeClr val="tx1"/>
              </a:buClr>
              <a:buSzPct val="65000"/>
              <a:buFont typeface="Wingdings" pitchFamily="2" charset="2"/>
              <a:buChar char="l"/>
              <a:defRPr sz="2000">
                <a:solidFill>
                  <a:schemeClr val="tx1"/>
                </a:solidFill>
                <a:latin typeface="Arial" charset="0"/>
              </a:defRPr>
            </a:lvl7pPr>
            <a:lvl8pPr marL="3429000" indent="-228600" eaLnBrk="0" fontAlgn="base" hangingPunct="0">
              <a:spcBef>
                <a:spcPct val="20000"/>
              </a:spcBef>
              <a:spcAft>
                <a:spcPct val="0"/>
              </a:spcAft>
              <a:buClr>
                <a:schemeClr val="tx1"/>
              </a:buClr>
              <a:buSzPct val="65000"/>
              <a:buFont typeface="Wingdings" pitchFamily="2" charset="2"/>
              <a:buChar char="l"/>
              <a:defRPr sz="2000">
                <a:solidFill>
                  <a:schemeClr val="tx1"/>
                </a:solidFill>
                <a:latin typeface="Arial" charset="0"/>
              </a:defRPr>
            </a:lvl8pPr>
            <a:lvl9pPr marL="3886200" indent="-228600" eaLnBrk="0" fontAlgn="base" hangingPunct="0">
              <a:spcBef>
                <a:spcPct val="20000"/>
              </a:spcBef>
              <a:spcAft>
                <a:spcPct val="0"/>
              </a:spcAft>
              <a:buClr>
                <a:schemeClr val="tx1"/>
              </a:buClr>
              <a:buSzPct val="65000"/>
              <a:buFont typeface="Wingdings" pitchFamily="2" charset="2"/>
              <a:buChar char="l"/>
              <a:defRPr sz="2000">
                <a:solidFill>
                  <a:schemeClr val="tx1"/>
                </a:solidFill>
                <a:latin typeface="Arial" charset="0"/>
              </a:defRPr>
            </a:lvl9pPr>
          </a:lstStyle>
          <a:p>
            <a:pPr>
              <a:lnSpc>
                <a:spcPct val="90000"/>
              </a:lnSpc>
              <a:spcBef>
                <a:spcPct val="0"/>
              </a:spcBef>
              <a:buClrTx/>
              <a:buSzTx/>
              <a:buNone/>
            </a:pPr>
            <a:r>
              <a:rPr lang="ru-RU" altLang="ru-RU" sz="3200" b="1" dirty="0">
                <a:solidFill>
                  <a:srgbClr val="006666"/>
                </a:solidFill>
              </a:rPr>
              <a:t>Приказ Минэкономразвития России от 30.03.2016 №193</a:t>
            </a:r>
          </a:p>
        </p:txBody>
      </p:sp>
    </p:spTree>
    <p:extLst>
      <p:ext uri="{BB962C8B-B14F-4D97-AF65-F5344CB8AC3E}">
        <p14:creationId xmlns:p14="http://schemas.microsoft.com/office/powerpoint/2010/main" val="4249553804"/>
      </p:ext>
    </p:extLst>
  </p:cSld>
  <p:clrMapOvr>
    <a:masterClrMapping/>
  </p:clrMapOvr>
  <p:transition>
    <p:wipe dir="r"/>
  </p:transition>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Объект 2"/>
          <p:cNvSpPr>
            <a:spLocks noGrp="1"/>
          </p:cNvSpPr>
          <p:nvPr>
            <p:ph idx="1"/>
          </p:nvPr>
        </p:nvSpPr>
        <p:spPr>
          <a:xfrm>
            <a:off x="539552" y="2362200"/>
            <a:ext cx="8496498" cy="4162425"/>
          </a:xfrm>
        </p:spPr>
        <p:txBody>
          <a:bodyPr/>
          <a:lstStyle/>
          <a:p>
            <a:pPr algn="just"/>
            <a:r>
              <a:rPr lang="ru-RU" dirty="0" smtClean="0"/>
              <a:t>направляется </a:t>
            </a:r>
            <a:r>
              <a:rPr lang="ru-RU" dirty="0"/>
              <a:t>запрос о представлении </a:t>
            </a:r>
            <a:r>
              <a:rPr lang="ru-RU" dirty="0" smtClean="0"/>
              <a:t>заключения СРО, </a:t>
            </a:r>
            <a:r>
              <a:rPr lang="ru-RU" dirty="0"/>
              <a:t>если для принятия </a:t>
            </a:r>
            <a:r>
              <a:rPr lang="ru-RU" dirty="0" smtClean="0"/>
              <a:t>решения </a:t>
            </a:r>
            <a:r>
              <a:rPr lang="ru-RU" dirty="0"/>
              <a:t>необходимо </a:t>
            </a:r>
            <a:r>
              <a:rPr lang="ru-RU" b="1" dirty="0"/>
              <a:t>установление местоположения границ </a:t>
            </a:r>
            <a:r>
              <a:rPr lang="ru-RU" b="1" dirty="0" smtClean="0"/>
              <a:t>недвижимости</a:t>
            </a:r>
            <a:r>
              <a:rPr lang="ru-RU" dirty="0" smtClean="0"/>
              <a:t>, </a:t>
            </a:r>
            <a:r>
              <a:rPr lang="ru-RU" dirty="0"/>
              <a:t>а также </a:t>
            </a:r>
            <a:r>
              <a:rPr lang="ru-RU" b="1" dirty="0"/>
              <a:t>в иных случаях, определенных </a:t>
            </a:r>
            <a:r>
              <a:rPr lang="ru-RU" b="1" dirty="0" smtClean="0"/>
              <a:t>комиссией</a:t>
            </a:r>
            <a:r>
              <a:rPr lang="ru-RU" b="1" dirty="0"/>
              <a:t>. </a:t>
            </a:r>
            <a:endParaRPr lang="ru-RU" b="1" dirty="0" smtClean="0"/>
          </a:p>
          <a:p>
            <a:pPr algn="just"/>
            <a:r>
              <a:rPr lang="ru-RU" dirty="0" smtClean="0"/>
              <a:t>При не поступлении заключения в установленный срок, проводится </a:t>
            </a:r>
            <a:r>
              <a:rPr lang="ru-RU" dirty="0"/>
              <a:t>заседание </a:t>
            </a:r>
            <a:br>
              <a:rPr lang="ru-RU" dirty="0"/>
            </a:br>
            <a:r>
              <a:rPr lang="ru-RU" dirty="0" smtClean="0"/>
              <a:t>с </a:t>
            </a:r>
            <a:r>
              <a:rPr lang="ru-RU" dirty="0"/>
              <a:t>учетом </a:t>
            </a:r>
            <a:r>
              <a:rPr lang="ru-RU" dirty="0" smtClean="0"/>
              <a:t>информации</a:t>
            </a:r>
            <a:r>
              <a:rPr lang="ru-RU" dirty="0"/>
              <a:t>, имеющейся в распоряжении </a:t>
            </a:r>
            <a:r>
              <a:rPr lang="ru-RU" dirty="0" smtClean="0"/>
              <a:t>комиссии. Информируется Росреестр, как орган надзора.</a:t>
            </a:r>
            <a:endParaRPr lang="ru-RU" dirty="0"/>
          </a:p>
          <a:p>
            <a:pPr algn="just"/>
            <a:endParaRPr lang="ru-RU" b="1" dirty="0"/>
          </a:p>
          <a:p>
            <a:endParaRPr lang="ru-RU" dirty="0"/>
          </a:p>
          <a:p>
            <a:pPr algn="just"/>
            <a:endParaRPr lang="ru-RU" altLang="ru-RU" dirty="0" smtClean="0"/>
          </a:p>
        </p:txBody>
      </p:sp>
      <p:sp>
        <p:nvSpPr>
          <p:cNvPr id="4" name="Заголовок 2"/>
          <p:cNvSpPr>
            <a:spLocks/>
          </p:cNvSpPr>
          <p:nvPr/>
        </p:nvSpPr>
        <p:spPr bwMode="auto">
          <a:xfrm>
            <a:off x="755650" y="765175"/>
            <a:ext cx="8280846" cy="1008063"/>
          </a:xfrm>
          <a:prstGeom prst="roundRect">
            <a:avLst>
              <a:gd name="adj" fmla="val 2166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1"/>
              </a:buClr>
              <a:buSzPct val="75000"/>
              <a:buFont typeface="Wingdings" pitchFamily="2" charset="2"/>
              <a:buChar char="l"/>
              <a:defRPr sz="2800">
                <a:solidFill>
                  <a:schemeClr val="tx1"/>
                </a:solidFill>
                <a:latin typeface="Arial" charset="0"/>
              </a:defRPr>
            </a:lvl1pPr>
            <a:lvl2pPr marL="742950" indent="-285750" eaLnBrk="0" hangingPunct="0">
              <a:spcBef>
                <a:spcPct val="20000"/>
              </a:spcBef>
              <a:buClr>
                <a:schemeClr val="tx1"/>
              </a:buClr>
              <a:buSzPct val="75000"/>
              <a:buChar char="–"/>
              <a:defRPr sz="2400">
                <a:solidFill>
                  <a:schemeClr val="tx1"/>
                </a:solidFill>
                <a:latin typeface="Arial" charset="0"/>
              </a:defRPr>
            </a:lvl2pPr>
            <a:lvl3pPr marL="1143000" indent="-228600" eaLnBrk="0" hangingPunct="0">
              <a:spcBef>
                <a:spcPct val="20000"/>
              </a:spcBef>
              <a:buClr>
                <a:schemeClr val="tx1"/>
              </a:buClr>
              <a:buSzPct val="75000"/>
              <a:buFont typeface="Wingdings" pitchFamily="2" charset="2"/>
              <a:buChar char="l"/>
              <a:defRPr sz="2000">
                <a:solidFill>
                  <a:schemeClr val="tx1"/>
                </a:solidFill>
                <a:latin typeface="Arial" charset="0"/>
              </a:defRPr>
            </a:lvl3pPr>
            <a:lvl4pPr marL="1600200" indent="-228600" eaLnBrk="0" hangingPunct="0">
              <a:spcBef>
                <a:spcPct val="20000"/>
              </a:spcBef>
              <a:buClr>
                <a:schemeClr val="tx1"/>
              </a:buClr>
              <a:buSzPct val="80000"/>
              <a:buChar char="–"/>
              <a:defRPr sz="2000">
                <a:solidFill>
                  <a:schemeClr val="tx1"/>
                </a:solidFill>
                <a:latin typeface="Arial" charset="0"/>
              </a:defRPr>
            </a:lvl4pPr>
            <a:lvl5pPr marL="2057400" indent="-228600" eaLnBrk="0" hangingPunct="0">
              <a:spcBef>
                <a:spcPct val="20000"/>
              </a:spcBef>
              <a:buClr>
                <a:schemeClr val="tx1"/>
              </a:buClr>
              <a:buSzPct val="65000"/>
              <a:buFont typeface="Wingdings" pitchFamily="2" charset="2"/>
              <a:buChar char="l"/>
              <a:defRPr sz="2000">
                <a:solidFill>
                  <a:schemeClr val="tx1"/>
                </a:solidFill>
                <a:latin typeface="Arial" charset="0"/>
              </a:defRPr>
            </a:lvl5pPr>
            <a:lvl6pPr marL="2514600" indent="-228600" eaLnBrk="0" fontAlgn="base" hangingPunct="0">
              <a:spcBef>
                <a:spcPct val="20000"/>
              </a:spcBef>
              <a:spcAft>
                <a:spcPct val="0"/>
              </a:spcAft>
              <a:buClr>
                <a:schemeClr val="tx1"/>
              </a:buClr>
              <a:buSzPct val="65000"/>
              <a:buFont typeface="Wingdings" pitchFamily="2" charset="2"/>
              <a:buChar char="l"/>
              <a:defRPr sz="2000">
                <a:solidFill>
                  <a:schemeClr val="tx1"/>
                </a:solidFill>
                <a:latin typeface="Arial" charset="0"/>
              </a:defRPr>
            </a:lvl6pPr>
            <a:lvl7pPr marL="2971800" indent="-228600" eaLnBrk="0" fontAlgn="base" hangingPunct="0">
              <a:spcBef>
                <a:spcPct val="20000"/>
              </a:spcBef>
              <a:spcAft>
                <a:spcPct val="0"/>
              </a:spcAft>
              <a:buClr>
                <a:schemeClr val="tx1"/>
              </a:buClr>
              <a:buSzPct val="65000"/>
              <a:buFont typeface="Wingdings" pitchFamily="2" charset="2"/>
              <a:buChar char="l"/>
              <a:defRPr sz="2000">
                <a:solidFill>
                  <a:schemeClr val="tx1"/>
                </a:solidFill>
                <a:latin typeface="Arial" charset="0"/>
              </a:defRPr>
            </a:lvl7pPr>
            <a:lvl8pPr marL="3429000" indent="-228600" eaLnBrk="0" fontAlgn="base" hangingPunct="0">
              <a:spcBef>
                <a:spcPct val="20000"/>
              </a:spcBef>
              <a:spcAft>
                <a:spcPct val="0"/>
              </a:spcAft>
              <a:buClr>
                <a:schemeClr val="tx1"/>
              </a:buClr>
              <a:buSzPct val="65000"/>
              <a:buFont typeface="Wingdings" pitchFamily="2" charset="2"/>
              <a:buChar char="l"/>
              <a:defRPr sz="2000">
                <a:solidFill>
                  <a:schemeClr val="tx1"/>
                </a:solidFill>
                <a:latin typeface="Arial" charset="0"/>
              </a:defRPr>
            </a:lvl8pPr>
            <a:lvl9pPr marL="3886200" indent="-228600" eaLnBrk="0" fontAlgn="base" hangingPunct="0">
              <a:spcBef>
                <a:spcPct val="20000"/>
              </a:spcBef>
              <a:spcAft>
                <a:spcPct val="0"/>
              </a:spcAft>
              <a:buClr>
                <a:schemeClr val="tx1"/>
              </a:buClr>
              <a:buSzPct val="65000"/>
              <a:buFont typeface="Wingdings" pitchFamily="2" charset="2"/>
              <a:buChar char="l"/>
              <a:defRPr sz="2000">
                <a:solidFill>
                  <a:schemeClr val="tx1"/>
                </a:solidFill>
                <a:latin typeface="Arial" charset="0"/>
              </a:defRPr>
            </a:lvl9pPr>
          </a:lstStyle>
          <a:p>
            <a:pPr>
              <a:lnSpc>
                <a:spcPct val="90000"/>
              </a:lnSpc>
              <a:spcBef>
                <a:spcPct val="0"/>
              </a:spcBef>
              <a:buClrTx/>
              <a:buSzTx/>
              <a:buNone/>
            </a:pPr>
            <a:r>
              <a:rPr lang="ru-RU" altLang="ru-RU" sz="3200" b="1" dirty="0">
                <a:solidFill>
                  <a:srgbClr val="006666"/>
                </a:solidFill>
              </a:rPr>
              <a:t>Приказ Минэкономразвития России от 30.03.2016 №193</a:t>
            </a:r>
          </a:p>
        </p:txBody>
      </p:sp>
    </p:spTree>
    <p:extLst>
      <p:ext uri="{BB962C8B-B14F-4D97-AF65-F5344CB8AC3E}">
        <p14:creationId xmlns:p14="http://schemas.microsoft.com/office/powerpoint/2010/main" val="1896373709"/>
      </p:ext>
    </p:extLst>
  </p:cSld>
  <p:clrMapOvr>
    <a:masterClrMapping/>
  </p:clrMapOvr>
  <p:transition>
    <p:wipe dir="r"/>
  </p:transition>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Объект 2"/>
          <p:cNvSpPr>
            <a:spLocks noGrp="1"/>
          </p:cNvSpPr>
          <p:nvPr>
            <p:ph idx="1"/>
          </p:nvPr>
        </p:nvSpPr>
        <p:spPr>
          <a:xfrm>
            <a:off x="467544" y="2362200"/>
            <a:ext cx="8568506" cy="4162425"/>
          </a:xfrm>
        </p:spPr>
        <p:txBody>
          <a:bodyPr/>
          <a:lstStyle/>
          <a:p>
            <a:pPr algn="just"/>
            <a:r>
              <a:rPr lang="ru-RU" altLang="ru-RU" dirty="0" smtClean="0"/>
              <a:t>Решение об отклонении заявления или об удовлетворении заявления должно быть принято в срок не более чем 30 календарных дней со дня поступления заявления.</a:t>
            </a:r>
          </a:p>
          <a:p>
            <a:pPr algn="just"/>
            <a:r>
              <a:rPr lang="ru-RU" altLang="ru-RU" dirty="0" smtClean="0"/>
              <a:t>Резолютивная часть решения объявляется на заседании такой комиссии </a:t>
            </a:r>
          </a:p>
          <a:p>
            <a:pPr algn="just"/>
            <a:endParaRPr lang="ru-RU" altLang="ru-RU" dirty="0" smtClean="0"/>
          </a:p>
        </p:txBody>
      </p:sp>
      <p:sp>
        <p:nvSpPr>
          <p:cNvPr id="4" name="Заголовок 2"/>
          <p:cNvSpPr>
            <a:spLocks/>
          </p:cNvSpPr>
          <p:nvPr/>
        </p:nvSpPr>
        <p:spPr bwMode="auto">
          <a:xfrm>
            <a:off x="755650" y="765175"/>
            <a:ext cx="8280846" cy="1008063"/>
          </a:xfrm>
          <a:prstGeom prst="roundRect">
            <a:avLst>
              <a:gd name="adj" fmla="val 2166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1"/>
              </a:buClr>
              <a:buSzPct val="75000"/>
              <a:buFont typeface="Wingdings" pitchFamily="2" charset="2"/>
              <a:buChar char="l"/>
              <a:defRPr sz="2800">
                <a:solidFill>
                  <a:schemeClr val="tx1"/>
                </a:solidFill>
                <a:latin typeface="Arial" charset="0"/>
              </a:defRPr>
            </a:lvl1pPr>
            <a:lvl2pPr marL="742950" indent="-285750" eaLnBrk="0" hangingPunct="0">
              <a:spcBef>
                <a:spcPct val="20000"/>
              </a:spcBef>
              <a:buClr>
                <a:schemeClr val="tx1"/>
              </a:buClr>
              <a:buSzPct val="75000"/>
              <a:buChar char="–"/>
              <a:defRPr sz="2400">
                <a:solidFill>
                  <a:schemeClr val="tx1"/>
                </a:solidFill>
                <a:latin typeface="Arial" charset="0"/>
              </a:defRPr>
            </a:lvl2pPr>
            <a:lvl3pPr marL="1143000" indent="-228600" eaLnBrk="0" hangingPunct="0">
              <a:spcBef>
                <a:spcPct val="20000"/>
              </a:spcBef>
              <a:buClr>
                <a:schemeClr val="tx1"/>
              </a:buClr>
              <a:buSzPct val="75000"/>
              <a:buFont typeface="Wingdings" pitchFamily="2" charset="2"/>
              <a:buChar char="l"/>
              <a:defRPr sz="2000">
                <a:solidFill>
                  <a:schemeClr val="tx1"/>
                </a:solidFill>
                <a:latin typeface="Arial" charset="0"/>
              </a:defRPr>
            </a:lvl3pPr>
            <a:lvl4pPr marL="1600200" indent="-228600" eaLnBrk="0" hangingPunct="0">
              <a:spcBef>
                <a:spcPct val="20000"/>
              </a:spcBef>
              <a:buClr>
                <a:schemeClr val="tx1"/>
              </a:buClr>
              <a:buSzPct val="80000"/>
              <a:buChar char="–"/>
              <a:defRPr sz="2000">
                <a:solidFill>
                  <a:schemeClr val="tx1"/>
                </a:solidFill>
                <a:latin typeface="Arial" charset="0"/>
              </a:defRPr>
            </a:lvl4pPr>
            <a:lvl5pPr marL="2057400" indent="-228600" eaLnBrk="0" hangingPunct="0">
              <a:spcBef>
                <a:spcPct val="20000"/>
              </a:spcBef>
              <a:buClr>
                <a:schemeClr val="tx1"/>
              </a:buClr>
              <a:buSzPct val="65000"/>
              <a:buFont typeface="Wingdings" pitchFamily="2" charset="2"/>
              <a:buChar char="l"/>
              <a:defRPr sz="2000">
                <a:solidFill>
                  <a:schemeClr val="tx1"/>
                </a:solidFill>
                <a:latin typeface="Arial" charset="0"/>
              </a:defRPr>
            </a:lvl5pPr>
            <a:lvl6pPr marL="2514600" indent="-228600" eaLnBrk="0" fontAlgn="base" hangingPunct="0">
              <a:spcBef>
                <a:spcPct val="20000"/>
              </a:spcBef>
              <a:spcAft>
                <a:spcPct val="0"/>
              </a:spcAft>
              <a:buClr>
                <a:schemeClr val="tx1"/>
              </a:buClr>
              <a:buSzPct val="65000"/>
              <a:buFont typeface="Wingdings" pitchFamily="2" charset="2"/>
              <a:buChar char="l"/>
              <a:defRPr sz="2000">
                <a:solidFill>
                  <a:schemeClr val="tx1"/>
                </a:solidFill>
                <a:latin typeface="Arial" charset="0"/>
              </a:defRPr>
            </a:lvl6pPr>
            <a:lvl7pPr marL="2971800" indent="-228600" eaLnBrk="0" fontAlgn="base" hangingPunct="0">
              <a:spcBef>
                <a:spcPct val="20000"/>
              </a:spcBef>
              <a:spcAft>
                <a:spcPct val="0"/>
              </a:spcAft>
              <a:buClr>
                <a:schemeClr val="tx1"/>
              </a:buClr>
              <a:buSzPct val="65000"/>
              <a:buFont typeface="Wingdings" pitchFamily="2" charset="2"/>
              <a:buChar char="l"/>
              <a:defRPr sz="2000">
                <a:solidFill>
                  <a:schemeClr val="tx1"/>
                </a:solidFill>
                <a:latin typeface="Arial" charset="0"/>
              </a:defRPr>
            </a:lvl7pPr>
            <a:lvl8pPr marL="3429000" indent="-228600" eaLnBrk="0" fontAlgn="base" hangingPunct="0">
              <a:spcBef>
                <a:spcPct val="20000"/>
              </a:spcBef>
              <a:spcAft>
                <a:spcPct val="0"/>
              </a:spcAft>
              <a:buClr>
                <a:schemeClr val="tx1"/>
              </a:buClr>
              <a:buSzPct val="65000"/>
              <a:buFont typeface="Wingdings" pitchFamily="2" charset="2"/>
              <a:buChar char="l"/>
              <a:defRPr sz="2000">
                <a:solidFill>
                  <a:schemeClr val="tx1"/>
                </a:solidFill>
                <a:latin typeface="Arial" charset="0"/>
              </a:defRPr>
            </a:lvl8pPr>
            <a:lvl9pPr marL="3886200" indent="-228600" eaLnBrk="0" fontAlgn="base" hangingPunct="0">
              <a:spcBef>
                <a:spcPct val="20000"/>
              </a:spcBef>
              <a:spcAft>
                <a:spcPct val="0"/>
              </a:spcAft>
              <a:buClr>
                <a:schemeClr val="tx1"/>
              </a:buClr>
              <a:buSzPct val="65000"/>
              <a:buFont typeface="Wingdings" pitchFamily="2" charset="2"/>
              <a:buChar char="l"/>
              <a:defRPr sz="2000">
                <a:solidFill>
                  <a:schemeClr val="tx1"/>
                </a:solidFill>
                <a:latin typeface="Arial" charset="0"/>
              </a:defRPr>
            </a:lvl9pPr>
          </a:lstStyle>
          <a:p>
            <a:pPr>
              <a:lnSpc>
                <a:spcPct val="90000"/>
              </a:lnSpc>
              <a:spcBef>
                <a:spcPct val="0"/>
              </a:spcBef>
              <a:buClrTx/>
              <a:buSzTx/>
              <a:buNone/>
            </a:pPr>
            <a:r>
              <a:rPr lang="ru-RU" altLang="ru-RU" sz="3200" b="1" dirty="0">
                <a:solidFill>
                  <a:srgbClr val="006666"/>
                </a:solidFill>
              </a:rPr>
              <a:t>Приказ Минэкономразвития России от 30.03.2016 №193</a:t>
            </a:r>
          </a:p>
        </p:txBody>
      </p:sp>
    </p:spTree>
    <p:extLst>
      <p:ext uri="{BB962C8B-B14F-4D97-AF65-F5344CB8AC3E}">
        <p14:creationId xmlns:p14="http://schemas.microsoft.com/office/powerpoint/2010/main" val="3879849402"/>
      </p:ext>
    </p:extLst>
  </p:cSld>
  <p:clrMapOvr>
    <a:masterClrMapping/>
  </p:clrMapOvr>
  <p:transition>
    <p:wipe dir="r"/>
  </p:transition>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Объект 2"/>
          <p:cNvSpPr>
            <a:spLocks noGrp="1"/>
          </p:cNvSpPr>
          <p:nvPr>
            <p:ph idx="1"/>
          </p:nvPr>
        </p:nvSpPr>
        <p:spPr>
          <a:xfrm>
            <a:off x="467544" y="2362200"/>
            <a:ext cx="8568506" cy="4162425"/>
          </a:xfrm>
        </p:spPr>
        <p:txBody>
          <a:bodyPr/>
          <a:lstStyle/>
          <a:p>
            <a:pPr algn="just"/>
            <a:r>
              <a:rPr lang="ru-RU" dirty="0"/>
              <a:t>Справочная информация о принятых апелляционной комиссией решениях: </a:t>
            </a:r>
            <a:r>
              <a:rPr lang="ru-RU" dirty="0" smtClean="0"/>
              <a:t>публикуется</a:t>
            </a:r>
            <a:r>
              <a:rPr lang="ru-RU" dirty="0"/>
              <a:t>, на официальном сайте </a:t>
            </a:r>
            <a:r>
              <a:rPr lang="ru-RU" dirty="0" smtClean="0"/>
              <a:t>Росреестра не </a:t>
            </a:r>
            <a:r>
              <a:rPr lang="ru-RU" dirty="0"/>
              <a:t>позднее пяти рабочих дней со дня принятия апелляционной комиссией </a:t>
            </a:r>
            <a:r>
              <a:rPr lang="ru-RU" dirty="0" smtClean="0"/>
              <a:t>решения;</a:t>
            </a:r>
          </a:p>
          <a:p>
            <a:pPr algn="just"/>
            <a:r>
              <a:rPr lang="ru-RU" dirty="0"/>
              <a:t>Апелляционная комиссия в течение одного рабочего дня со дня принятия решения информирует </a:t>
            </a:r>
            <a:r>
              <a:rPr lang="ru-RU" dirty="0" smtClean="0"/>
              <a:t>заявителя по электронной почте.</a:t>
            </a:r>
            <a:endParaRPr lang="ru-RU" dirty="0"/>
          </a:p>
          <a:p>
            <a:pPr algn="just"/>
            <a:endParaRPr lang="ru-RU" altLang="ru-RU" dirty="0" smtClean="0"/>
          </a:p>
        </p:txBody>
      </p:sp>
      <p:sp>
        <p:nvSpPr>
          <p:cNvPr id="4" name="Заголовок 2"/>
          <p:cNvSpPr>
            <a:spLocks/>
          </p:cNvSpPr>
          <p:nvPr/>
        </p:nvSpPr>
        <p:spPr bwMode="auto">
          <a:xfrm>
            <a:off x="755650" y="765175"/>
            <a:ext cx="8280846" cy="1008063"/>
          </a:xfrm>
          <a:prstGeom prst="roundRect">
            <a:avLst>
              <a:gd name="adj" fmla="val 2166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1"/>
              </a:buClr>
              <a:buSzPct val="75000"/>
              <a:buFont typeface="Wingdings" pitchFamily="2" charset="2"/>
              <a:buChar char="l"/>
              <a:defRPr sz="2800">
                <a:solidFill>
                  <a:schemeClr val="tx1"/>
                </a:solidFill>
                <a:latin typeface="Arial" charset="0"/>
              </a:defRPr>
            </a:lvl1pPr>
            <a:lvl2pPr marL="742950" indent="-285750" eaLnBrk="0" hangingPunct="0">
              <a:spcBef>
                <a:spcPct val="20000"/>
              </a:spcBef>
              <a:buClr>
                <a:schemeClr val="tx1"/>
              </a:buClr>
              <a:buSzPct val="75000"/>
              <a:buChar char="–"/>
              <a:defRPr sz="2400">
                <a:solidFill>
                  <a:schemeClr val="tx1"/>
                </a:solidFill>
                <a:latin typeface="Arial" charset="0"/>
              </a:defRPr>
            </a:lvl2pPr>
            <a:lvl3pPr marL="1143000" indent="-228600" eaLnBrk="0" hangingPunct="0">
              <a:spcBef>
                <a:spcPct val="20000"/>
              </a:spcBef>
              <a:buClr>
                <a:schemeClr val="tx1"/>
              </a:buClr>
              <a:buSzPct val="75000"/>
              <a:buFont typeface="Wingdings" pitchFamily="2" charset="2"/>
              <a:buChar char="l"/>
              <a:defRPr sz="2000">
                <a:solidFill>
                  <a:schemeClr val="tx1"/>
                </a:solidFill>
                <a:latin typeface="Arial" charset="0"/>
              </a:defRPr>
            </a:lvl3pPr>
            <a:lvl4pPr marL="1600200" indent="-228600" eaLnBrk="0" hangingPunct="0">
              <a:spcBef>
                <a:spcPct val="20000"/>
              </a:spcBef>
              <a:buClr>
                <a:schemeClr val="tx1"/>
              </a:buClr>
              <a:buSzPct val="80000"/>
              <a:buChar char="–"/>
              <a:defRPr sz="2000">
                <a:solidFill>
                  <a:schemeClr val="tx1"/>
                </a:solidFill>
                <a:latin typeface="Arial" charset="0"/>
              </a:defRPr>
            </a:lvl4pPr>
            <a:lvl5pPr marL="2057400" indent="-228600" eaLnBrk="0" hangingPunct="0">
              <a:spcBef>
                <a:spcPct val="20000"/>
              </a:spcBef>
              <a:buClr>
                <a:schemeClr val="tx1"/>
              </a:buClr>
              <a:buSzPct val="65000"/>
              <a:buFont typeface="Wingdings" pitchFamily="2" charset="2"/>
              <a:buChar char="l"/>
              <a:defRPr sz="2000">
                <a:solidFill>
                  <a:schemeClr val="tx1"/>
                </a:solidFill>
                <a:latin typeface="Arial" charset="0"/>
              </a:defRPr>
            </a:lvl5pPr>
            <a:lvl6pPr marL="2514600" indent="-228600" eaLnBrk="0" fontAlgn="base" hangingPunct="0">
              <a:spcBef>
                <a:spcPct val="20000"/>
              </a:spcBef>
              <a:spcAft>
                <a:spcPct val="0"/>
              </a:spcAft>
              <a:buClr>
                <a:schemeClr val="tx1"/>
              </a:buClr>
              <a:buSzPct val="65000"/>
              <a:buFont typeface="Wingdings" pitchFamily="2" charset="2"/>
              <a:buChar char="l"/>
              <a:defRPr sz="2000">
                <a:solidFill>
                  <a:schemeClr val="tx1"/>
                </a:solidFill>
                <a:latin typeface="Arial" charset="0"/>
              </a:defRPr>
            </a:lvl6pPr>
            <a:lvl7pPr marL="2971800" indent="-228600" eaLnBrk="0" fontAlgn="base" hangingPunct="0">
              <a:spcBef>
                <a:spcPct val="20000"/>
              </a:spcBef>
              <a:spcAft>
                <a:spcPct val="0"/>
              </a:spcAft>
              <a:buClr>
                <a:schemeClr val="tx1"/>
              </a:buClr>
              <a:buSzPct val="65000"/>
              <a:buFont typeface="Wingdings" pitchFamily="2" charset="2"/>
              <a:buChar char="l"/>
              <a:defRPr sz="2000">
                <a:solidFill>
                  <a:schemeClr val="tx1"/>
                </a:solidFill>
                <a:latin typeface="Arial" charset="0"/>
              </a:defRPr>
            </a:lvl7pPr>
            <a:lvl8pPr marL="3429000" indent="-228600" eaLnBrk="0" fontAlgn="base" hangingPunct="0">
              <a:spcBef>
                <a:spcPct val="20000"/>
              </a:spcBef>
              <a:spcAft>
                <a:spcPct val="0"/>
              </a:spcAft>
              <a:buClr>
                <a:schemeClr val="tx1"/>
              </a:buClr>
              <a:buSzPct val="65000"/>
              <a:buFont typeface="Wingdings" pitchFamily="2" charset="2"/>
              <a:buChar char="l"/>
              <a:defRPr sz="2000">
                <a:solidFill>
                  <a:schemeClr val="tx1"/>
                </a:solidFill>
                <a:latin typeface="Arial" charset="0"/>
              </a:defRPr>
            </a:lvl8pPr>
            <a:lvl9pPr marL="3886200" indent="-228600" eaLnBrk="0" fontAlgn="base" hangingPunct="0">
              <a:spcBef>
                <a:spcPct val="20000"/>
              </a:spcBef>
              <a:spcAft>
                <a:spcPct val="0"/>
              </a:spcAft>
              <a:buClr>
                <a:schemeClr val="tx1"/>
              </a:buClr>
              <a:buSzPct val="65000"/>
              <a:buFont typeface="Wingdings" pitchFamily="2" charset="2"/>
              <a:buChar char="l"/>
              <a:defRPr sz="2000">
                <a:solidFill>
                  <a:schemeClr val="tx1"/>
                </a:solidFill>
                <a:latin typeface="Arial" charset="0"/>
              </a:defRPr>
            </a:lvl9pPr>
          </a:lstStyle>
          <a:p>
            <a:pPr>
              <a:lnSpc>
                <a:spcPct val="90000"/>
              </a:lnSpc>
              <a:spcBef>
                <a:spcPct val="0"/>
              </a:spcBef>
              <a:buClrTx/>
              <a:buSzTx/>
              <a:buNone/>
            </a:pPr>
            <a:r>
              <a:rPr lang="ru-RU" altLang="ru-RU" sz="3200" b="1" dirty="0">
                <a:solidFill>
                  <a:srgbClr val="006666"/>
                </a:solidFill>
              </a:rPr>
              <a:t>Приказ Минэкономразвития России от 30.03.2016 №193</a:t>
            </a:r>
          </a:p>
        </p:txBody>
      </p:sp>
    </p:spTree>
    <p:extLst>
      <p:ext uri="{BB962C8B-B14F-4D97-AF65-F5344CB8AC3E}">
        <p14:creationId xmlns:p14="http://schemas.microsoft.com/office/powerpoint/2010/main" val="4054554020"/>
      </p:ext>
    </p:extLst>
  </p:cSld>
  <p:clrMapOvr>
    <a:masterClrMapping/>
  </p:clrMapOvr>
  <p:transition>
    <p:wipe dir="r"/>
  </p:transition>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Объект 2"/>
          <p:cNvSpPr>
            <a:spLocks noGrp="1"/>
          </p:cNvSpPr>
          <p:nvPr>
            <p:ph idx="1"/>
          </p:nvPr>
        </p:nvSpPr>
        <p:spPr>
          <a:xfrm>
            <a:off x="755650" y="2362200"/>
            <a:ext cx="8280400" cy="4162425"/>
          </a:xfrm>
        </p:spPr>
        <p:txBody>
          <a:bodyPr/>
          <a:lstStyle/>
          <a:p>
            <a:pPr algn="just"/>
            <a:r>
              <a:rPr lang="ru-RU" altLang="ru-RU" dirty="0" smtClean="0"/>
              <a:t>Повторная подача заявления </a:t>
            </a:r>
            <a:br>
              <a:rPr lang="ru-RU" altLang="ru-RU" dirty="0" smtClean="0"/>
            </a:br>
            <a:r>
              <a:rPr lang="ru-RU" altLang="ru-RU" dirty="0" smtClean="0"/>
              <a:t>в отношении одного и того же решения о приостановлении не допускается.</a:t>
            </a:r>
          </a:p>
          <a:p>
            <a:pPr algn="just"/>
            <a:r>
              <a:rPr lang="ru-RU" altLang="ru-RU" dirty="0" smtClean="0"/>
              <a:t>Решение об удовлетворении - основание для кадастрового учета, направляется в течение 1 рабочего дня в ОКУ.</a:t>
            </a:r>
          </a:p>
          <a:p>
            <a:pPr algn="just"/>
            <a:r>
              <a:rPr lang="ru-RU" altLang="ru-RU" dirty="0" smtClean="0"/>
              <a:t>Новый срок кадастрового учета начинается со дня поступления в ОКУ решения об удовлетворении заявления.</a:t>
            </a:r>
          </a:p>
        </p:txBody>
      </p:sp>
      <p:sp>
        <p:nvSpPr>
          <p:cNvPr id="4" name="Заголовок 2"/>
          <p:cNvSpPr>
            <a:spLocks/>
          </p:cNvSpPr>
          <p:nvPr/>
        </p:nvSpPr>
        <p:spPr bwMode="auto">
          <a:xfrm>
            <a:off x="755650" y="765175"/>
            <a:ext cx="8280846" cy="1008063"/>
          </a:xfrm>
          <a:prstGeom prst="roundRect">
            <a:avLst>
              <a:gd name="adj" fmla="val 2166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1"/>
              </a:buClr>
              <a:buSzPct val="75000"/>
              <a:buFont typeface="Wingdings" pitchFamily="2" charset="2"/>
              <a:buChar char="l"/>
              <a:defRPr sz="2800">
                <a:solidFill>
                  <a:schemeClr val="tx1"/>
                </a:solidFill>
                <a:latin typeface="Arial" charset="0"/>
              </a:defRPr>
            </a:lvl1pPr>
            <a:lvl2pPr marL="742950" indent="-285750" eaLnBrk="0" hangingPunct="0">
              <a:spcBef>
                <a:spcPct val="20000"/>
              </a:spcBef>
              <a:buClr>
                <a:schemeClr val="tx1"/>
              </a:buClr>
              <a:buSzPct val="75000"/>
              <a:buChar char="–"/>
              <a:defRPr sz="2400">
                <a:solidFill>
                  <a:schemeClr val="tx1"/>
                </a:solidFill>
                <a:latin typeface="Arial" charset="0"/>
              </a:defRPr>
            </a:lvl2pPr>
            <a:lvl3pPr marL="1143000" indent="-228600" eaLnBrk="0" hangingPunct="0">
              <a:spcBef>
                <a:spcPct val="20000"/>
              </a:spcBef>
              <a:buClr>
                <a:schemeClr val="tx1"/>
              </a:buClr>
              <a:buSzPct val="75000"/>
              <a:buFont typeface="Wingdings" pitchFamily="2" charset="2"/>
              <a:buChar char="l"/>
              <a:defRPr sz="2000">
                <a:solidFill>
                  <a:schemeClr val="tx1"/>
                </a:solidFill>
                <a:latin typeface="Arial" charset="0"/>
              </a:defRPr>
            </a:lvl3pPr>
            <a:lvl4pPr marL="1600200" indent="-228600" eaLnBrk="0" hangingPunct="0">
              <a:spcBef>
                <a:spcPct val="20000"/>
              </a:spcBef>
              <a:buClr>
                <a:schemeClr val="tx1"/>
              </a:buClr>
              <a:buSzPct val="80000"/>
              <a:buChar char="–"/>
              <a:defRPr sz="2000">
                <a:solidFill>
                  <a:schemeClr val="tx1"/>
                </a:solidFill>
                <a:latin typeface="Arial" charset="0"/>
              </a:defRPr>
            </a:lvl4pPr>
            <a:lvl5pPr marL="2057400" indent="-228600" eaLnBrk="0" hangingPunct="0">
              <a:spcBef>
                <a:spcPct val="20000"/>
              </a:spcBef>
              <a:buClr>
                <a:schemeClr val="tx1"/>
              </a:buClr>
              <a:buSzPct val="65000"/>
              <a:buFont typeface="Wingdings" pitchFamily="2" charset="2"/>
              <a:buChar char="l"/>
              <a:defRPr sz="2000">
                <a:solidFill>
                  <a:schemeClr val="tx1"/>
                </a:solidFill>
                <a:latin typeface="Arial" charset="0"/>
              </a:defRPr>
            </a:lvl5pPr>
            <a:lvl6pPr marL="2514600" indent="-228600" eaLnBrk="0" fontAlgn="base" hangingPunct="0">
              <a:spcBef>
                <a:spcPct val="20000"/>
              </a:spcBef>
              <a:spcAft>
                <a:spcPct val="0"/>
              </a:spcAft>
              <a:buClr>
                <a:schemeClr val="tx1"/>
              </a:buClr>
              <a:buSzPct val="65000"/>
              <a:buFont typeface="Wingdings" pitchFamily="2" charset="2"/>
              <a:buChar char="l"/>
              <a:defRPr sz="2000">
                <a:solidFill>
                  <a:schemeClr val="tx1"/>
                </a:solidFill>
                <a:latin typeface="Arial" charset="0"/>
              </a:defRPr>
            </a:lvl6pPr>
            <a:lvl7pPr marL="2971800" indent="-228600" eaLnBrk="0" fontAlgn="base" hangingPunct="0">
              <a:spcBef>
                <a:spcPct val="20000"/>
              </a:spcBef>
              <a:spcAft>
                <a:spcPct val="0"/>
              </a:spcAft>
              <a:buClr>
                <a:schemeClr val="tx1"/>
              </a:buClr>
              <a:buSzPct val="65000"/>
              <a:buFont typeface="Wingdings" pitchFamily="2" charset="2"/>
              <a:buChar char="l"/>
              <a:defRPr sz="2000">
                <a:solidFill>
                  <a:schemeClr val="tx1"/>
                </a:solidFill>
                <a:latin typeface="Arial" charset="0"/>
              </a:defRPr>
            </a:lvl7pPr>
            <a:lvl8pPr marL="3429000" indent="-228600" eaLnBrk="0" fontAlgn="base" hangingPunct="0">
              <a:spcBef>
                <a:spcPct val="20000"/>
              </a:spcBef>
              <a:spcAft>
                <a:spcPct val="0"/>
              </a:spcAft>
              <a:buClr>
                <a:schemeClr val="tx1"/>
              </a:buClr>
              <a:buSzPct val="65000"/>
              <a:buFont typeface="Wingdings" pitchFamily="2" charset="2"/>
              <a:buChar char="l"/>
              <a:defRPr sz="2000">
                <a:solidFill>
                  <a:schemeClr val="tx1"/>
                </a:solidFill>
                <a:latin typeface="Arial" charset="0"/>
              </a:defRPr>
            </a:lvl8pPr>
            <a:lvl9pPr marL="3886200" indent="-228600" eaLnBrk="0" fontAlgn="base" hangingPunct="0">
              <a:spcBef>
                <a:spcPct val="20000"/>
              </a:spcBef>
              <a:spcAft>
                <a:spcPct val="0"/>
              </a:spcAft>
              <a:buClr>
                <a:schemeClr val="tx1"/>
              </a:buClr>
              <a:buSzPct val="65000"/>
              <a:buFont typeface="Wingdings" pitchFamily="2" charset="2"/>
              <a:buChar char="l"/>
              <a:defRPr sz="2000">
                <a:solidFill>
                  <a:schemeClr val="tx1"/>
                </a:solidFill>
                <a:latin typeface="Arial" charset="0"/>
              </a:defRPr>
            </a:lvl9pPr>
          </a:lstStyle>
          <a:p>
            <a:pPr>
              <a:lnSpc>
                <a:spcPct val="90000"/>
              </a:lnSpc>
              <a:spcBef>
                <a:spcPct val="0"/>
              </a:spcBef>
              <a:buClrTx/>
              <a:buSzTx/>
              <a:buNone/>
            </a:pPr>
            <a:r>
              <a:rPr lang="ru-RU" altLang="ru-RU" sz="3200" b="1" dirty="0">
                <a:solidFill>
                  <a:srgbClr val="006666"/>
                </a:solidFill>
              </a:rPr>
              <a:t>Приказ Минэкономразвития России от 30.03.2016 №193</a:t>
            </a:r>
          </a:p>
        </p:txBody>
      </p:sp>
    </p:spTree>
    <p:extLst>
      <p:ext uri="{BB962C8B-B14F-4D97-AF65-F5344CB8AC3E}">
        <p14:creationId xmlns:p14="http://schemas.microsoft.com/office/powerpoint/2010/main" val="3425859594"/>
      </p:ext>
    </p:extLst>
  </p:cSld>
  <p:clrMapOvr>
    <a:masterClrMapping/>
  </p:clrMapOvr>
  <p:transition>
    <p:wipe dir="r"/>
  </p:transition>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Заголовок 1"/>
          <p:cNvSpPr>
            <a:spLocks noGrp="1"/>
          </p:cNvSpPr>
          <p:nvPr>
            <p:ph type="title"/>
          </p:nvPr>
        </p:nvSpPr>
        <p:spPr>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dirty="0" smtClean="0"/>
              <a:t> </a:t>
            </a:r>
            <a:r>
              <a:rPr lang="ru-RU" sz="2800" dirty="0">
                <a:latin typeface="Arial" charset="0"/>
              </a:rPr>
              <a:t>В целях реализации </a:t>
            </a:r>
            <a:r>
              <a:rPr lang="ru-RU" altLang="ru-RU" sz="2800" dirty="0" smtClean="0"/>
              <a:t>Федерального закона от 13.07.2015 N 218-ФЗ</a:t>
            </a:r>
            <a:r>
              <a:rPr lang="ru-RU" sz="2800" dirty="0" smtClean="0">
                <a:latin typeface="Arial" charset="0"/>
              </a:rPr>
              <a:t> принято </a:t>
            </a:r>
            <a:r>
              <a:rPr lang="ru-RU" sz="2800" dirty="0"/>
              <a:t>6 постановлений Правительства России</a:t>
            </a:r>
            <a:br>
              <a:rPr lang="ru-RU" sz="2800" dirty="0"/>
            </a:br>
            <a:r>
              <a:rPr lang="ru-RU" sz="2800" dirty="0" smtClean="0">
                <a:latin typeface="Arial" charset="0"/>
              </a:rPr>
              <a:t>:</a:t>
            </a:r>
            <a:endParaRPr lang="ru-RU" altLang="ru-RU" sz="2800" dirty="0" smtClean="0"/>
          </a:p>
        </p:txBody>
      </p:sp>
      <p:sp>
        <p:nvSpPr>
          <p:cNvPr id="62467" name="Прямоугольник 2"/>
          <p:cNvSpPr>
            <a:spLocks noChangeArrowheads="1"/>
          </p:cNvSpPr>
          <p:nvPr/>
        </p:nvSpPr>
        <p:spPr bwMode="auto">
          <a:xfrm>
            <a:off x="755650" y="2349500"/>
            <a:ext cx="8388350" cy="446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ormAutofit/>
          </a:bodyPr>
          <a:lstStyle/>
          <a:p>
            <a:r>
              <a:rPr lang="ru-RU" sz="2400" dirty="0" smtClean="0"/>
              <a:t>1</a:t>
            </a:r>
            <a:r>
              <a:rPr lang="ru-RU" sz="2400" dirty="0"/>
              <a:t>) </a:t>
            </a:r>
            <a:r>
              <a:rPr lang="ru-RU" sz="2400" b="1" dirty="0" smtClean="0"/>
              <a:t>от </a:t>
            </a:r>
            <a:r>
              <a:rPr lang="ru-RU" sz="2400" b="1" dirty="0"/>
              <a:t>06.11.2015 № 1201 </a:t>
            </a:r>
            <a:r>
              <a:rPr lang="ru-RU" sz="2400" i="1" dirty="0"/>
              <a:t>(</a:t>
            </a:r>
            <a:r>
              <a:rPr lang="ru-RU" sz="2400" dirty="0"/>
              <a:t> </a:t>
            </a:r>
            <a:r>
              <a:rPr lang="ru-RU" sz="2400" i="1" dirty="0"/>
              <a:t>положение о Минэкономразвития)</a:t>
            </a:r>
            <a:r>
              <a:rPr lang="ru-RU" sz="2400" dirty="0"/>
              <a:t> </a:t>
            </a:r>
          </a:p>
          <a:p>
            <a:r>
              <a:rPr lang="ru-RU" sz="2400" dirty="0"/>
              <a:t>2)</a:t>
            </a:r>
            <a:r>
              <a:rPr lang="ru-RU" sz="2400" b="1" dirty="0"/>
              <a:t> </a:t>
            </a:r>
            <a:r>
              <a:rPr lang="ru-RU" sz="2400" b="1" dirty="0" smtClean="0"/>
              <a:t>от </a:t>
            </a:r>
            <a:r>
              <a:rPr lang="ru-RU" sz="2400" b="1" dirty="0"/>
              <a:t>29.12.2015 № 1481</a:t>
            </a:r>
            <a:r>
              <a:rPr lang="ru-RU" sz="2400" i="1" dirty="0"/>
              <a:t> (</a:t>
            </a:r>
            <a:r>
              <a:rPr lang="ru-RU" sz="2400" dirty="0"/>
              <a:t> </a:t>
            </a:r>
            <a:r>
              <a:rPr lang="ru-RU" sz="2400" i="1" dirty="0"/>
              <a:t>положение о Росреестре)</a:t>
            </a:r>
            <a:r>
              <a:rPr lang="ru-RU" sz="2400" dirty="0"/>
              <a:t> </a:t>
            </a:r>
          </a:p>
          <a:p>
            <a:r>
              <a:rPr lang="ru-RU" sz="2400" dirty="0"/>
              <a:t>3) </a:t>
            </a:r>
            <a:r>
              <a:rPr lang="ru-RU" sz="2400" b="1" dirty="0" smtClean="0"/>
              <a:t>от </a:t>
            </a:r>
            <a:r>
              <a:rPr lang="ru-RU" sz="2400" b="1" dirty="0"/>
              <a:t>31.12.2015 № 1532</a:t>
            </a:r>
            <a:r>
              <a:rPr lang="ru-RU" sz="2400" i="1" dirty="0"/>
              <a:t> (</a:t>
            </a:r>
            <a:r>
              <a:rPr lang="ru-RU" sz="2400" dirty="0"/>
              <a:t>  </a:t>
            </a:r>
            <a:r>
              <a:rPr lang="ru-RU" sz="2400" i="1" dirty="0"/>
              <a:t>представление сведений органами в ЕГРН)</a:t>
            </a:r>
            <a:r>
              <a:rPr lang="ru-RU" sz="2400" dirty="0"/>
              <a:t> </a:t>
            </a:r>
            <a:br>
              <a:rPr lang="ru-RU" sz="2400" dirty="0"/>
            </a:br>
            <a:r>
              <a:rPr lang="ru-RU" sz="2400" dirty="0"/>
              <a:t>4) </a:t>
            </a:r>
            <a:r>
              <a:rPr lang="ru-RU" sz="2400" b="1" dirty="0" smtClean="0"/>
              <a:t>от </a:t>
            </a:r>
            <a:r>
              <a:rPr lang="ru-RU" sz="2400" b="1" dirty="0"/>
              <a:t>03.03.2016 № 167</a:t>
            </a:r>
            <a:r>
              <a:rPr lang="ru-RU" sz="2400" i="1" dirty="0"/>
              <a:t> </a:t>
            </a:r>
            <a:r>
              <a:rPr lang="ru-RU" sz="2400" i="1" dirty="0" smtClean="0"/>
              <a:t>(взаимодействие </a:t>
            </a:r>
            <a:r>
              <a:rPr lang="ru-RU" sz="2400" i="1" dirty="0"/>
              <a:t>ФГИС ЕГРН с другими ИС органов власти) </a:t>
            </a:r>
            <a:endParaRPr lang="ru-RU" sz="2400" dirty="0"/>
          </a:p>
          <a:p>
            <a:r>
              <a:rPr lang="ru-RU" sz="2400" dirty="0"/>
              <a:t>5)</a:t>
            </a:r>
            <a:r>
              <a:rPr lang="ru-RU" sz="2400" b="1" dirty="0"/>
              <a:t> </a:t>
            </a:r>
            <a:r>
              <a:rPr lang="ru-RU" sz="2400" b="1" dirty="0" smtClean="0"/>
              <a:t>от </a:t>
            </a:r>
            <a:r>
              <a:rPr lang="ru-RU" sz="2400" b="1" dirty="0"/>
              <a:t>14.04.2016 № 307 </a:t>
            </a:r>
            <a:r>
              <a:rPr lang="ru-RU" sz="2400" dirty="0" smtClean="0"/>
              <a:t>(</a:t>
            </a:r>
            <a:r>
              <a:rPr lang="ru-RU" sz="2400" i="1" dirty="0" smtClean="0"/>
              <a:t>документы </a:t>
            </a:r>
            <a:r>
              <a:rPr lang="ru-RU" sz="2400" i="1" dirty="0"/>
              <a:t>для регистрации при разграничении земель) </a:t>
            </a:r>
            <a:endParaRPr lang="ru-RU" sz="2400" dirty="0"/>
          </a:p>
          <a:p>
            <a:r>
              <a:rPr lang="ru-RU" sz="2400" dirty="0"/>
              <a:t>6) </a:t>
            </a:r>
            <a:r>
              <a:rPr lang="ru-RU" sz="2400" b="1" dirty="0" smtClean="0"/>
              <a:t>от </a:t>
            </a:r>
            <a:r>
              <a:rPr lang="ru-RU" sz="2400" b="1" dirty="0"/>
              <a:t>18.04.2016 № 322 </a:t>
            </a:r>
            <a:r>
              <a:rPr lang="ru-RU" sz="2400" dirty="0" smtClean="0"/>
              <a:t>(</a:t>
            </a:r>
            <a:r>
              <a:rPr lang="ru-RU" sz="2400" i="1" dirty="0" smtClean="0"/>
              <a:t>состав </a:t>
            </a:r>
            <a:r>
              <a:rPr lang="ru-RU" sz="2400" i="1" dirty="0"/>
              <a:t>сведений от органов власти на публичной кадастровой карте) </a:t>
            </a:r>
            <a:endParaRPr lang="ru-RU" sz="2400" dirty="0"/>
          </a:p>
        </p:txBody>
      </p:sp>
    </p:spTree>
    <p:extLst>
      <p:ext uri="{BB962C8B-B14F-4D97-AF65-F5344CB8AC3E}">
        <p14:creationId xmlns:p14="http://schemas.microsoft.com/office/powerpoint/2010/main" val="4112126548"/>
      </p:ext>
    </p:extLst>
  </p:cSld>
  <p:clrMapOvr>
    <a:masterClrMapping/>
  </p:clrMapOvr>
  <p:transition>
    <p:wipe dir="r"/>
  </p:transition>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Прямоугольник 2"/>
          <p:cNvSpPr>
            <a:spLocks noChangeArrowheads="1"/>
          </p:cNvSpPr>
          <p:nvPr/>
        </p:nvSpPr>
        <p:spPr bwMode="auto">
          <a:xfrm>
            <a:off x="323528" y="2349501"/>
            <a:ext cx="8640960" cy="4391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92500" lnSpcReduction="20000"/>
          </a:bodyPr>
          <a:lstStyle/>
          <a:p>
            <a:pPr marL="447675" indent="-447675"/>
            <a:r>
              <a:rPr lang="ru-RU" sz="2400" dirty="0"/>
              <a:t>1)  </a:t>
            </a:r>
            <a:r>
              <a:rPr lang="ru-RU" sz="2400" b="1" dirty="0"/>
              <a:t>№ 848 от 13 ноября 2015 г.  (</a:t>
            </a:r>
            <a:r>
              <a:rPr lang="ru-RU" sz="2400" i="1" dirty="0"/>
              <a:t>требования к карт-основе ЕГРН и ее обновлению</a:t>
            </a:r>
            <a:r>
              <a:rPr lang="ru-RU" sz="2400" dirty="0"/>
              <a:t>) </a:t>
            </a:r>
          </a:p>
          <a:p>
            <a:pPr marL="447675" indent="-447675"/>
            <a:r>
              <a:rPr lang="ru-RU" sz="2400" dirty="0"/>
              <a:t>2)  </a:t>
            </a:r>
            <a:r>
              <a:rPr lang="ru-RU" sz="2400" b="1" dirty="0"/>
              <a:t>№ 861 от 20 ноября 2015 г. </a:t>
            </a:r>
            <a:r>
              <a:rPr lang="ru-RU" sz="2400" i="1" dirty="0" smtClean="0"/>
              <a:t>(акт </a:t>
            </a:r>
            <a:r>
              <a:rPr lang="ru-RU" sz="2400" i="1" dirty="0"/>
              <a:t>обследования)</a:t>
            </a:r>
            <a:r>
              <a:rPr lang="ru-RU" sz="2400" dirty="0"/>
              <a:t> </a:t>
            </a:r>
          </a:p>
          <a:p>
            <a:pPr marL="447675" indent="-447675"/>
            <a:r>
              <a:rPr lang="ru-RU" sz="2400" dirty="0"/>
              <a:t>3)</a:t>
            </a:r>
            <a:r>
              <a:rPr lang="ru-RU" sz="2400" b="1" dirty="0"/>
              <a:t>  № 855 от 18 ноября 2015 г. </a:t>
            </a:r>
            <a:r>
              <a:rPr lang="ru-RU" sz="2400" dirty="0" smtClean="0"/>
              <a:t>(</a:t>
            </a:r>
            <a:r>
              <a:rPr lang="ru-RU" sz="2400" i="1" dirty="0" err="1" smtClean="0"/>
              <a:t>лич</a:t>
            </a:r>
            <a:r>
              <a:rPr lang="ru-RU" sz="2400" i="1" dirty="0"/>
              <a:t>. кабинет кадастр.  </a:t>
            </a:r>
            <a:r>
              <a:rPr lang="ru-RU" sz="2400" i="1" dirty="0" err="1"/>
              <a:t>инж</a:t>
            </a:r>
            <a:r>
              <a:rPr lang="ru-RU" sz="2400" i="1" dirty="0"/>
              <a:t>.)</a:t>
            </a:r>
            <a:endParaRPr lang="ru-RU" sz="2400" dirty="0"/>
          </a:p>
          <a:p>
            <a:pPr marL="447675" indent="-447675"/>
            <a:r>
              <a:rPr lang="ru-RU" sz="2400" dirty="0"/>
              <a:t>4)  </a:t>
            </a:r>
            <a:r>
              <a:rPr lang="ru-RU" sz="2400" b="1" dirty="0"/>
              <a:t>№ 860 от 19 ноября 2015 г. </a:t>
            </a:r>
            <a:r>
              <a:rPr lang="ru-RU" sz="2400" dirty="0"/>
              <a:t>(</a:t>
            </a:r>
            <a:r>
              <a:rPr lang="ru-RU" sz="2400" i="1" dirty="0"/>
              <a:t>реестр регистраторов</a:t>
            </a:r>
            <a:r>
              <a:rPr lang="ru-RU" sz="2400" dirty="0"/>
              <a:t>)</a:t>
            </a:r>
          </a:p>
          <a:p>
            <a:pPr marL="447675" indent="-447675"/>
            <a:r>
              <a:rPr lang="ru-RU" sz="2400" dirty="0"/>
              <a:t>5)  </a:t>
            </a:r>
            <a:r>
              <a:rPr lang="ru-RU" sz="2400" b="1" dirty="0"/>
              <a:t>№ 877 от 24 ноября 2015 г. </a:t>
            </a:r>
            <a:r>
              <a:rPr lang="ru-RU" sz="2400" dirty="0"/>
              <a:t>(</a:t>
            </a:r>
            <a:r>
              <a:rPr lang="ru-RU" sz="2400" i="1" dirty="0"/>
              <a:t>кадастровое деление   и учетно-</a:t>
            </a:r>
            <a:r>
              <a:rPr lang="ru-RU" sz="2400" i="1" dirty="0" err="1"/>
              <a:t>регистрац</a:t>
            </a:r>
            <a:r>
              <a:rPr lang="ru-RU" sz="2400" i="1" dirty="0"/>
              <a:t>. номера)</a:t>
            </a:r>
            <a:endParaRPr lang="ru-RU" sz="2400" dirty="0"/>
          </a:p>
          <a:p>
            <a:pPr marL="447675" indent="-447675"/>
            <a:r>
              <a:rPr lang="ru-RU" sz="2400" dirty="0"/>
              <a:t>6)  </a:t>
            </a:r>
            <a:r>
              <a:rPr lang="ru-RU" sz="2400" b="1" dirty="0"/>
              <a:t>№ 883 от 26 ноября 2015 г. </a:t>
            </a:r>
            <a:r>
              <a:rPr lang="ru-RU" sz="2400" dirty="0"/>
              <a:t>(</a:t>
            </a:r>
            <a:r>
              <a:rPr lang="ru-RU" sz="2400" i="1" dirty="0"/>
              <a:t>подача документов   на регистрацию</a:t>
            </a:r>
            <a:r>
              <a:rPr lang="ru-RU" sz="2400" dirty="0"/>
              <a:t>)</a:t>
            </a:r>
          </a:p>
          <a:p>
            <a:pPr marL="447675" indent="-447675"/>
            <a:r>
              <a:rPr lang="ru-RU" sz="2400" dirty="0"/>
              <a:t>7)  </a:t>
            </a:r>
            <a:r>
              <a:rPr lang="ru-RU" sz="2400" b="1" dirty="0"/>
              <a:t>№ 921 от 8 декабря 2015 г. </a:t>
            </a:r>
            <a:r>
              <a:rPr lang="ru-RU" sz="2400" dirty="0"/>
              <a:t>(</a:t>
            </a:r>
            <a:r>
              <a:rPr lang="ru-RU" sz="2400" i="1" dirty="0"/>
              <a:t>межевой план)</a:t>
            </a:r>
            <a:endParaRPr lang="ru-RU" sz="2400" dirty="0"/>
          </a:p>
          <a:p>
            <a:pPr marL="447675" indent="-447675"/>
            <a:r>
              <a:rPr lang="ru-RU" sz="2400" dirty="0"/>
              <a:t>8)  </a:t>
            </a:r>
            <a:r>
              <a:rPr lang="ru-RU" sz="2400" b="1" dirty="0"/>
              <a:t>№ 867 от 23 ноября 2015 г. </a:t>
            </a:r>
            <a:r>
              <a:rPr lang="ru-RU" sz="2400" dirty="0"/>
              <a:t>(</a:t>
            </a:r>
            <a:r>
              <a:rPr lang="ru-RU" sz="2400" i="1" dirty="0"/>
              <a:t>экзамен. регистраторов</a:t>
            </a:r>
            <a:r>
              <a:rPr lang="ru-RU" sz="2400" dirty="0"/>
              <a:t>)</a:t>
            </a:r>
          </a:p>
          <a:p>
            <a:pPr marL="447675" indent="-447675"/>
            <a:r>
              <a:rPr lang="ru-RU" sz="2400" dirty="0"/>
              <a:t>9)  </a:t>
            </a:r>
            <a:r>
              <a:rPr lang="ru-RU" sz="2400" b="1" dirty="0"/>
              <a:t>№ 975 от 25 декабря 2015 г. </a:t>
            </a:r>
            <a:r>
              <a:rPr lang="ru-RU" sz="2400" dirty="0"/>
              <a:t>(формы выписок из ЕГРН)</a:t>
            </a:r>
          </a:p>
          <a:p>
            <a:pPr marL="447675" indent="-447675"/>
            <a:r>
              <a:rPr lang="ru-RU" sz="2400" dirty="0"/>
              <a:t>10)  </a:t>
            </a:r>
            <a:r>
              <a:rPr lang="ru-RU" sz="2400" b="1" dirty="0"/>
              <a:t>№ 997 от 28 декабря 2015 г. </a:t>
            </a:r>
            <a:r>
              <a:rPr lang="ru-RU" sz="2400" dirty="0"/>
              <a:t>(плата за </a:t>
            </a:r>
            <a:r>
              <a:rPr lang="ru-RU" sz="2400" dirty="0" err="1"/>
              <a:t>лич</a:t>
            </a:r>
            <a:r>
              <a:rPr lang="ru-RU" sz="2400" dirty="0"/>
              <a:t>. кабинет  кадастр. </a:t>
            </a:r>
            <a:r>
              <a:rPr lang="ru-RU" sz="2400" dirty="0" err="1"/>
              <a:t>инж</a:t>
            </a:r>
            <a:r>
              <a:rPr lang="ru-RU" sz="2400" dirty="0"/>
              <a:t>.)</a:t>
            </a:r>
          </a:p>
          <a:p>
            <a:pPr marL="447675" indent="-447675"/>
            <a:r>
              <a:rPr lang="ru-RU" sz="2400" dirty="0"/>
              <a:t>11)</a:t>
            </a:r>
            <a:r>
              <a:rPr lang="ru-RU" sz="2400" b="1" dirty="0"/>
              <a:t> </a:t>
            </a:r>
            <a:r>
              <a:rPr lang="ru-RU" sz="2400" dirty="0"/>
              <a:t> </a:t>
            </a:r>
            <a:r>
              <a:rPr lang="ru-RU" sz="2400" b="1" dirty="0"/>
              <a:t>№ 953 от 18 декабря 2015 г. </a:t>
            </a:r>
            <a:r>
              <a:rPr lang="ru-RU" sz="2400" dirty="0"/>
              <a:t>(</a:t>
            </a:r>
            <a:r>
              <a:rPr lang="ru-RU" sz="2400" i="1" dirty="0"/>
              <a:t>технический план)</a:t>
            </a:r>
            <a:endParaRPr lang="ru-RU" sz="2400" dirty="0"/>
          </a:p>
        </p:txBody>
      </p:sp>
      <p:sp>
        <p:nvSpPr>
          <p:cNvPr id="5" name="Заголовок 1"/>
          <p:cNvSpPr>
            <a:spLocks noGrp="1"/>
          </p:cNvSpPr>
          <p:nvPr>
            <p:ph type="title"/>
          </p:nvPr>
        </p:nvSpPr>
        <p:spPr>
          <a:xfrm>
            <a:off x="762000" y="762000"/>
            <a:ext cx="8202488" cy="1143000"/>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dirty="0"/>
              <a:t> </a:t>
            </a:r>
            <a:r>
              <a:rPr lang="ru-RU" sz="2800" dirty="0">
                <a:latin typeface="Arial" charset="0"/>
              </a:rPr>
              <a:t>В целях реализации </a:t>
            </a:r>
            <a:r>
              <a:rPr lang="ru-RU" altLang="ru-RU" sz="2800" dirty="0"/>
              <a:t>Федерального закона от 13.07.2015 N 218-ФЗ</a:t>
            </a:r>
            <a:r>
              <a:rPr lang="ru-RU" sz="2800" dirty="0">
                <a:latin typeface="Arial" charset="0"/>
              </a:rPr>
              <a:t> </a:t>
            </a:r>
            <a:r>
              <a:rPr lang="ru-RU" sz="2800" dirty="0" smtClean="0">
                <a:latin typeface="Arial" charset="0"/>
              </a:rPr>
              <a:t>принято 31 приказ Минэкономразвития, 3 Росреестра:</a:t>
            </a:r>
            <a:endParaRPr lang="ru-RU" altLang="ru-RU" sz="2800" dirty="0" smtClean="0"/>
          </a:p>
        </p:txBody>
      </p:sp>
    </p:spTree>
    <p:extLst>
      <p:ext uri="{BB962C8B-B14F-4D97-AF65-F5344CB8AC3E}">
        <p14:creationId xmlns:p14="http://schemas.microsoft.com/office/powerpoint/2010/main" val="301368022"/>
      </p:ext>
    </p:extLst>
  </p:cSld>
  <p:clrMapOvr>
    <a:masterClrMapping/>
  </p:clrMapOvr>
  <p:transition>
    <p:wipe dir="r"/>
  </p:transition>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Прямоугольник 2"/>
          <p:cNvSpPr>
            <a:spLocks noChangeArrowheads="1"/>
          </p:cNvSpPr>
          <p:nvPr/>
        </p:nvSpPr>
        <p:spPr bwMode="auto">
          <a:xfrm>
            <a:off x="323528" y="2349501"/>
            <a:ext cx="8820472" cy="450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p>
            <a:pPr marL="268288" indent="-268288"/>
            <a:r>
              <a:rPr lang="ru-RU" dirty="0"/>
              <a:t>12)  </a:t>
            </a:r>
            <a:r>
              <a:rPr lang="ru-RU" b="1" dirty="0"/>
              <a:t>№ 920 от 8 декабря 2015 г. </a:t>
            </a:r>
            <a:r>
              <a:rPr lang="ru-RU" dirty="0"/>
              <a:t>(</a:t>
            </a:r>
            <a:r>
              <a:rPr lang="ru-RU" i="1" dirty="0"/>
              <a:t>формы заявлений )</a:t>
            </a:r>
            <a:endParaRPr lang="ru-RU" dirty="0"/>
          </a:p>
          <a:p>
            <a:pPr marL="268288" indent="-268288"/>
            <a:r>
              <a:rPr lang="ru-RU" dirty="0"/>
              <a:t>13)</a:t>
            </a:r>
            <a:r>
              <a:rPr lang="ru-RU" b="1" dirty="0"/>
              <a:t> </a:t>
            </a:r>
            <a:r>
              <a:rPr lang="ru-RU" dirty="0"/>
              <a:t> </a:t>
            </a:r>
            <a:r>
              <a:rPr lang="ru-RU" b="1" dirty="0"/>
              <a:t>№ 943 от 16 декабря 2015 г. </a:t>
            </a:r>
            <a:r>
              <a:rPr lang="ru-RU" dirty="0"/>
              <a:t>(</a:t>
            </a:r>
            <a:r>
              <a:rPr lang="ru-RU" i="1" dirty="0"/>
              <a:t>ведение ЕГРН</a:t>
            </a:r>
            <a:r>
              <a:rPr lang="ru-RU" b="1" i="1" dirty="0"/>
              <a:t> </a:t>
            </a:r>
            <a:r>
              <a:rPr lang="ru-RU" i="1" dirty="0"/>
              <a:t>)</a:t>
            </a:r>
            <a:endParaRPr lang="ru-RU" dirty="0"/>
          </a:p>
          <a:p>
            <a:pPr marL="268288" indent="-268288"/>
            <a:r>
              <a:rPr lang="ru-RU" dirty="0"/>
              <a:t>14)</a:t>
            </a:r>
            <a:r>
              <a:rPr lang="ru-RU" b="1" dirty="0"/>
              <a:t> </a:t>
            </a:r>
            <a:r>
              <a:rPr lang="ru-RU" dirty="0"/>
              <a:t> </a:t>
            </a:r>
            <a:r>
              <a:rPr lang="ru-RU" b="1" dirty="0"/>
              <a:t>№ 967 от 23 декабря 2015 г. </a:t>
            </a:r>
            <a:r>
              <a:rPr lang="ru-RU" dirty="0"/>
              <a:t>(</a:t>
            </a:r>
            <a:r>
              <a:rPr lang="ru-RU" i="1" dirty="0"/>
              <a:t>плата за сведения ЕГРН)</a:t>
            </a:r>
            <a:endParaRPr lang="ru-RU" dirty="0"/>
          </a:p>
          <a:p>
            <a:pPr marL="268288" indent="-268288"/>
            <a:r>
              <a:rPr lang="ru-RU" dirty="0"/>
              <a:t>15)  </a:t>
            </a:r>
            <a:r>
              <a:rPr lang="ru-RU" b="1" dirty="0"/>
              <a:t>№ 89 от 1 марта 2016 г. </a:t>
            </a:r>
            <a:r>
              <a:rPr lang="ru-RU" dirty="0"/>
              <a:t>( </a:t>
            </a:r>
            <a:r>
              <a:rPr lang="ru-RU" i="1" dirty="0"/>
              <a:t>порядок запросов о ранее  учтенной или зарегистрированной недвижимости</a:t>
            </a:r>
            <a:r>
              <a:rPr lang="ru-RU" dirty="0"/>
              <a:t>)</a:t>
            </a:r>
          </a:p>
          <a:p>
            <a:pPr marL="268288" indent="-268288"/>
            <a:r>
              <a:rPr lang="ru-RU" dirty="0"/>
              <a:t>16)  </a:t>
            </a:r>
            <a:r>
              <a:rPr lang="ru-RU" b="1" dirty="0"/>
              <a:t>№ 90 от 1 марта 2016 г.</a:t>
            </a:r>
            <a:r>
              <a:rPr lang="ru-RU" dirty="0"/>
              <a:t>(</a:t>
            </a:r>
            <a:r>
              <a:rPr lang="ru-RU" i="1" dirty="0"/>
              <a:t>точность, определение  координат и площади</a:t>
            </a:r>
            <a:r>
              <a:rPr lang="ru-RU" dirty="0"/>
              <a:t>)</a:t>
            </a:r>
          </a:p>
          <a:p>
            <a:pPr marL="268288" indent="-268288"/>
            <a:r>
              <a:rPr lang="ru-RU" dirty="0"/>
              <a:t>17)  </a:t>
            </a:r>
            <a:r>
              <a:rPr lang="ru-RU" b="1" dirty="0"/>
              <a:t>№ 136 от 16 марта 2016 г.</a:t>
            </a:r>
            <a:r>
              <a:rPr lang="ru-RU" dirty="0"/>
              <a:t>(</a:t>
            </a:r>
            <a:r>
              <a:rPr lang="ru-RU" i="1" dirty="0"/>
              <a:t>порядок направления решения  о необходимости устранения реестровой ошибки</a:t>
            </a:r>
            <a:r>
              <a:rPr lang="ru-RU" dirty="0"/>
              <a:t>)</a:t>
            </a:r>
          </a:p>
          <a:p>
            <a:pPr marL="268288" indent="-268288"/>
            <a:r>
              <a:rPr lang="ru-RU" dirty="0"/>
              <a:t>18)  </a:t>
            </a:r>
            <a:r>
              <a:rPr lang="ru-RU" b="1" dirty="0"/>
              <a:t>№ 142 от 17 марта 2016 г.  </a:t>
            </a:r>
            <a:r>
              <a:rPr lang="ru-RU" dirty="0"/>
              <a:t>(</a:t>
            </a:r>
            <a:r>
              <a:rPr lang="ru-RU" i="1" dirty="0"/>
              <a:t>использование единой системы  </a:t>
            </a:r>
            <a:r>
              <a:rPr lang="ru-RU" i="1" dirty="0" smtClean="0"/>
              <a:t>координат)</a:t>
            </a:r>
            <a:endParaRPr lang="ru-RU" dirty="0"/>
          </a:p>
          <a:p>
            <a:pPr marL="268288" indent="-268288"/>
            <a:r>
              <a:rPr lang="ru-RU" dirty="0"/>
              <a:t>19)  </a:t>
            </a:r>
            <a:r>
              <a:rPr lang="ru-RU" b="1" dirty="0"/>
              <a:t>№ 129 от 15 марта 2016 г. </a:t>
            </a:r>
            <a:r>
              <a:rPr lang="ru-RU" dirty="0"/>
              <a:t> (</a:t>
            </a:r>
            <a:r>
              <a:rPr lang="ru-RU" i="1" dirty="0"/>
              <a:t>порядок получения планов  и акта обследования через личный кабинет КИ)</a:t>
            </a:r>
            <a:endParaRPr lang="ru-RU" dirty="0"/>
          </a:p>
          <a:p>
            <a:pPr marL="268288" indent="-268288"/>
            <a:r>
              <a:rPr lang="ru-RU" dirty="0"/>
              <a:t>20)</a:t>
            </a:r>
            <a:r>
              <a:rPr lang="ru-RU" b="1" dirty="0"/>
              <a:t> </a:t>
            </a:r>
            <a:r>
              <a:rPr lang="ru-RU" dirty="0"/>
              <a:t> </a:t>
            </a:r>
            <a:r>
              <a:rPr lang="ru-RU" b="1" dirty="0"/>
              <a:t>№ 931 от 10 декабря 2015 г.</a:t>
            </a:r>
            <a:r>
              <a:rPr lang="ru-RU" dirty="0"/>
              <a:t> (</a:t>
            </a:r>
            <a:r>
              <a:rPr lang="ru-RU" i="1" dirty="0"/>
              <a:t>учет бесхозяйной  недвижимости)</a:t>
            </a:r>
            <a:endParaRPr lang="ru-RU" dirty="0"/>
          </a:p>
          <a:p>
            <a:pPr marL="268288" indent="-268288"/>
            <a:r>
              <a:rPr lang="ru-RU" dirty="0"/>
              <a:t>21)</a:t>
            </a:r>
            <a:r>
              <a:rPr lang="ru-RU" b="1" dirty="0"/>
              <a:t> </a:t>
            </a:r>
            <a:r>
              <a:rPr lang="ru-RU" dirty="0"/>
              <a:t> </a:t>
            </a:r>
            <a:r>
              <a:rPr lang="ru-RU" b="1" dirty="0"/>
              <a:t>№ 968 от 23 декабря 2015 г. </a:t>
            </a:r>
            <a:r>
              <a:rPr lang="ru-RU" dirty="0"/>
              <a:t>(</a:t>
            </a:r>
            <a:r>
              <a:rPr lang="ru-RU" i="1" dirty="0"/>
              <a:t>предоставление сведений   ЕГРН</a:t>
            </a:r>
            <a:r>
              <a:rPr lang="ru-RU" dirty="0"/>
              <a:t>)</a:t>
            </a:r>
          </a:p>
          <a:p>
            <a:pPr marL="268288" indent="-268288"/>
            <a:r>
              <a:rPr lang="ru-RU" dirty="0"/>
              <a:t>22)  </a:t>
            </a:r>
            <a:r>
              <a:rPr lang="ru-RU" b="1" dirty="0"/>
              <a:t>№ 137 от 16 марта 2016 г. </a:t>
            </a:r>
            <a:r>
              <a:rPr lang="ru-RU" dirty="0"/>
              <a:t>(</a:t>
            </a:r>
            <a:r>
              <a:rPr lang="ru-RU" i="1" dirty="0"/>
              <a:t>уведомление заявителя о  ходе услуги</a:t>
            </a:r>
            <a:r>
              <a:rPr lang="ru-RU" dirty="0"/>
              <a:t>)</a:t>
            </a:r>
          </a:p>
          <a:p>
            <a:pPr marL="268288" indent="-268288"/>
            <a:r>
              <a:rPr lang="ru-RU" dirty="0"/>
              <a:t>23)  </a:t>
            </a:r>
            <a:r>
              <a:rPr lang="ru-RU" b="1" dirty="0"/>
              <a:t>№ 143 от 17 марта 2016 г. </a:t>
            </a:r>
            <a:r>
              <a:rPr lang="ru-RU" dirty="0"/>
              <a:t>(</a:t>
            </a:r>
            <a:r>
              <a:rPr lang="ru-RU" i="1" dirty="0"/>
              <a:t>типовое положение  </a:t>
            </a:r>
            <a:r>
              <a:rPr lang="ru-RU" i="1" dirty="0" err="1"/>
              <a:t>терроргана</a:t>
            </a:r>
            <a:r>
              <a:rPr lang="ru-RU" i="1" dirty="0"/>
              <a:t> </a:t>
            </a:r>
            <a:r>
              <a:rPr lang="ru-RU" i="1" dirty="0" smtClean="0"/>
              <a:t>Росреестра</a:t>
            </a:r>
            <a:r>
              <a:rPr lang="ru-RU" dirty="0" smtClean="0"/>
              <a:t>)</a:t>
            </a:r>
            <a:endParaRPr lang="ru-RU" dirty="0"/>
          </a:p>
        </p:txBody>
      </p:sp>
      <p:sp>
        <p:nvSpPr>
          <p:cNvPr id="5" name="Заголовок 1"/>
          <p:cNvSpPr>
            <a:spLocks noGrp="1"/>
          </p:cNvSpPr>
          <p:nvPr>
            <p:ph type="title"/>
          </p:nvPr>
        </p:nvSpPr>
        <p:spPr>
          <a:xfrm>
            <a:off x="762000" y="762000"/>
            <a:ext cx="8274496" cy="1143000"/>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dirty="0"/>
              <a:t> </a:t>
            </a:r>
            <a:r>
              <a:rPr lang="ru-RU" sz="2800" dirty="0">
                <a:latin typeface="Arial" charset="0"/>
              </a:rPr>
              <a:t>В целях реализации </a:t>
            </a:r>
            <a:r>
              <a:rPr lang="ru-RU" altLang="ru-RU" sz="2800" dirty="0"/>
              <a:t>Федерального закона от 13.07.2015 N 218-ФЗ</a:t>
            </a:r>
            <a:r>
              <a:rPr lang="ru-RU" sz="2800" dirty="0">
                <a:latin typeface="Arial" charset="0"/>
              </a:rPr>
              <a:t> </a:t>
            </a:r>
            <a:r>
              <a:rPr lang="ru-RU" sz="2800" dirty="0" smtClean="0">
                <a:latin typeface="Arial" charset="0"/>
              </a:rPr>
              <a:t>принято 31 приказ Минэкономразвития, 3 Росреестра:</a:t>
            </a:r>
            <a:endParaRPr lang="ru-RU" altLang="ru-RU" sz="2800" dirty="0" smtClean="0"/>
          </a:p>
        </p:txBody>
      </p:sp>
    </p:spTree>
    <p:extLst>
      <p:ext uri="{BB962C8B-B14F-4D97-AF65-F5344CB8AC3E}">
        <p14:creationId xmlns:p14="http://schemas.microsoft.com/office/powerpoint/2010/main" val="165707402"/>
      </p:ext>
    </p:extLst>
  </p:cSld>
  <p:clrMapOvr>
    <a:masterClrMapping/>
  </p:clrMapOvr>
  <p:transition>
    <p:wipe dir="r"/>
  </p:transition>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Заголовок 1"/>
          <p:cNvSpPr>
            <a:spLocks noGrp="1"/>
          </p:cNvSpPr>
          <p:nvPr>
            <p:ph type="title"/>
          </p:nvPr>
        </p:nvSpPr>
        <p:spPr>
          <a:xfrm>
            <a:off x="762000" y="762000"/>
            <a:ext cx="8202488" cy="1143000"/>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dirty="0"/>
              <a:t> </a:t>
            </a:r>
            <a:r>
              <a:rPr lang="ru-RU" sz="2800" dirty="0">
                <a:latin typeface="Arial" charset="0"/>
              </a:rPr>
              <a:t>В целях реализации </a:t>
            </a:r>
            <a:r>
              <a:rPr lang="ru-RU" altLang="ru-RU" sz="2800" dirty="0"/>
              <a:t>Федерального закона от 13.07.2015 N 218-ФЗ</a:t>
            </a:r>
            <a:r>
              <a:rPr lang="ru-RU" sz="2800" dirty="0">
                <a:latin typeface="Arial" charset="0"/>
              </a:rPr>
              <a:t> </a:t>
            </a:r>
            <a:r>
              <a:rPr lang="ru-RU" sz="2800" dirty="0" smtClean="0">
                <a:latin typeface="Arial" charset="0"/>
              </a:rPr>
              <a:t>принято 31 приказ Минэкономразвития, 3 Росреестра:</a:t>
            </a:r>
            <a:endParaRPr lang="ru-RU" altLang="ru-RU" sz="2800" dirty="0" smtClean="0"/>
          </a:p>
        </p:txBody>
      </p:sp>
      <p:sp>
        <p:nvSpPr>
          <p:cNvPr id="62467" name="Прямоугольник 2"/>
          <p:cNvSpPr>
            <a:spLocks noChangeArrowheads="1"/>
          </p:cNvSpPr>
          <p:nvPr/>
        </p:nvSpPr>
        <p:spPr bwMode="auto">
          <a:xfrm>
            <a:off x="395536" y="2349501"/>
            <a:ext cx="8748464" cy="450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92500" lnSpcReduction="10000"/>
          </a:bodyPr>
          <a:lstStyle/>
          <a:p>
            <a:pPr marL="268288" indent="-268288"/>
            <a:r>
              <a:rPr lang="ru-RU" dirty="0"/>
              <a:t>24)  </a:t>
            </a:r>
            <a:r>
              <a:rPr lang="ru-RU" b="1" dirty="0"/>
              <a:t>№ 127 от 15 марта 2016 г. </a:t>
            </a:r>
            <a:r>
              <a:rPr lang="ru-RU" dirty="0"/>
              <a:t>(</a:t>
            </a:r>
            <a:r>
              <a:rPr lang="ru-RU" i="1" dirty="0"/>
              <a:t>уведомления заявителя о приеме документов / правообладателя о поступившем заявлении)</a:t>
            </a:r>
            <a:endParaRPr lang="ru-RU" dirty="0"/>
          </a:p>
          <a:p>
            <a:pPr marL="268288" indent="-268288"/>
            <a:r>
              <a:rPr lang="ru-RU" dirty="0"/>
              <a:t>25)  </a:t>
            </a:r>
            <a:r>
              <a:rPr lang="ru-RU" b="1" dirty="0"/>
              <a:t>№ 145 от 17 марта 2016 г. </a:t>
            </a:r>
            <a:r>
              <a:rPr lang="ru-RU" dirty="0" smtClean="0"/>
              <a:t>(</a:t>
            </a:r>
            <a:r>
              <a:rPr lang="ru-RU" i="1" dirty="0" smtClean="0"/>
              <a:t>состав </a:t>
            </a:r>
            <a:r>
              <a:rPr lang="ru-RU" i="1" dirty="0"/>
              <a:t>сведений кадастровых карт</a:t>
            </a:r>
            <a:r>
              <a:rPr lang="ru-RU" dirty="0"/>
              <a:t>) </a:t>
            </a:r>
          </a:p>
          <a:p>
            <a:pPr marL="268288" indent="-268288"/>
            <a:r>
              <a:rPr lang="ru-RU" dirty="0"/>
              <a:t>26)  </a:t>
            </a:r>
            <a:r>
              <a:rPr lang="ru-RU" b="1" dirty="0"/>
              <a:t>№ 157 от 21 марта 2016 г. </a:t>
            </a:r>
            <a:r>
              <a:rPr lang="ru-RU" dirty="0"/>
              <a:t>(</a:t>
            </a:r>
            <a:r>
              <a:rPr lang="ru-RU" i="1" dirty="0"/>
              <a:t>форма декларации  по недвижимости Минобороны</a:t>
            </a:r>
            <a:r>
              <a:rPr lang="ru-RU" dirty="0"/>
              <a:t>)</a:t>
            </a:r>
          </a:p>
          <a:p>
            <a:pPr marL="268288" indent="-268288"/>
            <a:r>
              <a:rPr lang="ru-RU" dirty="0"/>
              <a:t>27)  </a:t>
            </a:r>
            <a:r>
              <a:rPr lang="ru-RU" b="1" dirty="0"/>
              <a:t>№ 180 от 29 марта 2016 г.</a:t>
            </a:r>
            <a:r>
              <a:rPr lang="ru-RU" dirty="0"/>
              <a:t> </a:t>
            </a:r>
            <a:r>
              <a:rPr lang="ru-RU" dirty="0" smtClean="0"/>
              <a:t>(</a:t>
            </a:r>
            <a:r>
              <a:rPr lang="ru-RU" i="1" dirty="0" smtClean="0"/>
              <a:t>типовое </a:t>
            </a:r>
            <a:r>
              <a:rPr lang="ru-RU" i="1" dirty="0"/>
              <a:t>положение </a:t>
            </a:r>
            <a:r>
              <a:rPr lang="ru-RU" i="1" dirty="0" err="1"/>
              <a:t>терроргана</a:t>
            </a:r>
            <a:r>
              <a:rPr lang="ru-RU" i="1" dirty="0"/>
              <a:t> Росреестра по субъекту РФ)</a:t>
            </a:r>
            <a:endParaRPr lang="ru-RU" dirty="0"/>
          </a:p>
          <a:p>
            <a:pPr marL="268288" indent="-268288"/>
            <a:r>
              <a:rPr lang="ru-RU" dirty="0"/>
              <a:t>28)  </a:t>
            </a:r>
            <a:r>
              <a:rPr lang="ru-RU" b="1" dirty="0"/>
              <a:t>№ 337 от 31 мая 2016 г. </a:t>
            </a:r>
            <a:r>
              <a:rPr lang="ru-RU" dirty="0"/>
              <a:t>(</a:t>
            </a:r>
            <a:r>
              <a:rPr lang="ru-RU" i="1" dirty="0"/>
              <a:t>порядок курьерской доставки  документов после учета-регистрации и размер платы)</a:t>
            </a:r>
            <a:endParaRPr lang="ru-RU" dirty="0"/>
          </a:p>
          <a:p>
            <a:pPr marL="268288" indent="-268288"/>
            <a:r>
              <a:rPr lang="ru-RU" dirty="0"/>
              <a:t>29)</a:t>
            </a:r>
            <a:r>
              <a:rPr lang="ru-RU" b="1" dirty="0"/>
              <a:t> </a:t>
            </a:r>
            <a:r>
              <a:rPr lang="ru-RU" dirty="0"/>
              <a:t> </a:t>
            </a:r>
            <a:r>
              <a:rPr lang="ru-RU" b="1" dirty="0"/>
              <a:t>№ 173 от 25 марта 2016 г.</a:t>
            </a:r>
            <a:r>
              <a:rPr lang="ru-RU" dirty="0"/>
              <a:t> </a:t>
            </a:r>
            <a:r>
              <a:rPr lang="ru-RU" dirty="0" smtClean="0"/>
              <a:t>(</a:t>
            </a:r>
            <a:r>
              <a:rPr lang="ru-RU" i="1" dirty="0" smtClean="0"/>
              <a:t>уведомление </a:t>
            </a:r>
            <a:r>
              <a:rPr lang="ru-RU" i="1" dirty="0"/>
              <a:t>заявителя о решениях и выдача документов)</a:t>
            </a:r>
            <a:endParaRPr lang="ru-RU" dirty="0"/>
          </a:p>
          <a:p>
            <a:pPr marL="342900" indent="-342900">
              <a:buAutoNum type="arabicParenR" startAt="30"/>
            </a:pPr>
            <a:r>
              <a:rPr lang="ru-RU" b="1" dirty="0" smtClean="0"/>
              <a:t>№ </a:t>
            </a:r>
            <a:r>
              <a:rPr lang="ru-RU" b="1" dirty="0"/>
              <a:t>537 от 23.08.2016 </a:t>
            </a:r>
            <a:r>
              <a:rPr lang="ru-RU" dirty="0"/>
              <a:t>(обобщенная информация из ЕГРН</a:t>
            </a:r>
            <a:r>
              <a:rPr lang="ru-RU" dirty="0" smtClean="0"/>
              <a:t>)</a:t>
            </a:r>
            <a:endParaRPr lang="en-US" dirty="0" smtClean="0"/>
          </a:p>
          <a:p>
            <a:pPr marL="342900" indent="-342900">
              <a:buFontTx/>
              <a:buAutoNum type="arabicParenR" startAt="30"/>
            </a:pPr>
            <a:r>
              <a:rPr lang="ru-RU" b="1" dirty="0"/>
              <a:t>№ </a:t>
            </a:r>
            <a:r>
              <a:rPr lang="ru-RU" b="1" dirty="0" smtClean="0"/>
              <a:t>766</a:t>
            </a:r>
            <a:r>
              <a:rPr lang="en-US" b="1" dirty="0" smtClean="0"/>
              <a:t> </a:t>
            </a:r>
            <a:r>
              <a:rPr lang="ru-RU" b="1" dirty="0" smtClean="0"/>
              <a:t>от 29.11.2016</a:t>
            </a:r>
            <a:r>
              <a:rPr lang="ru-RU" b="1" dirty="0"/>
              <a:t> г. </a:t>
            </a:r>
            <a:r>
              <a:rPr lang="en-US" dirty="0" smtClean="0"/>
              <a:t>(</a:t>
            </a:r>
            <a:r>
              <a:rPr lang="ru-RU" dirty="0"/>
              <a:t>а</a:t>
            </a:r>
            <a:r>
              <a:rPr lang="ru-RU" dirty="0" smtClean="0"/>
              <a:t>налитическая информация из ЕГРН)</a:t>
            </a:r>
            <a:endParaRPr lang="en-US" dirty="0" smtClean="0"/>
          </a:p>
          <a:p>
            <a:pPr marL="342900" indent="-342900">
              <a:buFontTx/>
              <a:buAutoNum type="arabicParenR" startAt="30"/>
            </a:pPr>
            <a:r>
              <a:rPr lang="ru-RU" b="1" dirty="0" smtClean="0"/>
              <a:t>№ </a:t>
            </a:r>
            <a:r>
              <a:rPr lang="ru-RU" b="1" dirty="0"/>
              <a:t>П/666 от 23 декабря 2015 г.</a:t>
            </a:r>
            <a:r>
              <a:rPr lang="ru-RU" dirty="0"/>
              <a:t> (</a:t>
            </a:r>
            <a:r>
              <a:rPr lang="ru-RU" i="1" dirty="0"/>
              <a:t>порядок ведения, хранения реестровых дел, книг </a:t>
            </a:r>
            <a:r>
              <a:rPr lang="ru-RU" i="1" dirty="0" smtClean="0"/>
              <a:t>учета)</a:t>
            </a:r>
            <a:endParaRPr lang="en-US" i="1" dirty="0" smtClean="0"/>
          </a:p>
          <a:p>
            <a:pPr marL="342900" indent="-342900">
              <a:buFontTx/>
              <a:buAutoNum type="arabicParenR" startAt="30"/>
            </a:pPr>
            <a:r>
              <a:rPr lang="ru-RU" b="1" dirty="0" smtClean="0"/>
              <a:t>№ П/0515 от </a:t>
            </a:r>
            <a:r>
              <a:rPr lang="ru-RU" b="1" dirty="0"/>
              <a:t>18.10.2016 </a:t>
            </a:r>
            <a:r>
              <a:rPr lang="ru-RU" dirty="0" smtClean="0"/>
              <a:t>(</a:t>
            </a:r>
            <a:r>
              <a:rPr lang="ru-RU" i="1" dirty="0" smtClean="0"/>
              <a:t>наделение </a:t>
            </a:r>
            <a:r>
              <a:rPr lang="ru-RU" i="1" dirty="0"/>
              <a:t>ФГБУ «ФКП Росреестра» отдельными полномочиями</a:t>
            </a:r>
            <a:r>
              <a:rPr lang="ru-RU" i="1" dirty="0" smtClean="0"/>
              <a:t>»</a:t>
            </a:r>
            <a:r>
              <a:rPr lang="ru-RU" dirty="0" smtClean="0"/>
              <a:t>)</a:t>
            </a:r>
            <a:endParaRPr lang="en-US" dirty="0" smtClean="0"/>
          </a:p>
          <a:p>
            <a:pPr marL="342900" indent="-342900">
              <a:buFontTx/>
              <a:buAutoNum type="arabicParenR" startAt="30"/>
            </a:pPr>
            <a:r>
              <a:rPr lang="ru-RU" b="1" dirty="0" smtClean="0"/>
              <a:t>№ </a:t>
            </a:r>
            <a:r>
              <a:rPr lang="ru-RU" b="1" dirty="0"/>
              <a:t>П/675 от 28 декабря 2015 г. </a:t>
            </a:r>
            <a:r>
              <a:rPr lang="ru-RU" dirty="0" smtClean="0"/>
              <a:t>(</a:t>
            </a:r>
            <a:r>
              <a:rPr lang="ru-RU" i="1" dirty="0" smtClean="0"/>
              <a:t>кадастровое </a:t>
            </a:r>
            <a:r>
              <a:rPr lang="ru-RU" i="1" dirty="0"/>
              <a:t>деление РФ</a:t>
            </a:r>
            <a:r>
              <a:rPr lang="ru-RU" dirty="0"/>
              <a:t>), </a:t>
            </a:r>
          </a:p>
        </p:txBody>
      </p:sp>
    </p:spTree>
    <p:extLst>
      <p:ext uri="{BB962C8B-B14F-4D97-AF65-F5344CB8AC3E}">
        <p14:creationId xmlns:p14="http://schemas.microsoft.com/office/powerpoint/2010/main" val="1513384396"/>
      </p:ext>
    </p:extLst>
  </p:cSld>
  <p:clrMapOvr>
    <a:masterClrMapping/>
  </p:clrMapOvr>
  <p:transition>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dirty="0" smtClean="0"/>
              <a:t> Федеральный закон от 13.07.2015 N 218-ФЗ</a:t>
            </a:r>
            <a:br>
              <a:rPr lang="ru-RU" altLang="ru-RU" sz="2800" dirty="0" smtClean="0"/>
            </a:br>
            <a:r>
              <a:rPr lang="ru-RU" sz="2800" b="0" dirty="0"/>
              <a:t>Статья 15. Лица, по заявлению которых </a:t>
            </a:r>
            <a:r>
              <a:rPr lang="ru-RU" sz="2800" b="0" dirty="0" smtClean="0"/>
              <a:t>осуществляются ГКУ  </a:t>
            </a:r>
            <a:r>
              <a:rPr lang="ru-RU" sz="2800" b="0" dirty="0"/>
              <a:t>и </a:t>
            </a:r>
            <a:r>
              <a:rPr lang="ru-RU" sz="2800" b="0" dirty="0" smtClean="0"/>
              <a:t>ГРП</a:t>
            </a:r>
            <a:endParaRPr lang="ru-RU" sz="2800" b="0" dirty="0"/>
          </a:p>
        </p:txBody>
      </p:sp>
      <p:sp>
        <p:nvSpPr>
          <p:cNvPr id="7" name="Прямоугольник 6"/>
          <p:cNvSpPr/>
          <p:nvPr/>
        </p:nvSpPr>
        <p:spPr>
          <a:xfrm>
            <a:off x="827584" y="2349500"/>
            <a:ext cx="8208912" cy="4524315"/>
          </a:xfrm>
          <a:prstGeom prst="rect">
            <a:avLst/>
          </a:prstGeom>
        </p:spPr>
        <p:txBody>
          <a:bodyPr wrap="square">
            <a:spAutoFit/>
          </a:bodyPr>
          <a:lstStyle/>
          <a:p>
            <a:pPr algn="just"/>
            <a:r>
              <a:rPr lang="ru-RU" sz="2400" b="1" dirty="0"/>
              <a:t>3. ГРП без одновременного ГКУ:</a:t>
            </a:r>
          </a:p>
          <a:p>
            <a:endParaRPr lang="ru-RU" sz="2400" dirty="0">
              <a:solidFill>
                <a:srgbClr val="FF0000"/>
              </a:solidFill>
            </a:endParaRPr>
          </a:p>
          <a:p>
            <a:r>
              <a:rPr lang="ru-RU" sz="2400" dirty="0"/>
              <a:t>1) лица, право которого возникает (за исключением созданного или образованного объекта) или прекращается;</a:t>
            </a:r>
          </a:p>
          <a:p>
            <a:r>
              <a:rPr lang="ru-RU" sz="2400" dirty="0"/>
              <a:t>2) правообладателя объекта недвижимости и (или) лица, в пользу которого устанавливается ограничение права или обременение объекта недвижимости;</a:t>
            </a:r>
          </a:p>
          <a:p>
            <a:r>
              <a:rPr lang="ru-RU" sz="2400" dirty="0"/>
              <a:t>3) сторон договора - при государственной регистрации договора и (или) права, ограничения права или обременения объекта недвижимости;</a:t>
            </a:r>
          </a:p>
          <a:p>
            <a:endParaRPr lang="ru-RU" sz="2400" dirty="0"/>
          </a:p>
        </p:txBody>
      </p:sp>
    </p:spTree>
    <p:extLst>
      <p:ext uri="{BB962C8B-B14F-4D97-AF65-F5344CB8AC3E}">
        <p14:creationId xmlns:p14="http://schemas.microsoft.com/office/powerpoint/2010/main" val="605872441"/>
      </p:ext>
    </p:extLst>
  </p:cSld>
  <p:clrMapOvr>
    <a:masterClrMapping/>
  </p:clrMapOvr>
  <p:transition>
    <p:wipe dir="r"/>
  </p:transition>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23528" y="980729"/>
            <a:ext cx="8640960" cy="2088231"/>
          </a:xfrm>
        </p:spPr>
        <p:txBody>
          <a:bodyPr/>
          <a:lstStyle/>
          <a:p>
            <a:pPr algn="ctr"/>
            <a:r>
              <a:rPr lang="ru-RU" dirty="0"/>
              <a:t>Порядок хранения актов согласования местоположения границ земельных участков, порядок </a:t>
            </a:r>
            <a:r>
              <a:rPr lang="ru-RU" dirty="0" smtClean="0"/>
              <a:t>их передачи</a:t>
            </a:r>
            <a:endParaRPr lang="ru-RU" dirty="0"/>
          </a:p>
        </p:txBody>
      </p:sp>
      <p:sp>
        <p:nvSpPr>
          <p:cNvPr id="5" name="Подзаголовок 4"/>
          <p:cNvSpPr>
            <a:spLocks noGrp="1"/>
          </p:cNvSpPr>
          <p:nvPr>
            <p:ph type="subTitle" idx="1"/>
          </p:nvPr>
        </p:nvSpPr>
        <p:spPr>
          <a:xfrm>
            <a:off x="4572000" y="3356992"/>
            <a:ext cx="4392488" cy="1512168"/>
          </a:xfrm>
        </p:spPr>
        <p:txBody>
          <a:bodyPr/>
          <a:lstStyle/>
          <a:p>
            <a:pPr algn="l"/>
            <a:r>
              <a:rPr lang="ru-RU" altLang="ru-RU" b="1" dirty="0"/>
              <a:t>приказ Минэкономразвития РФ от 09.06.2016 № 363</a:t>
            </a:r>
            <a:endParaRPr lang="ru-RU" dirty="0"/>
          </a:p>
        </p:txBody>
      </p:sp>
    </p:spTree>
    <p:extLst>
      <p:ext uri="{BB962C8B-B14F-4D97-AF65-F5344CB8AC3E}">
        <p14:creationId xmlns:p14="http://schemas.microsoft.com/office/powerpoint/2010/main" val="1996352819"/>
      </p:ext>
    </p:extLst>
  </p:cSld>
  <p:clrMapOvr>
    <a:masterClrMapping/>
  </p:clrMapOvr>
  <p:transition>
    <p:wipe dir="r"/>
  </p:transition>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Заголовок 2"/>
          <p:cNvSpPr>
            <a:spLocks noGrp="1"/>
          </p:cNvSpPr>
          <p:nvPr>
            <p:ph type="title"/>
          </p:nvPr>
        </p:nvSpPr>
        <p:spPr>
          <a:xfrm>
            <a:off x="971550" y="908050"/>
            <a:ext cx="8064946" cy="1080790"/>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sz="3200" dirty="0" smtClean="0"/>
              <a:t>ФЗ от </a:t>
            </a:r>
            <a:r>
              <a:rPr lang="ru-RU" sz="3200" dirty="0"/>
              <a:t>24.07.2007 N </a:t>
            </a:r>
            <a:r>
              <a:rPr lang="ru-RU" sz="3200" dirty="0" smtClean="0"/>
              <a:t>221-ФЗ</a:t>
            </a:r>
            <a:r>
              <a:rPr lang="ru-RU" sz="3200" dirty="0"/>
              <a:t/>
            </a:r>
            <a:br>
              <a:rPr lang="ru-RU" sz="3200" dirty="0"/>
            </a:br>
            <a:r>
              <a:rPr lang="ru-RU" sz="3200" dirty="0" smtClean="0"/>
              <a:t>Статья </a:t>
            </a:r>
            <a:r>
              <a:rPr lang="ru-RU" sz="3200" dirty="0"/>
              <a:t>29.1. Права и обязанности </a:t>
            </a:r>
            <a:r>
              <a:rPr lang="ru-RU" sz="3200" dirty="0" smtClean="0"/>
              <a:t>КИ</a:t>
            </a:r>
            <a:endParaRPr lang="ru-RU" sz="3200" dirty="0"/>
          </a:p>
        </p:txBody>
      </p:sp>
      <p:sp>
        <p:nvSpPr>
          <p:cNvPr id="16387" name="Объект 4"/>
          <p:cNvSpPr>
            <a:spLocks noGrp="1"/>
          </p:cNvSpPr>
          <p:nvPr>
            <p:ph idx="1"/>
          </p:nvPr>
        </p:nvSpPr>
        <p:spPr>
          <a:xfrm>
            <a:off x="539750" y="2276475"/>
            <a:ext cx="8496746" cy="4465638"/>
          </a:xfrm>
        </p:spPr>
        <p:txBody>
          <a:bodyPr/>
          <a:lstStyle/>
          <a:p>
            <a:pPr algn="just">
              <a:defRPr/>
            </a:pPr>
            <a:r>
              <a:rPr lang="ru-RU" dirty="0" smtClean="0"/>
              <a:t>Обязанность кадастрового инженера хранить </a:t>
            </a:r>
            <a:r>
              <a:rPr lang="ru-RU" dirty="0"/>
              <a:t>акты согласования местоположения границ </a:t>
            </a:r>
            <a:r>
              <a:rPr lang="ru-RU" dirty="0" smtClean="0"/>
              <a:t>ЗУ, </a:t>
            </a:r>
            <a:r>
              <a:rPr lang="ru-RU" dirty="0"/>
              <a:t/>
            </a:r>
            <a:br>
              <a:rPr lang="ru-RU" dirty="0"/>
            </a:br>
            <a:r>
              <a:rPr lang="ru-RU" dirty="0"/>
              <a:t>и передавать их в </a:t>
            </a:r>
            <a:r>
              <a:rPr lang="ru-RU" dirty="0" smtClean="0"/>
              <a:t>ОКУ  в установленные сроки.</a:t>
            </a:r>
          </a:p>
          <a:p>
            <a:pPr algn="just">
              <a:defRPr/>
            </a:pPr>
            <a:r>
              <a:rPr lang="ru-RU" altLang="ru-RU" b="1" dirty="0" smtClean="0"/>
              <a:t>приказ Минэкономразвития РФ от 09.06.2016 </a:t>
            </a:r>
            <a:r>
              <a:rPr lang="ru-RU" altLang="ru-RU" b="1" dirty="0"/>
              <a:t>№ 363 </a:t>
            </a:r>
            <a:r>
              <a:rPr lang="ru-RU" altLang="ru-RU" dirty="0" smtClean="0"/>
              <a:t>«Об </a:t>
            </a:r>
            <a:r>
              <a:rPr lang="ru-RU" altLang="ru-RU" dirty="0"/>
              <a:t>утверждении порядка и сроков хранения актов согласования местоположения границ </a:t>
            </a:r>
            <a:r>
              <a:rPr lang="ru-RU" altLang="ru-RU" dirty="0" smtClean="0"/>
              <a:t>ЗУ, </a:t>
            </a:r>
            <a:r>
              <a:rPr lang="ru-RU" altLang="ru-RU" dirty="0"/>
              <a:t>а также порядка и сроков их передачи в орган, уполномоченный на осуществление кадастрового </a:t>
            </a:r>
            <a:r>
              <a:rPr lang="ru-RU" altLang="ru-RU" dirty="0" smtClean="0"/>
              <a:t>учета» </a:t>
            </a:r>
            <a:r>
              <a:rPr lang="ru-RU" altLang="ru-RU" b="1" dirty="0" smtClean="0"/>
              <a:t>(начало действия – 05.12.2016)</a:t>
            </a:r>
          </a:p>
          <a:p>
            <a:pPr marL="457200" lvl="1" indent="0" algn="just">
              <a:buNone/>
              <a:defRPr/>
            </a:pPr>
            <a:endParaRPr lang="ru-RU" altLang="ru-RU" b="1" dirty="0" smtClean="0"/>
          </a:p>
          <a:p>
            <a:pPr algn="just">
              <a:defRPr/>
            </a:pPr>
            <a:endParaRPr lang="ru-RU" altLang="ru-RU" dirty="0"/>
          </a:p>
          <a:p>
            <a:pPr algn="just">
              <a:defRPr/>
            </a:pPr>
            <a:endParaRPr lang="ru-RU" altLang="ru-RU" dirty="0" smtClean="0"/>
          </a:p>
          <a:p>
            <a:pPr marL="0" indent="0" algn="just">
              <a:buFont typeface="Wingdings" pitchFamily="2" charset="2"/>
              <a:buNone/>
              <a:defRPr/>
            </a:pPr>
            <a:endParaRPr lang="ru-RU" altLang="ru-RU" dirty="0" smtClean="0"/>
          </a:p>
        </p:txBody>
      </p:sp>
    </p:spTree>
    <p:extLst>
      <p:ext uri="{BB962C8B-B14F-4D97-AF65-F5344CB8AC3E}">
        <p14:creationId xmlns:p14="http://schemas.microsoft.com/office/powerpoint/2010/main" val="2718088926"/>
      </p:ext>
    </p:extLst>
  </p:cSld>
  <p:clrMapOvr>
    <a:masterClrMapping/>
  </p:clrMapOvr>
  <p:transition>
    <p:wipe dir="r"/>
  </p:transition>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Заголовок 2"/>
          <p:cNvSpPr>
            <a:spLocks noGrp="1"/>
          </p:cNvSpPr>
          <p:nvPr>
            <p:ph type="title"/>
          </p:nvPr>
        </p:nvSpPr>
        <p:spPr>
          <a:xfrm>
            <a:off x="971550" y="908050"/>
            <a:ext cx="6480175" cy="561975"/>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3200" dirty="0"/>
              <a:t>приказ Минэкономразвития </a:t>
            </a:r>
            <a:r>
              <a:rPr lang="ru-RU" altLang="ru-RU" sz="3200" dirty="0" smtClean="0"/>
              <a:t>России </a:t>
            </a:r>
            <a:r>
              <a:rPr lang="ru-RU" altLang="ru-RU" sz="3200" dirty="0"/>
              <a:t>от 09.06.2016 № 363</a:t>
            </a:r>
            <a:endParaRPr lang="ru-RU" altLang="ru-RU" sz="3200" dirty="0" smtClean="0"/>
          </a:p>
        </p:txBody>
      </p:sp>
      <p:sp>
        <p:nvSpPr>
          <p:cNvPr id="16387" name="Объект 4"/>
          <p:cNvSpPr>
            <a:spLocks noGrp="1"/>
          </p:cNvSpPr>
          <p:nvPr>
            <p:ph idx="1"/>
          </p:nvPr>
        </p:nvSpPr>
        <p:spPr>
          <a:xfrm>
            <a:off x="539750" y="2276475"/>
            <a:ext cx="8496746" cy="4465638"/>
          </a:xfrm>
        </p:spPr>
        <p:txBody>
          <a:bodyPr/>
          <a:lstStyle/>
          <a:p>
            <a:pPr marL="177800" lvl="1" indent="0" algn="just">
              <a:buNone/>
              <a:defRPr/>
            </a:pPr>
            <a:r>
              <a:rPr lang="ru-RU" dirty="0"/>
              <a:t>В</a:t>
            </a:r>
            <a:r>
              <a:rPr lang="ru-RU" b="1" dirty="0"/>
              <a:t> </a:t>
            </a:r>
            <a:r>
              <a:rPr lang="ru-RU" dirty="0"/>
              <a:t>случае отсутствия в акте согласования личных </a:t>
            </a:r>
            <a:r>
              <a:rPr lang="ru-RU" dirty="0" smtClean="0"/>
              <a:t>подписей заинтересованных лиц вместе </a:t>
            </a:r>
            <a:r>
              <a:rPr lang="ru-RU" dirty="0"/>
              <a:t>с актами согласования </a:t>
            </a:r>
            <a:r>
              <a:rPr lang="ru-RU" b="1" dirty="0" smtClean="0"/>
              <a:t>хранятся и передаются </a:t>
            </a:r>
            <a:r>
              <a:rPr lang="ru-RU" dirty="0"/>
              <a:t>(при </a:t>
            </a:r>
            <a:r>
              <a:rPr lang="ru-RU" dirty="0" smtClean="0"/>
              <a:t>наличии)</a:t>
            </a:r>
            <a:r>
              <a:rPr lang="ru-RU" b="1" dirty="0" smtClean="0"/>
              <a:t>:</a:t>
            </a:r>
          </a:p>
          <a:p>
            <a:pPr marL="342900" lvl="1" indent="-342900" algn="just">
              <a:buFont typeface="Wingdings" pitchFamily="2" charset="2"/>
              <a:buChar char="l"/>
              <a:defRPr/>
            </a:pPr>
            <a:r>
              <a:rPr lang="ru-RU" sz="2800" dirty="0">
                <a:ea typeface="+mn-ea"/>
                <a:cs typeface="+mn-cs"/>
              </a:rPr>
              <a:t>расписки в получении заинтересованными лицами извещений о проведении собрания</a:t>
            </a:r>
            <a:endParaRPr lang="ru-RU" altLang="ru-RU" sz="2800" dirty="0">
              <a:ea typeface="+mn-ea"/>
              <a:cs typeface="+mn-cs"/>
            </a:endParaRPr>
          </a:p>
          <a:p>
            <a:pPr algn="just">
              <a:defRPr/>
            </a:pPr>
            <a:r>
              <a:rPr lang="ru-RU" dirty="0"/>
              <a:t>уведомления о вручении заинтересованным лицам извещений</a:t>
            </a:r>
            <a:endParaRPr lang="ru-RU" altLang="ru-RU" dirty="0"/>
          </a:p>
          <a:p>
            <a:pPr algn="just">
              <a:defRPr/>
            </a:pPr>
            <a:r>
              <a:rPr lang="ru-RU" dirty="0"/>
              <a:t>оформленные в письменном виде возражения заинтересованных лиц </a:t>
            </a:r>
            <a:br>
              <a:rPr lang="ru-RU" dirty="0"/>
            </a:br>
            <a:r>
              <a:rPr lang="ru-RU" dirty="0"/>
              <a:t>о местоположении границ земельного участка</a:t>
            </a:r>
            <a:endParaRPr lang="ru-RU" altLang="ru-RU" dirty="0" smtClean="0"/>
          </a:p>
          <a:p>
            <a:pPr marL="0" indent="0" algn="just">
              <a:buFont typeface="Wingdings" pitchFamily="2" charset="2"/>
              <a:buNone/>
              <a:defRPr/>
            </a:pPr>
            <a:endParaRPr lang="ru-RU" altLang="ru-RU" dirty="0" smtClean="0"/>
          </a:p>
        </p:txBody>
      </p:sp>
    </p:spTree>
    <p:extLst>
      <p:ext uri="{BB962C8B-B14F-4D97-AF65-F5344CB8AC3E}">
        <p14:creationId xmlns:p14="http://schemas.microsoft.com/office/powerpoint/2010/main" val="3172503433"/>
      </p:ext>
    </p:extLst>
  </p:cSld>
  <p:clrMapOvr>
    <a:masterClrMapping/>
  </p:clrMapOvr>
  <p:transition>
    <p:wipe dir="r"/>
  </p:transition>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Заголовок 2"/>
          <p:cNvSpPr>
            <a:spLocks noGrp="1"/>
          </p:cNvSpPr>
          <p:nvPr>
            <p:ph type="title"/>
          </p:nvPr>
        </p:nvSpPr>
        <p:spPr>
          <a:xfrm>
            <a:off x="971550" y="908050"/>
            <a:ext cx="6480175" cy="561975"/>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3200" dirty="0"/>
              <a:t>приказ Минэкономразвития </a:t>
            </a:r>
            <a:r>
              <a:rPr lang="ru-RU" altLang="ru-RU" sz="3200" dirty="0" smtClean="0"/>
              <a:t>России </a:t>
            </a:r>
            <a:r>
              <a:rPr lang="ru-RU" altLang="ru-RU" sz="3200" dirty="0"/>
              <a:t>от 09.06.2016 № 363</a:t>
            </a:r>
            <a:endParaRPr lang="ru-RU" altLang="ru-RU" sz="3200" dirty="0" smtClean="0"/>
          </a:p>
        </p:txBody>
      </p:sp>
      <p:sp>
        <p:nvSpPr>
          <p:cNvPr id="16387" name="Объект 4"/>
          <p:cNvSpPr>
            <a:spLocks noGrp="1"/>
          </p:cNvSpPr>
          <p:nvPr>
            <p:ph idx="1"/>
          </p:nvPr>
        </p:nvSpPr>
        <p:spPr>
          <a:xfrm>
            <a:off x="755576" y="2276475"/>
            <a:ext cx="8280920" cy="4465638"/>
          </a:xfrm>
        </p:spPr>
        <p:txBody>
          <a:bodyPr/>
          <a:lstStyle/>
          <a:p>
            <a:pPr algn="just"/>
            <a:r>
              <a:rPr lang="ru-RU" sz="2400" dirty="0"/>
              <a:t>Лицо, осуществляющее хранение, обязано передать акт  согласования, а также </a:t>
            </a:r>
            <a:r>
              <a:rPr lang="ru-RU" sz="2400" dirty="0" smtClean="0"/>
              <a:t>дополнительные </a:t>
            </a:r>
            <a:r>
              <a:rPr lang="ru-RU" sz="2400" dirty="0"/>
              <a:t>документы в </a:t>
            </a:r>
            <a:r>
              <a:rPr lang="ru-RU" sz="2400" dirty="0" smtClean="0"/>
              <a:t>ОКУ, </a:t>
            </a:r>
            <a:r>
              <a:rPr lang="ru-RU" sz="2400" dirty="0"/>
              <a:t>в течение </a:t>
            </a:r>
            <a:r>
              <a:rPr lang="ru-RU" sz="2400" b="1" dirty="0" smtClean="0"/>
              <a:t>30 рабочих </a:t>
            </a:r>
            <a:r>
              <a:rPr lang="ru-RU" sz="2400" b="1" dirty="0"/>
              <a:t>дней со дня осуществления кадастрового учета земельного </a:t>
            </a:r>
            <a:r>
              <a:rPr lang="ru-RU" sz="2400" b="1" dirty="0" smtClean="0"/>
              <a:t>участка</a:t>
            </a:r>
            <a:r>
              <a:rPr lang="ru-RU" sz="2400" dirty="0" smtClean="0"/>
              <a:t>. </a:t>
            </a:r>
          </a:p>
          <a:p>
            <a:pPr algn="just"/>
            <a:r>
              <a:rPr lang="ru-RU" sz="2400" dirty="0" smtClean="0"/>
              <a:t>Акты </a:t>
            </a:r>
            <a:r>
              <a:rPr lang="ru-RU" sz="2400" dirty="0"/>
              <a:t>согласования передаются в </a:t>
            </a:r>
            <a:r>
              <a:rPr lang="ru-RU" sz="2400" dirty="0" smtClean="0"/>
              <a:t>ОКУ, </a:t>
            </a:r>
            <a:r>
              <a:rPr lang="ru-RU" sz="2400" dirty="0"/>
              <a:t>лицом, осуществляющим хранение, или его представителем, действующим </a:t>
            </a:r>
            <a:r>
              <a:rPr lang="ru-RU" sz="2400" dirty="0" smtClean="0"/>
              <a:t>на </a:t>
            </a:r>
            <a:r>
              <a:rPr lang="ru-RU" sz="2400" dirty="0"/>
              <a:t>основании </a:t>
            </a:r>
            <a:r>
              <a:rPr lang="ru-RU" sz="2400" dirty="0" smtClean="0"/>
              <a:t>нотариальной доверенности</a:t>
            </a:r>
            <a:r>
              <a:rPr lang="ru-RU" sz="2400" dirty="0"/>
              <a:t>, </a:t>
            </a:r>
            <a:r>
              <a:rPr lang="ru-RU" sz="2400" b="1" dirty="0"/>
              <a:t>лично</a:t>
            </a:r>
            <a:r>
              <a:rPr lang="ru-RU" sz="2400" dirty="0"/>
              <a:t> либо </a:t>
            </a:r>
            <a:r>
              <a:rPr lang="ru-RU" sz="2400" b="1" dirty="0"/>
              <a:t>посредством почтового отправления</a:t>
            </a:r>
            <a:r>
              <a:rPr lang="ru-RU" sz="2400" dirty="0"/>
              <a:t> </a:t>
            </a:r>
            <a:r>
              <a:rPr lang="ru-RU" sz="2400" dirty="0" smtClean="0"/>
              <a:t>в </a:t>
            </a:r>
            <a:r>
              <a:rPr lang="ru-RU" sz="2400" dirty="0"/>
              <a:t>подразделение </a:t>
            </a:r>
            <a:r>
              <a:rPr lang="ru-RU" sz="2400" dirty="0" smtClean="0"/>
              <a:t>ОКУ, </a:t>
            </a:r>
            <a:r>
              <a:rPr lang="ru-RU" sz="2400" dirty="0"/>
              <a:t>по месту расположения объекта недвижимости. </a:t>
            </a:r>
          </a:p>
          <a:p>
            <a:pPr algn="just"/>
            <a:endParaRPr lang="ru-RU" sz="2400" dirty="0"/>
          </a:p>
          <a:p>
            <a:pPr marL="0" indent="0" algn="just">
              <a:buFont typeface="Wingdings" pitchFamily="2" charset="2"/>
              <a:buNone/>
              <a:defRPr/>
            </a:pPr>
            <a:endParaRPr lang="ru-RU" altLang="ru-RU" dirty="0" smtClean="0"/>
          </a:p>
        </p:txBody>
      </p:sp>
    </p:spTree>
    <p:extLst>
      <p:ext uri="{BB962C8B-B14F-4D97-AF65-F5344CB8AC3E}">
        <p14:creationId xmlns:p14="http://schemas.microsoft.com/office/powerpoint/2010/main" val="2432562032"/>
      </p:ext>
    </p:extLst>
  </p:cSld>
  <p:clrMapOvr>
    <a:masterClrMapping/>
  </p:clrMapOvr>
  <p:transition>
    <p:wipe dir="r"/>
  </p:transition>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Заголовок 2"/>
          <p:cNvSpPr>
            <a:spLocks noGrp="1"/>
          </p:cNvSpPr>
          <p:nvPr>
            <p:ph type="title"/>
          </p:nvPr>
        </p:nvSpPr>
        <p:spPr>
          <a:xfrm>
            <a:off x="971550" y="908050"/>
            <a:ext cx="6480175" cy="561975"/>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3200" dirty="0"/>
              <a:t>приказ Минэкономразвития </a:t>
            </a:r>
            <a:r>
              <a:rPr lang="ru-RU" altLang="ru-RU" sz="3200" dirty="0" smtClean="0"/>
              <a:t>России </a:t>
            </a:r>
            <a:r>
              <a:rPr lang="ru-RU" altLang="ru-RU" sz="3200" dirty="0"/>
              <a:t>от 09.06.2016 № 363</a:t>
            </a:r>
            <a:endParaRPr lang="ru-RU" altLang="ru-RU" sz="3200" dirty="0" smtClean="0"/>
          </a:p>
        </p:txBody>
      </p:sp>
      <p:sp>
        <p:nvSpPr>
          <p:cNvPr id="16387" name="Объект 4"/>
          <p:cNvSpPr>
            <a:spLocks noGrp="1"/>
          </p:cNvSpPr>
          <p:nvPr>
            <p:ph idx="1"/>
          </p:nvPr>
        </p:nvSpPr>
        <p:spPr>
          <a:xfrm>
            <a:off x="755576" y="2276475"/>
            <a:ext cx="8280920" cy="4465638"/>
          </a:xfrm>
        </p:spPr>
        <p:txBody>
          <a:bodyPr/>
          <a:lstStyle/>
          <a:p>
            <a:pPr marL="0" indent="0" algn="just">
              <a:buNone/>
            </a:pPr>
            <a:r>
              <a:rPr lang="ru-RU" dirty="0"/>
              <a:t>Акты </a:t>
            </a:r>
            <a:r>
              <a:rPr lang="ru-RU" dirty="0" smtClean="0"/>
              <a:t>передаются вместе с </a:t>
            </a:r>
            <a:r>
              <a:rPr lang="ru-RU" dirty="0"/>
              <a:t>сопроводительным письмом, </a:t>
            </a:r>
            <a:r>
              <a:rPr lang="ru-RU" dirty="0" smtClean="0"/>
              <a:t>в </a:t>
            </a:r>
            <a:r>
              <a:rPr lang="ru-RU" dirty="0"/>
              <a:t>отношении каждого </a:t>
            </a:r>
            <a:r>
              <a:rPr lang="ru-RU" dirty="0" smtClean="0"/>
              <a:t>акта должны </a:t>
            </a:r>
            <a:r>
              <a:rPr lang="ru-RU" dirty="0"/>
              <a:t>быть </a:t>
            </a:r>
            <a:r>
              <a:rPr lang="ru-RU" dirty="0" smtClean="0"/>
              <a:t>указаны:</a:t>
            </a:r>
          </a:p>
          <a:p>
            <a:pPr lvl="1"/>
            <a:r>
              <a:rPr lang="ru-RU" dirty="0" smtClean="0"/>
              <a:t>вид </a:t>
            </a:r>
            <a:r>
              <a:rPr lang="ru-RU" dirty="0"/>
              <a:t>кадастровых </a:t>
            </a:r>
            <a:r>
              <a:rPr lang="ru-RU" dirty="0" smtClean="0"/>
              <a:t>работ; </a:t>
            </a:r>
            <a:endParaRPr lang="ru-RU" dirty="0"/>
          </a:p>
          <a:p>
            <a:pPr lvl="1"/>
            <a:r>
              <a:rPr lang="ru-RU" dirty="0"/>
              <a:t>кадастровый номер земельного </a:t>
            </a:r>
            <a:r>
              <a:rPr lang="ru-RU" dirty="0" smtClean="0"/>
              <a:t>участка;</a:t>
            </a:r>
            <a:endParaRPr lang="ru-RU" dirty="0"/>
          </a:p>
          <a:p>
            <a:pPr lvl="1"/>
            <a:r>
              <a:rPr lang="ru-RU" dirty="0"/>
              <a:t>обозначение образуемого </a:t>
            </a:r>
            <a:r>
              <a:rPr lang="ru-RU" dirty="0" smtClean="0"/>
              <a:t>ЗУ;</a:t>
            </a:r>
            <a:endParaRPr lang="ru-RU" dirty="0"/>
          </a:p>
          <a:p>
            <a:pPr lvl="1"/>
            <a:r>
              <a:rPr lang="ru-RU" dirty="0"/>
              <a:t>сведения о кадастровом инженере </a:t>
            </a:r>
            <a:r>
              <a:rPr lang="ru-RU" dirty="0" smtClean="0"/>
              <a:t>(ФИО, СНИЛС); </a:t>
            </a:r>
            <a:endParaRPr lang="ru-RU" dirty="0"/>
          </a:p>
          <a:p>
            <a:pPr lvl="1"/>
            <a:r>
              <a:rPr lang="ru-RU" dirty="0"/>
              <a:t>дата подготовки межевого плана.</a:t>
            </a:r>
          </a:p>
          <a:p>
            <a:pPr algn="just"/>
            <a:endParaRPr lang="ru-RU" sz="2400" dirty="0"/>
          </a:p>
          <a:p>
            <a:pPr marL="0" indent="0" algn="just">
              <a:buFont typeface="Wingdings" pitchFamily="2" charset="2"/>
              <a:buNone/>
              <a:defRPr/>
            </a:pPr>
            <a:endParaRPr lang="ru-RU" altLang="ru-RU" dirty="0" smtClean="0"/>
          </a:p>
        </p:txBody>
      </p:sp>
    </p:spTree>
    <p:extLst>
      <p:ext uri="{BB962C8B-B14F-4D97-AF65-F5344CB8AC3E}">
        <p14:creationId xmlns:p14="http://schemas.microsoft.com/office/powerpoint/2010/main" val="2884097596"/>
      </p:ext>
    </p:extLst>
  </p:cSld>
  <p:clrMapOvr>
    <a:masterClrMapping/>
  </p:clrMapOvr>
  <p:transition>
    <p:wipe dir="r"/>
  </p:transition>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Заголовок 2"/>
          <p:cNvSpPr>
            <a:spLocks noGrp="1"/>
          </p:cNvSpPr>
          <p:nvPr>
            <p:ph type="title"/>
          </p:nvPr>
        </p:nvSpPr>
        <p:spPr>
          <a:xfrm>
            <a:off x="971550" y="908050"/>
            <a:ext cx="6480175" cy="561975"/>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3200" dirty="0"/>
              <a:t>приказ Минэкономразвития </a:t>
            </a:r>
            <a:r>
              <a:rPr lang="ru-RU" altLang="ru-RU" sz="3200" dirty="0" smtClean="0"/>
              <a:t>России </a:t>
            </a:r>
            <a:r>
              <a:rPr lang="ru-RU" altLang="ru-RU" sz="3200" dirty="0"/>
              <a:t>от 09.06.2016 № 363</a:t>
            </a:r>
            <a:endParaRPr lang="ru-RU" altLang="ru-RU" sz="3200" dirty="0" smtClean="0"/>
          </a:p>
        </p:txBody>
      </p:sp>
      <p:sp>
        <p:nvSpPr>
          <p:cNvPr id="16387" name="Объект 4"/>
          <p:cNvSpPr>
            <a:spLocks noGrp="1"/>
          </p:cNvSpPr>
          <p:nvPr>
            <p:ph idx="1"/>
          </p:nvPr>
        </p:nvSpPr>
        <p:spPr>
          <a:xfrm>
            <a:off x="755576" y="2276475"/>
            <a:ext cx="8280920" cy="4465638"/>
          </a:xfrm>
        </p:spPr>
        <p:txBody>
          <a:bodyPr/>
          <a:lstStyle/>
          <a:p>
            <a:pPr algn="just"/>
            <a:r>
              <a:rPr lang="ru-RU" dirty="0"/>
              <a:t>В случае выполнения кадастровых работ по образованию </a:t>
            </a:r>
            <a:r>
              <a:rPr lang="ru-RU" dirty="0" smtClean="0"/>
              <a:t>ЗУ с </a:t>
            </a:r>
            <a:r>
              <a:rPr lang="ru-RU" dirty="0"/>
              <a:t>одним сопроводительным письмом подлежит передаче один </a:t>
            </a:r>
            <a:r>
              <a:rPr lang="ru-RU" dirty="0" smtClean="0"/>
              <a:t>акт</a:t>
            </a:r>
          </a:p>
          <a:p>
            <a:pPr algn="just">
              <a:defRPr/>
            </a:pPr>
            <a:r>
              <a:rPr lang="ru-RU" dirty="0"/>
              <a:t>В случае выполнения кадастровых работ по уточнению границ ЗУ с одним сопроводительным письмом передаются несколько актов согласования</a:t>
            </a:r>
          </a:p>
          <a:p>
            <a:pPr algn="just">
              <a:defRPr/>
            </a:pPr>
            <a:r>
              <a:rPr lang="ru-RU" dirty="0"/>
              <a:t>В указанном случае сопроводительное письмо дополнительно подготавливается в форме электронного документа (</a:t>
            </a:r>
            <a:r>
              <a:rPr lang="en-US" dirty="0"/>
              <a:t>XML</a:t>
            </a:r>
            <a:r>
              <a:rPr lang="ru-RU" dirty="0"/>
              <a:t>-схемы)</a:t>
            </a:r>
            <a:endParaRPr lang="ru-RU" altLang="ru-RU" dirty="0"/>
          </a:p>
        </p:txBody>
      </p:sp>
    </p:spTree>
    <p:extLst>
      <p:ext uri="{BB962C8B-B14F-4D97-AF65-F5344CB8AC3E}">
        <p14:creationId xmlns:p14="http://schemas.microsoft.com/office/powerpoint/2010/main" val="2090093018"/>
      </p:ext>
    </p:extLst>
  </p:cSld>
  <p:clrMapOvr>
    <a:masterClrMapping/>
  </p:clrMapOvr>
  <p:transition>
    <p:wipe dir="r"/>
  </p:transition>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Заголовок 2"/>
          <p:cNvSpPr>
            <a:spLocks noGrp="1"/>
          </p:cNvSpPr>
          <p:nvPr>
            <p:ph type="title"/>
          </p:nvPr>
        </p:nvSpPr>
        <p:spPr>
          <a:xfrm>
            <a:off x="971550" y="908050"/>
            <a:ext cx="6480175" cy="561975"/>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3200" dirty="0"/>
              <a:t>приказ Минэкономразвития </a:t>
            </a:r>
            <a:r>
              <a:rPr lang="ru-RU" altLang="ru-RU" sz="3200" dirty="0" smtClean="0"/>
              <a:t>России </a:t>
            </a:r>
            <a:r>
              <a:rPr lang="ru-RU" altLang="ru-RU" sz="3200" dirty="0"/>
              <a:t>от 09.06.2016 № 363</a:t>
            </a:r>
            <a:endParaRPr lang="ru-RU" altLang="ru-RU" sz="3200" dirty="0" smtClean="0"/>
          </a:p>
        </p:txBody>
      </p:sp>
      <p:sp>
        <p:nvSpPr>
          <p:cNvPr id="16387" name="Объект 4"/>
          <p:cNvSpPr>
            <a:spLocks noGrp="1"/>
          </p:cNvSpPr>
          <p:nvPr>
            <p:ph idx="1"/>
          </p:nvPr>
        </p:nvSpPr>
        <p:spPr>
          <a:xfrm>
            <a:off x="683568" y="2276475"/>
            <a:ext cx="8352928" cy="4465638"/>
          </a:xfrm>
        </p:spPr>
        <p:txBody>
          <a:bodyPr/>
          <a:lstStyle/>
          <a:p>
            <a:pPr marL="0" indent="0">
              <a:buNone/>
            </a:pPr>
            <a:r>
              <a:rPr lang="ru-RU" b="1" dirty="0"/>
              <a:t>Акт согласования считается не </a:t>
            </a:r>
            <a:r>
              <a:rPr lang="ru-RU" b="1" dirty="0" smtClean="0"/>
              <a:t>полученным:</a:t>
            </a:r>
          </a:p>
          <a:p>
            <a:r>
              <a:rPr lang="ru-RU" dirty="0" smtClean="0"/>
              <a:t> </a:t>
            </a:r>
            <a:r>
              <a:rPr lang="ru-RU" dirty="0"/>
              <a:t>в случае нарушения </a:t>
            </a:r>
            <a:r>
              <a:rPr lang="ru-RU" dirty="0" smtClean="0"/>
              <a:t>Порядка </a:t>
            </a:r>
            <a:r>
              <a:rPr lang="ru-RU" dirty="0"/>
              <a:t>и </a:t>
            </a:r>
            <a:r>
              <a:rPr lang="ru-RU" dirty="0" smtClean="0"/>
              <a:t>сроков</a:t>
            </a:r>
            <a:endParaRPr lang="ru-RU" dirty="0"/>
          </a:p>
          <a:p>
            <a:r>
              <a:rPr lang="ru-RU" dirty="0"/>
              <a:t>если вместе с </a:t>
            </a:r>
            <a:r>
              <a:rPr lang="ru-RU" dirty="0" smtClean="0"/>
              <a:t>письмом акт и </a:t>
            </a:r>
            <a:r>
              <a:rPr lang="ru-RU" dirty="0"/>
              <a:t>(</a:t>
            </a:r>
            <a:r>
              <a:rPr lang="ru-RU" dirty="0" smtClean="0"/>
              <a:t>или) дополнительные </a:t>
            </a:r>
            <a:r>
              <a:rPr lang="ru-RU" dirty="0"/>
              <a:t>документы </a:t>
            </a:r>
            <a:r>
              <a:rPr lang="ru-RU" u="sng" dirty="0" smtClean="0">
                <a:solidFill>
                  <a:srgbClr val="FF0000"/>
                </a:solidFill>
              </a:rPr>
              <a:t>не представлены</a:t>
            </a:r>
            <a:r>
              <a:rPr lang="ru-RU" dirty="0"/>
              <a:t>;</a:t>
            </a:r>
          </a:p>
          <a:p>
            <a:r>
              <a:rPr lang="ru-RU" dirty="0"/>
              <a:t>если имеются противоречия </a:t>
            </a:r>
            <a:r>
              <a:rPr lang="ru-RU" dirty="0" smtClean="0"/>
              <a:t>в акте </a:t>
            </a:r>
            <a:r>
              <a:rPr lang="ru-RU" dirty="0"/>
              <a:t>и </a:t>
            </a:r>
            <a:r>
              <a:rPr lang="ru-RU" dirty="0" smtClean="0"/>
              <a:t>электронном </a:t>
            </a:r>
            <a:r>
              <a:rPr lang="ru-RU" dirty="0"/>
              <a:t>образе такого </a:t>
            </a:r>
            <a:r>
              <a:rPr lang="ru-RU" dirty="0" smtClean="0"/>
              <a:t>акта;</a:t>
            </a:r>
            <a:endParaRPr lang="ru-RU" dirty="0"/>
          </a:p>
          <a:p>
            <a:r>
              <a:rPr lang="ru-RU" dirty="0"/>
              <a:t>если акт согласования </a:t>
            </a:r>
            <a:r>
              <a:rPr lang="ru-RU" dirty="0" smtClean="0"/>
              <a:t>содержит </a:t>
            </a:r>
            <a:r>
              <a:rPr lang="ru-RU" dirty="0"/>
              <a:t>не заверенные подписью и печатью </a:t>
            </a:r>
            <a:r>
              <a:rPr lang="ru-RU" dirty="0" smtClean="0"/>
              <a:t>кадастрового инженера </a:t>
            </a:r>
            <a:r>
              <a:rPr lang="ru-RU" dirty="0"/>
              <a:t>исправления.</a:t>
            </a:r>
          </a:p>
        </p:txBody>
      </p:sp>
    </p:spTree>
    <p:extLst>
      <p:ext uri="{BB962C8B-B14F-4D97-AF65-F5344CB8AC3E}">
        <p14:creationId xmlns:p14="http://schemas.microsoft.com/office/powerpoint/2010/main" val="276978894"/>
      </p:ext>
    </p:extLst>
  </p:cSld>
  <p:clrMapOvr>
    <a:masterClrMapping/>
  </p:clrMapOvr>
  <p:transition>
    <p:wipe dir="r"/>
  </p:transition>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Заголовок 2"/>
          <p:cNvSpPr>
            <a:spLocks noGrp="1"/>
          </p:cNvSpPr>
          <p:nvPr>
            <p:ph type="title"/>
          </p:nvPr>
        </p:nvSpPr>
        <p:spPr>
          <a:xfrm>
            <a:off x="971550" y="908050"/>
            <a:ext cx="6480175" cy="561975"/>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3200" dirty="0"/>
              <a:t>приказ Минэкономразвития </a:t>
            </a:r>
            <a:r>
              <a:rPr lang="ru-RU" altLang="ru-RU" sz="3200" dirty="0" smtClean="0"/>
              <a:t>России </a:t>
            </a:r>
            <a:r>
              <a:rPr lang="ru-RU" altLang="ru-RU" sz="3200" dirty="0"/>
              <a:t>от 09.06.2016 № 363</a:t>
            </a:r>
            <a:endParaRPr lang="ru-RU" altLang="ru-RU" sz="3200" dirty="0" smtClean="0"/>
          </a:p>
        </p:txBody>
      </p:sp>
      <p:sp>
        <p:nvSpPr>
          <p:cNvPr id="16387" name="Объект 4"/>
          <p:cNvSpPr>
            <a:spLocks noGrp="1"/>
          </p:cNvSpPr>
          <p:nvPr>
            <p:ph idx="1"/>
          </p:nvPr>
        </p:nvSpPr>
        <p:spPr>
          <a:xfrm>
            <a:off x="683568" y="2276475"/>
            <a:ext cx="8352928" cy="4465638"/>
          </a:xfrm>
        </p:spPr>
        <p:txBody>
          <a:bodyPr/>
          <a:lstStyle/>
          <a:p>
            <a:pPr algn="just"/>
            <a:r>
              <a:rPr lang="ru-RU" dirty="0"/>
              <a:t>В течение 30 рабочих дней с начала действия приказа </a:t>
            </a:r>
            <a:r>
              <a:rPr lang="ru-RU" b="1" dirty="0"/>
              <a:t>(до </a:t>
            </a:r>
            <a:r>
              <a:rPr lang="ru-RU" b="1" dirty="0" smtClean="0"/>
              <a:t>20.01.2017 </a:t>
            </a:r>
            <a:r>
              <a:rPr lang="ru-RU" b="1" dirty="0"/>
              <a:t>включительно) </a:t>
            </a:r>
            <a:r>
              <a:rPr lang="ru-RU" dirty="0"/>
              <a:t>представить акты согласования, подготовленные после 01.07.2016 г. </a:t>
            </a:r>
            <a:r>
              <a:rPr lang="ru-RU" dirty="0" smtClean="0"/>
              <a:t>до 04.12.2016</a:t>
            </a:r>
          </a:p>
          <a:p>
            <a:pPr algn="just"/>
            <a:r>
              <a:rPr lang="ru-RU" dirty="0" smtClean="0"/>
              <a:t>До введения в действие </a:t>
            </a:r>
            <a:r>
              <a:rPr lang="en-US" dirty="0" smtClean="0"/>
              <a:t>XML-</a:t>
            </a:r>
            <a:r>
              <a:rPr lang="ru-RU" dirty="0" smtClean="0"/>
              <a:t>схемы, сопроводительное письмо подлежит направлению </a:t>
            </a:r>
            <a:r>
              <a:rPr lang="ru-RU" b="1" dirty="0" smtClean="0"/>
              <a:t>только в бумажном виде</a:t>
            </a:r>
          </a:p>
          <a:p>
            <a:pPr algn="just"/>
            <a:r>
              <a:rPr lang="ru-RU" i="1" dirty="0" smtClean="0"/>
              <a:t>Письмо ФГБУ ФКП Росреестра от 16.12.2016 №10-4591-КЛ</a:t>
            </a:r>
            <a:r>
              <a:rPr lang="ru-RU" i="1" dirty="0"/>
              <a:t> </a:t>
            </a:r>
          </a:p>
        </p:txBody>
      </p:sp>
    </p:spTree>
    <p:extLst>
      <p:ext uri="{BB962C8B-B14F-4D97-AF65-F5344CB8AC3E}">
        <p14:creationId xmlns:p14="http://schemas.microsoft.com/office/powerpoint/2010/main" val="2900890798"/>
      </p:ext>
    </p:extLst>
  </p:cSld>
  <p:clrMapOvr>
    <a:masterClrMapping/>
  </p:clrMapOvr>
  <p:transition>
    <p:wipe dir="r"/>
  </p:transition>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1187624" y="908720"/>
            <a:ext cx="7776864" cy="2232248"/>
          </a:xfrm>
        </p:spPr>
        <p:txBody>
          <a:bodyPr/>
          <a:lstStyle/>
          <a:p>
            <a:r>
              <a:rPr lang="ru-RU" dirty="0" smtClean="0"/>
              <a:t>Обзор изменения законодательства в сфере земельно-имущественных отношений</a:t>
            </a:r>
            <a:endParaRPr lang="ru-RU" dirty="0"/>
          </a:p>
        </p:txBody>
      </p:sp>
    </p:spTree>
    <p:extLst>
      <p:ext uri="{BB962C8B-B14F-4D97-AF65-F5344CB8AC3E}">
        <p14:creationId xmlns:p14="http://schemas.microsoft.com/office/powerpoint/2010/main" val="2949055052"/>
      </p:ext>
    </p:extLst>
  </p:cSld>
  <p:clrMapOvr>
    <a:masterClrMapping/>
  </p:clrMapOvr>
  <p:transition>
    <p:wipe dir="r"/>
  </p:transition>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Заголовок 2"/>
          <p:cNvSpPr>
            <a:spLocks noGrp="1"/>
          </p:cNvSpPr>
          <p:nvPr>
            <p:ph type="title"/>
          </p:nvPr>
        </p:nvSpPr>
        <p:spPr>
          <a:xfrm>
            <a:off x="683568" y="548680"/>
            <a:ext cx="8352482" cy="1440458"/>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3200" dirty="0"/>
              <a:t>Федеральный закон от 03.07.2016  №237-ФЗ </a:t>
            </a:r>
            <a:r>
              <a:rPr lang="ru-RU" altLang="ru-RU" sz="3200" dirty="0" smtClean="0"/>
              <a:t>«</a:t>
            </a:r>
            <a:r>
              <a:rPr lang="ru-RU" sz="3200" dirty="0" smtClean="0"/>
              <a:t>О </a:t>
            </a:r>
            <a:r>
              <a:rPr lang="ru-RU" sz="3200" dirty="0"/>
              <a:t>государственной кадастровой </a:t>
            </a:r>
            <a:r>
              <a:rPr lang="ru-RU" sz="3200" dirty="0" smtClean="0"/>
              <a:t>оценке»</a:t>
            </a:r>
            <a:endParaRPr lang="ru-RU" sz="3200" dirty="0"/>
          </a:p>
        </p:txBody>
      </p:sp>
      <p:sp>
        <p:nvSpPr>
          <p:cNvPr id="96259" name="Объект 4"/>
          <p:cNvSpPr>
            <a:spLocks noGrp="1"/>
          </p:cNvSpPr>
          <p:nvPr>
            <p:ph idx="1"/>
          </p:nvPr>
        </p:nvSpPr>
        <p:spPr>
          <a:xfrm>
            <a:off x="539552" y="2276475"/>
            <a:ext cx="8496944" cy="4465638"/>
          </a:xfrm>
        </p:spPr>
        <p:txBody>
          <a:bodyPr/>
          <a:lstStyle/>
          <a:p>
            <a:pPr algn="just"/>
            <a:r>
              <a:rPr lang="ru-RU" sz="2400" dirty="0"/>
              <a:t>введение института государственных кадастровых </a:t>
            </a:r>
            <a:r>
              <a:rPr lang="ru-RU" sz="2400" dirty="0" smtClean="0"/>
              <a:t>оценщиков – ГБУ субъектов РФ</a:t>
            </a:r>
          </a:p>
          <a:p>
            <a:pPr algn="just"/>
            <a:r>
              <a:rPr lang="ru-RU" sz="2400" dirty="0"/>
              <a:t>определение кадастровой стоимости предполагается </a:t>
            </a:r>
            <a:br>
              <a:rPr lang="ru-RU" sz="2400" dirty="0"/>
            </a:br>
            <a:r>
              <a:rPr lang="ru-RU" sz="2400" dirty="0"/>
              <a:t>по единой </a:t>
            </a:r>
            <a:r>
              <a:rPr lang="ru-RU" sz="2400" dirty="0" smtClean="0"/>
              <a:t>методике (исключается применение удельных показателей) единым органом (в </a:t>
            </a:r>
            <a:r>
              <a:rPr lang="ru-RU" sz="2400" dirty="0" err="1" smtClean="0"/>
              <a:t>т.ч</a:t>
            </a:r>
            <a:r>
              <a:rPr lang="ru-RU" sz="2400" dirty="0" smtClean="0"/>
              <a:t>. постановка на учет и внесение сведений о ранее учтенных объектах)</a:t>
            </a:r>
          </a:p>
          <a:p>
            <a:pPr algn="just"/>
            <a:r>
              <a:rPr lang="ru-RU" sz="2400" dirty="0" smtClean="0"/>
              <a:t>Процедура кадастровой оценки без участия СРО и частных оценщиков, при взаимодействии органов государственной власти и ГБУ</a:t>
            </a:r>
          </a:p>
          <a:p>
            <a:pPr algn="just"/>
            <a:r>
              <a:rPr lang="ru-RU" sz="2400" dirty="0" smtClean="0"/>
              <a:t>Комиссии </a:t>
            </a:r>
            <a:r>
              <a:rPr lang="ru-RU" sz="2400" dirty="0"/>
              <a:t>по оспариванию ГКО при ГБУ субъектов РФ</a:t>
            </a:r>
          </a:p>
          <a:p>
            <a:pPr algn="just"/>
            <a:endParaRPr lang="ru-RU" sz="2400" dirty="0" smtClean="0"/>
          </a:p>
          <a:p>
            <a:endParaRPr lang="ru-RU" sz="2400" dirty="0" smtClean="0"/>
          </a:p>
        </p:txBody>
      </p:sp>
    </p:spTree>
    <p:extLst>
      <p:ext uri="{BB962C8B-B14F-4D97-AF65-F5344CB8AC3E}">
        <p14:creationId xmlns:p14="http://schemas.microsoft.com/office/powerpoint/2010/main" val="927929128"/>
      </p:ext>
    </p:extLst>
  </p:cSld>
  <p:clrMapOvr>
    <a:masterClrMapping/>
  </p:clrMapOvr>
  <p:transition>
    <p:wipe dir="r"/>
  </p:transition>
  <p:timing>
    <p:tnLst>
      <p:par>
        <p:cTn id="1" dur="indefinite" restart="never" nodeType="tmRoot"/>
      </p:par>
    </p:tnLst>
  </p:timing>
</p:sld>
</file>

<file path=ppt/theme/theme1.xml><?xml version="1.0" encoding="utf-8"?>
<a:theme xmlns:a="http://schemas.openxmlformats.org/drawingml/2006/main" name="3_Капсулы">
  <a:themeElements>
    <a:clrScheme name="Капсулы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Капсулы">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Капсулы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Капсулы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Капсулы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Капсулы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Капсулы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Капсулы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Капсулы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Капсулы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Капсулы">
  <a:themeElements>
    <a:clrScheme name="1_Капсулы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1_Капсулы">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Капсулы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1_Капсулы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1_Капсулы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1_Капсулы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1_Капсулы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1_Капсулы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1_Капсулы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1_Капсулы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12529</TotalTime>
  <Words>8485</Words>
  <Application>Microsoft Office PowerPoint</Application>
  <PresentationFormat>Экран (4:3)</PresentationFormat>
  <Paragraphs>649</Paragraphs>
  <Slides>117</Slides>
  <Notes>0</Notes>
  <HiddenSlides>0</HiddenSlides>
  <MMClips>0</MMClips>
  <ScaleCrop>false</ScaleCrop>
  <HeadingPairs>
    <vt:vector size="4" baseType="variant">
      <vt:variant>
        <vt:lpstr>Тема</vt:lpstr>
      </vt:variant>
      <vt:variant>
        <vt:i4>2</vt:i4>
      </vt:variant>
      <vt:variant>
        <vt:lpstr>Заголовки слайдов</vt:lpstr>
      </vt:variant>
      <vt:variant>
        <vt:i4>117</vt:i4>
      </vt:variant>
    </vt:vector>
  </HeadingPairs>
  <TitlesOfParts>
    <vt:vector size="119" baseType="lpstr">
      <vt:lpstr>3_Капсулы</vt:lpstr>
      <vt:lpstr>1_Капсулы</vt:lpstr>
      <vt:lpstr>ПРАКТИКА И НОВОВВЕДЕНИЯ В РЕГУЛИРОВАНИИ   КАДАСТРОВЫХ РАБОТ,  ГОСУДАРСТВЕННОГО КАДАСТРОВОГО УЧЁТА, КАДАСТРОВОЙ ДЕЯТЕЛЬНОСТИ</vt:lpstr>
      <vt:lpstr>Федеральный закон от 13.07.2015  №218-ФЗ "О государственной регистрации недвижимости"</vt:lpstr>
      <vt:lpstr> Федеральный закон от 13.07.2015 N 218-ФЗ Статья 1. Общие положения</vt:lpstr>
      <vt:lpstr> Федеральный закон от 13.07.2015 N 218-ФЗ Статья 1. Предмет регулирования настоящего Федерального закона. Основные положения</vt:lpstr>
      <vt:lpstr> Федеральный закон от 13.07.2015 N 218-ФЗ Статья 14. Основания кадастрового учета и государственной регистрации прав</vt:lpstr>
      <vt:lpstr> Федеральный закон от 13.07.2015 N 218-ФЗ Статья 14. Основания кадастрового учета и государственной регистрации прав</vt:lpstr>
      <vt:lpstr> Федеральный закон от 13.07.2015 N 218-ФЗ Статья 14. Основания кадастрового учета и государственной регистрации прав</vt:lpstr>
      <vt:lpstr> Федеральный закон от 13.07.2015 N 218-ФЗ Статья 14. Основания кадастрового учета и государственной регистрации прав</vt:lpstr>
      <vt:lpstr> Федеральный закон от 13.07.2015 N 218-ФЗ Статья 15. Лица, по заявлению которых осуществляются ГКУ  и ГРП</vt:lpstr>
      <vt:lpstr> Федеральный закон от 13.07.2015 N 218-ФЗ Статья 15. Лица, по заявлению которых осуществляются ГКУ  и ГРП</vt:lpstr>
      <vt:lpstr> Федеральный закон от 13.07.2015 N 218-ФЗ Статья 14. Основания кадастрового учета и государственной регистрации прав</vt:lpstr>
      <vt:lpstr> Федеральный закон от 13.07.2015 N 218-ФЗ Статья 14. Основания кадастрового учета и государственной регистрации прав</vt:lpstr>
      <vt:lpstr> Федеральный закон от 13.07.2015 N 218-ФЗ Статья 14. Основания кадастрового учета и государственной регистрации прав</vt:lpstr>
      <vt:lpstr> Федеральный закон от 13.07.2015 N 218-ФЗ Статья 14. Основания кадастрового учета и государственной регистрации прав</vt:lpstr>
      <vt:lpstr> Федеральный закон от 13.07.2015 N 218-ФЗ Статья 14. Основания кадастрового учета и государственной регистрации прав</vt:lpstr>
      <vt:lpstr>Земельный кодекс Российской Федерации ст. 39.11</vt:lpstr>
      <vt:lpstr> Федеральный закон от 13.07.2015 N 218-ФЗ Статья 14. Основания кадастрового учета и государственной регистрации прав</vt:lpstr>
      <vt:lpstr> Федеральный закон от 13.07.2015 N 218-ФЗ Статья 33. Правила внесения сведений в ЕГРН по заявлению заинтересован. лица</vt:lpstr>
      <vt:lpstr> Федеральный закон от 13.07.2015 N 218-ФЗ "О государственной регистрации недвижимости"</vt:lpstr>
      <vt:lpstr> Федеральный закон от 13.07.2015 N 218-ФЗ Статья 18. Представление заявления об осуществлении ГКУ  и ГРП и документов </vt:lpstr>
      <vt:lpstr> Федеральный закон от 13.07.2015 N 218-ФЗ Статья 20. Правила информационного взаимодействия КИ с органом регистрации</vt:lpstr>
      <vt:lpstr> Федеральный закон от 13.07.2015 N 218-ФЗ Статья 20. Правила информационного взаимодействия КИ с органом регистрации</vt:lpstr>
      <vt:lpstr> Федеральный закон от 13.07.2015 N 218-ФЗ "О государственной регистрации недвижимости"</vt:lpstr>
      <vt:lpstr> Федеральный закон от 13.07.2015 N 218-ФЗ "О государственной регистрации недвижимости"</vt:lpstr>
      <vt:lpstr>Федеральный закон от 13.07.2015 N 218-ФЗ  новые основания для приостановления учетно-регистрационных действий </vt:lpstr>
      <vt:lpstr>Федеральный закон от 13.07.2015 N 218-ФЗ  новые основания для приостановления учетно-регистрационных действий </vt:lpstr>
      <vt:lpstr>Федеральный закон от 13.07.2015 N 218-ФЗ  При уточнении границ ЗУ их местоположение определяется:</vt:lpstr>
      <vt:lpstr> Федеральный закон от 13.07.2015 N 218-ФЗ новое определение «пересечение границ»</vt:lpstr>
      <vt:lpstr>Статья 40. Особенности кадастрового учета и регистрации прав на созданные здание, сооружение, а также на объект незав. стр.</vt:lpstr>
      <vt:lpstr>Статья 40. Особенности кадастрового учета и регистрации прав на созданные здание, сооружение, а также на объект незав. стр.</vt:lpstr>
      <vt:lpstr>Ст.39.33. ЗК РФ Случаи использования земель или ЗУ гос. или мун. собственности, без предоставления ЗУ и установления сервитута</vt:lpstr>
      <vt:lpstr>Ст.39.36. ЗК РФ Использование земель или ЗУ гос. или мун. собственности, без предоставления ЗУ и установления сервитута</vt:lpstr>
      <vt:lpstr>Постановление Правительства РФ от 03.12.2014 № 1300 Перечень видов объектов, размещение без предоставления ЗУ и уст. сервитута</vt:lpstr>
      <vt:lpstr>Статья 90 ЗК РФ Земли транспорта (письмо Минэкономразвития России от 04.03.2016 №6013-ПК/Д23и)</vt:lpstr>
      <vt:lpstr>Глава v.3. ЗК РФ Установление сервитута в отношении ЗУ государственной или муниципальной собственности </vt:lpstr>
      <vt:lpstr>Глава v.3. ЗК РФ Установление сервитута в отношении ЗУ государственной или муниципальной собственности </vt:lpstr>
      <vt:lpstr> Федеральный закон от 13.07.2015 N 218-ФЗ Статья 72</vt:lpstr>
      <vt:lpstr> Федеральный закон от 13.07.2015 N 218-ФЗ Статья 70</vt:lpstr>
      <vt:lpstr>Статья 62. Порядок предоставления сведений, содержащихся в ЕГРН</vt:lpstr>
      <vt:lpstr>Статья 62. Порядок предоставления сведений, содержащихся в ЕГРН Приказ МЭР от 20.06.2016 N 378 </vt:lpstr>
      <vt:lpstr>Статья 62. Порядок предоставления сведений, содержащихся в ЕГРН Приказ МЭР от 20.06.2016 N 378 </vt:lpstr>
      <vt:lpstr>Статья 62. Порядок предоставления сведений, содержащихся в ЕГРН Приказ МЭР от 20.06.2016 N 378 </vt:lpstr>
      <vt:lpstr>Статья 62. Порядок предоставления сведений, содержащихся в ЕГРН Приказ МЭР от 25.12.2015 N 975  </vt:lpstr>
      <vt:lpstr>Статья 62. Порядок предоставления сведений, содержащихся в ЕГРН Приказ МЭР от 23.08.2016 N 537   </vt:lpstr>
      <vt:lpstr>Статья 62. Порядок предоставления сведений, содержащихся в ЕГРН Приказ МЭР от 29.11.2016 г. № 766    </vt:lpstr>
      <vt:lpstr>Федеральный закон от 13.07.2015 N 218-ФЗ Статья 61. Порядок исправления ошибок</vt:lpstr>
      <vt:lpstr>Федеральный закон от 13.07.2015 N 218-ФЗ Статья 61. Порядок исправления ошибок</vt:lpstr>
      <vt:lpstr>Федеральный закон от 13.07.2015 N 218-ФЗ Статья 61. Порядок исправления ошибок</vt:lpstr>
      <vt:lpstr>Федеральный закон от 13.07.2015 N 218-ФЗ Статья 61. Порядок исправления ошибок</vt:lpstr>
      <vt:lpstr>Федеральный закон от 13.07.2015 N 218-ФЗ Статья 61. Порядок исправления ошибок</vt:lpstr>
      <vt:lpstr> Федеральный закон от 13.07.2015 N 218-ФЗ "О государственной регистрации недвижимости"</vt:lpstr>
      <vt:lpstr> Федеральный закон от 13.07.2015 N 218-ФЗ "О государственной регистрации недвижимости» (с 1 января 2020 г.) </vt:lpstr>
      <vt:lpstr>Презентация PowerPoint</vt:lpstr>
      <vt:lpstr>  Федеральный закон от 13.07.2015 N 218-ФЗ «О государственной регистрации недвижимости»  </vt:lpstr>
      <vt:lpstr>Приказ от 18.12.2015 N 953 «Об утверждении формы тех. плана и требований к его подготовке, а также декларации»</vt:lpstr>
      <vt:lpstr>Приказ от 18.12.2015 N 953 «Об утверждении формы тех. плана и требований к его подготовке, а также декларации»</vt:lpstr>
      <vt:lpstr>Приказ от 18.12.2015 N 953 «Об утверждении формы тех. плана и требований к его подготовке, а также декларации»</vt:lpstr>
      <vt:lpstr>Приказ от 18.12.2015 N 953 «Об утверждении формы тех. плана и требований к его подготовке, а также декларации»</vt:lpstr>
      <vt:lpstr>Приказ от 18.12.2015 N 953 «Об утверждении формы тех. плана и требований к его подготовке, а также декларации»</vt:lpstr>
      <vt:lpstr>Федеральный закон от 13.07.2015 N 218-ФЗ Статья 24. Требования к тех. плану   </vt:lpstr>
      <vt:lpstr>Федеральный закон от 13.07.2015 N 218-ФЗ Статья 71. Особенности подготовки тех. плана </vt:lpstr>
      <vt:lpstr>Федеральный закон от 13.07.2015 N 218-ФЗ Статья 71. Особенности подготовки тех. плана </vt:lpstr>
      <vt:lpstr>Презентация PowerPoint</vt:lpstr>
      <vt:lpstr>Презентация PowerPoint</vt:lpstr>
      <vt:lpstr>Презентация PowerPoint</vt:lpstr>
      <vt:lpstr>Приказ от 08.12.2015 N 921 «Об утверждении формы и состава сведений межевого плана, требований к его подготовке»</vt:lpstr>
      <vt:lpstr>Приказ от 08.12.2015 N 921 «Об утверждении формы и состава сведений межевого плана, требований к его подготовке»</vt:lpstr>
      <vt:lpstr>Работа в переходный период письмо от 22.12.2016 №39682-ВА/Д23и</vt:lpstr>
      <vt:lpstr>Федеральный закон от 03.07.2016 № 315-ФЗ «О машино-местах»</vt:lpstr>
      <vt:lpstr>Федеральный закон от 03.07.2016 № 315-ФЗ «О машино-местах»</vt:lpstr>
      <vt:lpstr>Федеральный закон от 03.07.2016 № 315-ФЗ «О машино-местах»</vt:lpstr>
      <vt:lpstr>Федеральный закон от 03.07.2016 № 315-ФЗ «О машино-местах»</vt:lpstr>
      <vt:lpstr>Границы и площадь машино-места</vt:lpstr>
      <vt:lpstr>Границы и площадь машино-места</vt:lpstr>
      <vt:lpstr>Определение координат машино-места</vt:lpstr>
      <vt:lpstr>Форма технического плана машино-места</vt:lpstr>
      <vt:lpstr>Федеральный закон от 03.07.2016 № 315-ФЗ Переходные положения</vt:lpstr>
      <vt:lpstr>Федеральный закон от 03.07.2016 № 315-ФЗ Переходные положения</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 В целях реализации Федерального закона от 13.07.2015 N 218-ФЗ принято 6 постановлений Правительства России :</vt:lpstr>
      <vt:lpstr> В целях реализации Федерального закона от 13.07.2015 N 218-ФЗ принято 31 приказ Минэкономразвития, 3 Росреестра:</vt:lpstr>
      <vt:lpstr> В целях реализации Федерального закона от 13.07.2015 N 218-ФЗ принято 31 приказ Минэкономразвития, 3 Росреестра:</vt:lpstr>
      <vt:lpstr> В целях реализации Федерального закона от 13.07.2015 N 218-ФЗ принято 31 приказ Минэкономразвития, 3 Росреестра:</vt:lpstr>
      <vt:lpstr>Порядок хранения актов согласования местоположения границ земельных участков, порядок их передачи</vt:lpstr>
      <vt:lpstr>ФЗ от 24.07.2007 N 221-ФЗ Статья 29.1. Права и обязанности КИ</vt:lpstr>
      <vt:lpstr>приказ Минэкономразвития России от 09.06.2016 № 363</vt:lpstr>
      <vt:lpstr>приказ Минэкономразвития России от 09.06.2016 № 363</vt:lpstr>
      <vt:lpstr>приказ Минэкономразвития России от 09.06.2016 № 363</vt:lpstr>
      <vt:lpstr>приказ Минэкономразвития России от 09.06.2016 № 363</vt:lpstr>
      <vt:lpstr>приказ Минэкономразвития России от 09.06.2016 № 363</vt:lpstr>
      <vt:lpstr>приказ Минэкономразвития России от 09.06.2016 № 363</vt:lpstr>
      <vt:lpstr>Обзор изменения законодательства в сфере земельно-имущественных отношений</vt:lpstr>
      <vt:lpstr>Федеральный закон от 03.07.2016  №237-ФЗ «О государственной кадастровой оценке»</vt:lpstr>
      <vt:lpstr>Федеральный закон от 03.07.2016  №237-ФЗ «О государственной кадастровой оценке»</vt:lpstr>
      <vt:lpstr>Федеральный закон от 03.07.2016  №237-ФЗ «О государственной кадастровой оценке»</vt:lpstr>
      <vt:lpstr>Федеральный закон от 03.07.2016 № 360-ФЗ «Вводный закон»</vt:lpstr>
      <vt:lpstr>Федеральный закон от 03.07.2016 № 360-ФЗ «Вводный закон»</vt:lpstr>
      <vt:lpstr>Законопроекты в сфере земельных отношений и государственного кадастрового учета</vt:lpstr>
      <vt:lpstr>Законопроект №90991-7 «Об устранении противоречий в сведениях государственных реестров» </vt:lpstr>
      <vt:lpstr>Презентация PowerPoint</vt:lpstr>
      <vt:lpstr>Законопроект №90991-7 «Об устранении противоречий в сведениях государственных реестров» </vt:lpstr>
      <vt:lpstr>Презентация PowerPoint</vt:lpstr>
      <vt:lpstr>Презентация PowerPoint</vt:lpstr>
      <vt:lpstr>Законопроект №90991-7 «Об устранении противоречий в сведениях государственных реестров» </vt:lpstr>
      <vt:lpstr>Законопроект № 659948-6 «О внесении изменений в статью 7.21 КОАП» </vt:lpstr>
      <vt:lpstr>Законопроект № 659948-6 «О внесении изменений в статью 7.21 КОАП» </vt:lpstr>
      <vt:lpstr>Законопроект № 659948-6 «О внесении изменений в статью 7.21 КОАП» </vt:lpstr>
      <vt:lpstr>Законопроект № 1160742-6 «О садоводстве, огородничестве и дачном хозяйстве» </vt:lpstr>
      <vt:lpstr>Законопроект «О садоводстве, огородничестве и дачном хозяйстве» </vt:lpstr>
      <vt:lpstr>Законопроект «О садоводстве, огородничестве и дачном хозяйстве» </vt:lpstr>
      <vt:lpstr> ww.economy.gov.ru www.rosreestr.ru    Спасибо за внимание!</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НОВОВВЕДЕНИЯ В КАДАСТРОВОЙ ДЕЯТЕЛЬНОСТИ.  ФЕДЕРАЛЬНЫЙ ЗАКОН ОТ 30.12.2015 №452-ФЗ</dc:title>
  <dc:creator>User</dc:creator>
  <cp:lastModifiedBy>Uralzem</cp:lastModifiedBy>
  <cp:revision>304</cp:revision>
  <cp:lastPrinted>2017-04-07T14:08:02Z</cp:lastPrinted>
  <dcterms:created xsi:type="dcterms:W3CDTF">2016-01-31T07:04:27Z</dcterms:created>
  <dcterms:modified xsi:type="dcterms:W3CDTF">2017-05-23T05:47:11Z</dcterms:modified>
</cp:coreProperties>
</file>