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520" r:id="rId3"/>
    <p:sldId id="513" r:id="rId4"/>
    <p:sldId id="526" r:id="rId5"/>
    <p:sldId id="512" r:id="rId6"/>
    <p:sldId id="514" r:id="rId7"/>
    <p:sldId id="522" r:id="rId8"/>
    <p:sldId id="521" r:id="rId9"/>
    <p:sldId id="523" r:id="rId10"/>
    <p:sldId id="515" r:id="rId11"/>
    <p:sldId id="525" r:id="rId12"/>
    <p:sldId id="524" r:id="rId13"/>
    <p:sldId id="516" r:id="rId14"/>
    <p:sldId id="517" r:id="rId15"/>
    <p:sldId id="518" r:id="rId16"/>
    <p:sldId id="44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1" d="100"/>
          <a:sy n="81" d="100"/>
        </p:scale>
        <p:origin x="-1056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C945B-B933-40BA-BD78-102667B90A0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969880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DE7BB5-E305-461D-B7D2-8CD88B7BD68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7113977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4A3E8-14BF-4DA3-9FC4-2F3B5AE1D1D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4130120"/>
      </p:ext>
    </p:extLst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C3649D-DD53-419E-9CBD-FDA0FEF6DE9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9845610"/>
      </p:ext>
    </p:extLst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74D86-82ED-414E-9E79-597E9A062825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993862"/>
      </p:ext>
    </p:extLst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5F56B-5621-48AB-B6AE-35A3C790436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493481"/>
      </p:ext>
    </p:extLst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204C9-1BCE-4AED-B183-9C61D6442AA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794210"/>
      </p:ext>
    </p:extLst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C9751-AF3C-472F-80D7-2A40F2C730E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693476"/>
      </p:ext>
    </p:extLst>
  </p:cSld>
  <p:clrMapOvr>
    <a:masterClrMapping/>
  </p:clrMapOvr>
  <p:transition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48060-4E6A-4043-A982-B1F3B302C15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989585"/>
      </p:ext>
    </p:extLst>
  </p:cSld>
  <p:clrMapOvr>
    <a:masterClrMapping/>
  </p:clrMapOvr>
  <p:transition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DA548-29C3-427D-965E-F6AF68970B4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245072"/>
      </p:ext>
    </p:extLst>
  </p:cSld>
  <p:clrMapOvr>
    <a:masterClrMapping/>
  </p:clrMapOvr>
  <p:transition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6AF08-78CC-4F38-A1D3-5AFF574D7794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789136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C376C-28B7-4DCD-B785-46AEF4D151B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1671215"/>
      </p:ext>
    </p:extLst>
  </p:cSld>
  <p:clrMapOvr>
    <a:masterClrMapping/>
  </p:clrMapOvr>
  <p:transition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355C9-6F68-4AF8-A7A4-73F973C07D48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987533"/>
      </p:ext>
    </p:extLst>
  </p:cSld>
  <p:clrMapOvr>
    <a:masterClrMapping/>
  </p:clrMapOvr>
  <p:transition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EC43E-5F21-4135-8A0C-64BED3DC0582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454728"/>
      </p:ext>
    </p:extLst>
  </p:cSld>
  <p:clrMapOvr>
    <a:masterClrMapping/>
  </p:clrMapOvr>
  <p:transition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F4872-713F-47D6-A7C1-B65BC693A1B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059820"/>
      </p:ext>
    </p:extLst>
  </p:cSld>
  <p:clrMapOvr>
    <a:masterClrMapping/>
  </p:clrMapOvr>
  <p:transition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53706-DC0D-43C1-9F2E-EC9960AA2A6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226476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B20A1-9C98-4056-BE14-00AE482D1DC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4147895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36C26C-6EE3-40B7-B8BD-2F74178ECD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4134496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E8B46-5AF8-4940-B091-44256807DD8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9566885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7C07B-0A46-432A-A82B-6F0A498F68B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3048643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40880-891A-4871-A04F-371B113E0A6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9945060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8B7A2-6A90-4F78-9C42-1C3479580CD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086685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C68F6-604A-4379-81CD-618D0C207A1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616386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4104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  <p:sp>
            <p:nvSpPr>
              <p:cNvPr id="4109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3366"/>
                  </a:solidFill>
                </a:endParaRPr>
              </a:p>
            </p:txBody>
          </p:sp>
        </p:grpSp>
        <p:grpSp>
          <p:nvGrpSpPr>
            <p:cNvPr id="4105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34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  <p:sp>
            <p:nvSpPr>
              <p:cNvPr id="1035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altLang="ru-RU" smtClean="0">
                  <a:solidFill>
                    <a:srgbClr val="003366"/>
                  </a:solidFill>
                </a:endParaRPr>
              </a:p>
            </p:txBody>
          </p:sp>
        </p:grpSp>
      </p:grpSp>
      <p:sp>
        <p:nvSpPr>
          <p:cNvPr id="4099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410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45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3366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245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3366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245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617AAF-B861-4B7A-8262-91016C0BA17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850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wipe dir="r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205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 altLang="ru-RU" sz="2400" smtClean="0">
                <a:solidFill>
                  <a:srgbClr val="003366"/>
                </a:solidFill>
                <a:latin typeface="Times New Roman" pitchFamily="18" charset="0"/>
              </a:endParaRPr>
            </a:p>
          </p:txBody>
        </p:sp>
        <p:sp>
          <p:nvSpPr>
            <p:cNvPr id="2060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 altLang="ru-RU" sz="2400" smtClean="0">
                <a:solidFill>
                  <a:srgbClr val="0033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2051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205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3366"/>
                </a:solidFill>
              </a:endParaRPr>
            </a:p>
          </p:txBody>
        </p:sp>
        <p:sp>
          <p:nvSpPr>
            <p:cNvPr id="205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3366"/>
                </a:solidFill>
              </a:endParaRPr>
            </a:p>
          </p:txBody>
        </p:sp>
      </p:grpSp>
      <p:sp>
        <p:nvSpPr>
          <p:cNvPr id="2052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0" name="Rectangle 9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1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3366"/>
              </a:solidFill>
            </a:endParaRPr>
          </a:p>
        </p:txBody>
      </p:sp>
      <p:sp>
        <p:nvSpPr>
          <p:cNvPr id="22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" y="6248400"/>
            <a:ext cx="587375" cy="4889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DCC7D2-DD48-4966-B210-D0AFDBD5C5E9}" type="slidenum">
              <a:rPr lang="ru-RU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99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>
    <p:wipe dir="r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consultantplus://offline/ref=7FCB69EB9406B827D39F4E9B271EEE21B50C28897097DBFE9966D7BEF58FCEBBE50A67D6801F2E16T8v8S" TargetMode="External"/><Relationship Id="rId13" Type="http://schemas.openxmlformats.org/officeDocument/2006/relationships/hyperlink" Target="consultantplus://offline/ref=7FCB69EB9406B827D39F4E9B271EEE21B50C28897097DBFE9966D7BEF58FCEBBE50A67D6801E2A17T8vAS" TargetMode="External"/><Relationship Id="rId3" Type="http://schemas.openxmlformats.org/officeDocument/2006/relationships/hyperlink" Target="consultantplus://offline/ref=7FCB69EB9406B827D39F4E9B271EEE21B50C28897097DBFE9966D7BEF58FCEBBE50A67D6801F291DT8vAS" TargetMode="External"/><Relationship Id="rId7" Type="http://schemas.openxmlformats.org/officeDocument/2006/relationships/hyperlink" Target="consultantplus://offline/ref=7FCB69EB9406B827D39F4E9B271EEE21B50C28897097DBFE9966D7BEF58FCEBBE50A67D6801F2E15T8vFS" TargetMode="External"/><Relationship Id="rId12" Type="http://schemas.openxmlformats.org/officeDocument/2006/relationships/hyperlink" Target="consultantplus://offline/ref=7FCB69EB9406B827D39F4E9B271EEE21B50C28897097DBFE9966D7BEF58FCEBBE50A67D6801F2E17T8vAS" TargetMode="External"/><Relationship Id="rId2" Type="http://schemas.openxmlformats.org/officeDocument/2006/relationships/hyperlink" Target="consultantplus://offline/ref=7FCB69EB9406B827D39F4E9B271EEE21B50C28897097DBFE9966D7BEF58FCEBBE50A67D6801F291CT8vDS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consultantplus://offline/ref=7FCB69EB9406B827D39F4E9B271EEE21B50C28897097DBFE9966D7BEF58FCEBBE50A67D6801F2E14T8vES" TargetMode="External"/><Relationship Id="rId11" Type="http://schemas.openxmlformats.org/officeDocument/2006/relationships/hyperlink" Target="consultantplus://offline/ref=7FCB69EB9406B827D39F4E9B271EEE21B50C28897097DBFE9966D7BEF58FCEBBE50A67D6801F2E16T8v3S" TargetMode="External"/><Relationship Id="rId5" Type="http://schemas.openxmlformats.org/officeDocument/2006/relationships/hyperlink" Target="consultantplus://offline/ref=7FCB69EB9406B827D39F4E9B271EEE21B50C28897097DBFE9966D7BEF58FCEBBE50A67D6801E2A16T8vDS" TargetMode="External"/><Relationship Id="rId10" Type="http://schemas.openxmlformats.org/officeDocument/2006/relationships/hyperlink" Target="consultantplus://offline/ref=7FCB69EB9406B827D39F4E9B271EEE21B50C28897097DBFE9966D7BEF58FCEBBE50A67D6801F2E16T8vFS" TargetMode="External"/><Relationship Id="rId4" Type="http://schemas.openxmlformats.org/officeDocument/2006/relationships/hyperlink" Target="consultantplus://offline/ref=7FCB69EB9406B827D39F4E9B271EEE21B50C28897097DBFE9966D7BEF58FCEBBE50A67D6801F291DT8v3S" TargetMode="External"/><Relationship Id="rId9" Type="http://schemas.openxmlformats.org/officeDocument/2006/relationships/hyperlink" Target="consultantplus://offline/ref=7FCB69EB9406B827D39F4E9B271EEE21B50C28897097DBFE9966D7BEF58FCEBBE50A67D6801F2E16T8v9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6BB8FC7A0986F0854EC42B8EE648DE72385B0E7A4523BE1E7BB0444A8EEA2053EE917C04313DDE87r1c5S" TargetMode="External"/><Relationship Id="rId2" Type="http://schemas.openxmlformats.org/officeDocument/2006/relationships/hyperlink" Target="consultantplus://offline/ref=6BB8FC7A0986F0854EC42B8EE648DE72385B0E7A4523BE1E7BB0444A8EEA2053EE917C04313DDE89r1cCS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consultantplus://offline/ref=6BB8FC7A0986F0854EC42B8EE648DE72385B0E7A4523BE1E7BB0444A8EEA2053EE917C04313DDE87r1cC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827584" y="1000125"/>
            <a:ext cx="8424936" cy="1928813"/>
          </a:xfrm>
          <a:prstGeom prst="roundRect">
            <a:avLst>
              <a:gd name="adj" fmla="val 50000"/>
            </a:avLst>
          </a:prstGeom>
        </p:spPr>
        <p:txBody>
          <a:bodyPr anchor="ctr">
            <a:normAutofit fontScale="90000"/>
          </a:bodyPr>
          <a:lstStyle/>
          <a:p>
            <a:pPr algn="ctr"/>
            <a:r>
              <a:rPr lang="ru-RU" altLang="ru-RU" sz="3200" dirty="0">
                <a:solidFill>
                  <a:srgbClr val="006666"/>
                </a:solidFill>
              </a:rPr>
              <a:t>Обжалование решений о </a:t>
            </a:r>
            <a:r>
              <a:rPr lang="ru-RU" altLang="ru-RU" sz="3200" dirty="0" smtClean="0">
                <a:solidFill>
                  <a:srgbClr val="006666"/>
                </a:solidFill>
              </a:rPr>
              <a:t>приостановлении </a:t>
            </a:r>
            <a:r>
              <a:rPr lang="ru-RU" sz="3200" dirty="0"/>
              <a:t>осуществления государственного кадастрового учета </a:t>
            </a:r>
            <a:endParaRPr lang="ru-RU" altLang="ru-RU" sz="3200" dirty="0">
              <a:solidFill>
                <a:srgbClr val="006666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0" y="3284538"/>
            <a:ext cx="4321175" cy="1465262"/>
          </a:xfrm>
        </p:spPr>
        <p:txBody>
          <a:bodyPr anchor="b"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altLang="ru-RU" sz="2400" dirty="0" smtClean="0">
                <a:solidFill>
                  <a:schemeClr val="tx2"/>
                </a:solidFill>
              </a:rPr>
              <a:t>Спиренков Вячеслав Александрович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altLang="ru-RU" sz="2400" dirty="0" smtClean="0">
                <a:solidFill>
                  <a:schemeClr val="tx2"/>
                </a:solidFill>
              </a:rPr>
              <a:t>Минэкономразвития России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643438" y="5157788"/>
            <a:ext cx="4114800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5000"/>
              <a:buFont typeface="Wingdings" pitchFamily="2" charset="2"/>
              <a:buNone/>
            </a:pPr>
            <a:endParaRPr lang="ru-RU" altLang="ru-RU" sz="2800">
              <a:solidFill>
                <a:srgbClr val="006666"/>
              </a:solidFill>
            </a:endParaRPr>
          </a:p>
        </p:txBody>
      </p:sp>
      <p:sp>
        <p:nvSpPr>
          <p:cNvPr id="5125" name="Rectangle 3"/>
          <p:cNvSpPr>
            <a:spLocks noChangeArrowheads="1"/>
          </p:cNvSpPr>
          <p:nvPr/>
        </p:nvSpPr>
        <p:spPr bwMode="auto">
          <a:xfrm>
            <a:off x="4643438" y="5516563"/>
            <a:ext cx="4114800" cy="110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5000"/>
              <a:buFont typeface="Wingdings" pitchFamily="2" charset="2"/>
              <a:buNone/>
            </a:pPr>
            <a:r>
              <a:rPr lang="ru-RU" altLang="ru-RU" sz="2800" dirty="0" smtClean="0">
                <a:solidFill>
                  <a:srgbClr val="006666"/>
                </a:solidFill>
              </a:rPr>
              <a:t>Москва </a:t>
            </a:r>
          </a:p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5000"/>
              <a:buFont typeface="Wingdings" pitchFamily="2" charset="2"/>
              <a:buNone/>
            </a:pPr>
            <a:r>
              <a:rPr lang="ru-RU" altLang="ru-RU" sz="2800" dirty="0" smtClean="0">
                <a:solidFill>
                  <a:srgbClr val="006666"/>
                </a:solidFill>
              </a:rPr>
              <a:t>Апрель 2017</a:t>
            </a:r>
            <a:endParaRPr lang="ru-RU" altLang="ru-RU" sz="2800" dirty="0">
              <a:solidFill>
                <a:srgbClr val="0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36846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Объект 2"/>
          <p:cNvSpPr>
            <a:spLocks noGrp="1"/>
          </p:cNvSpPr>
          <p:nvPr>
            <p:ph idx="1"/>
          </p:nvPr>
        </p:nvSpPr>
        <p:spPr>
          <a:xfrm>
            <a:off x="323528" y="2362200"/>
            <a:ext cx="8712522" cy="4162425"/>
          </a:xfrm>
        </p:spPr>
        <p:txBody>
          <a:bodyPr/>
          <a:lstStyle/>
          <a:p>
            <a:pPr algn="just"/>
            <a:r>
              <a:rPr lang="ru-RU" sz="2200" dirty="0"/>
              <a:t>40. Апелляционная комиссия принимает решение об удовлетворении заявления в случае, если принятие решения о приостановлении признано </a:t>
            </a:r>
            <a:r>
              <a:rPr lang="ru-RU" sz="2200" dirty="0" smtClean="0"/>
              <a:t>необоснованным </a:t>
            </a:r>
            <a:r>
              <a:rPr lang="ru-RU" sz="2200" dirty="0"/>
              <a:t>(не соответствующим основаниям, указанным в статье 26 Закона о регистрации) и отсутствуют иные основания для приостановления осуществления государственного кадастрового учета (не отраженные в решении о приостановлении), предусмотренные статьей 26 Закона о регистрации.</a:t>
            </a:r>
          </a:p>
          <a:p>
            <a:pPr algn="just"/>
            <a:r>
              <a:rPr lang="ru-RU" sz="2200" dirty="0"/>
              <a:t>В решении об удовлетворении заявления об обжаловании решения о приостановлении должны быть указаны обстоятельства, послужившие основанием для его принятия, с обязательной ссылкой на законодательство</a:t>
            </a:r>
          </a:p>
          <a:p>
            <a:pPr algn="just"/>
            <a:endParaRPr lang="ru-RU" altLang="ru-RU" sz="2200" dirty="0" smtClean="0"/>
          </a:p>
        </p:txBody>
      </p:sp>
      <p:sp>
        <p:nvSpPr>
          <p:cNvPr id="4" name="Заголовок 2"/>
          <p:cNvSpPr>
            <a:spLocks/>
          </p:cNvSpPr>
          <p:nvPr/>
        </p:nvSpPr>
        <p:spPr bwMode="auto">
          <a:xfrm>
            <a:off x="755650" y="765175"/>
            <a:ext cx="8280846" cy="10080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None/>
            </a:pPr>
            <a:r>
              <a:rPr lang="ru-RU" altLang="ru-RU" sz="3200" b="1" dirty="0">
                <a:solidFill>
                  <a:srgbClr val="006666"/>
                </a:solidFill>
              </a:rPr>
              <a:t>Приказ Минэкономразвития России от 30.03.2016 №193</a:t>
            </a:r>
          </a:p>
        </p:txBody>
      </p:sp>
    </p:spTree>
    <p:extLst>
      <p:ext uri="{BB962C8B-B14F-4D97-AF65-F5344CB8AC3E}">
        <p14:creationId xmlns:p14="http://schemas.microsoft.com/office/powerpoint/2010/main" val="179156027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Объект 2"/>
          <p:cNvSpPr>
            <a:spLocks noGrp="1"/>
          </p:cNvSpPr>
          <p:nvPr>
            <p:ph idx="1"/>
          </p:nvPr>
        </p:nvSpPr>
        <p:spPr>
          <a:xfrm>
            <a:off x="467544" y="2362200"/>
            <a:ext cx="8568506" cy="4162425"/>
          </a:xfrm>
        </p:spPr>
        <p:txBody>
          <a:bodyPr/>
          <a:lstStyle/>
          <a:p>
            <a:pPr algn="just"/>
            <a:r>
              <a:rPr lang="ru-RU" altLang="ru-RU" dirty="0" smtClean="0"/>
              <a:t>Решение об отклонении заявления или об удовлетворении заявления должно быть принято в срок не более чем 30 календарных дней со дня поступления заявления.</a:t>
            </a:r>
          </a:p>
          <a:p>
            <a:pPr algn="just"/>
            <a:r>
              <a:rPr lang="ru-RU" altLang="ru-RU" dirty="0" smtClean="0"/>
              <a:t>Резолютивная часть решения объявляется на заседании такой комиссии </a:t>
            </a:r>
          </a:p>
          <a:p>
            <a:pPr algn="just"/>
            <a:endParaRPr lang="ru-RU" altLang="ru-RU" dirty="0" smtClean="0"/>
          </a:p>
        </p:txBody>
      </p:sp>
      <p:sp>
        <p:nvSpPr>
          <p:cNvPr id="4" name="Заголовок 2"/>
          <p:cNvSpPr>
            <a:spLocks/>
          </p:cNvSpPr>
          <p:nvPr/>
        </p:nvSpPr>
        <p:spPr bwMode="auto">
          <a:xfrm>
            <a:off x="755650" y="765175"/>
            <a:ext cx="8280846" cy="10080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None/>
            </a:pPr>
            <a:r>
              <a:rPr lang="ru-RU" altLang="ru-RU" sz="3200" b="1" dirty="0">
                <a:solidFill>
                  <a:srgbClr val="006666"/>
                </a:solidFill>
              </a:rPr>
              <a:t>Приказ Минэкономразвития России от 30.03.2016 №193</a:t>
            </a:r>
          </a:p>
        </p:txBody>
      </p:sp>
    </p:spTree>
    <p:extLst>
      <p:ext uri="{BB962C8B-B14F-4D97-AF65-F5344CB8AC3E}">
        <p14:creationId xmlns:p14="http://schemas.microsoft.com/office/powerpoint/2010/main" val="271200006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Объект 2"/>
          <p:cNvSpPr>
            <a:spLocks noGrp="1"/>
          </p:cNvSpPr>
          <p:nvPr>
            <p:ph idx="1"/>
          </p:nvPr>
        </p:nvSpPr>
        <p:spPr>
          <a:xfrm>
            <a:off x="467544" y="2362200"/>
            <a:ext cx="8568506" cy="4162425"/>
          </a:xfrm>
        </p:spPr>
        <p:txBody>
          <a:bodyPr/>
          <a:lstStyle/>
          <a:p>
            <a:pPr algn="just"/>
            <a:r>
              <a:rPr lang="ru-RU" dirty="0"/>
              <a:t>Справочная информация о принятых апелляционной комиссией решениях: </a:t>
            </a:r>
            <a:r>
              <a:rPr lang="ru-RU" dirty="0" smtClean="0"/>
              <a:t>публикуется</a:t>
            </a:r>
            <a:r>
              <a:rPr lang="ru-RU" dirty="0"/>
              <a:t>, на официальном сайте </a:t>
            </a:r>
            <a:r>
              <a:rPr lang="ru-RU" dirty="0" smtClean="0"/>
              <a:t>Росреестра не </a:t>
            </a:r>
            <a:r>
              <a:rPr lang="ru-RU" dirty="0"/>
              <a:t>позднее пяти рабочих дней со дня принятия апелляционной комиссией </a:t>
            </a:r>
            <a:r>
              <a:rPr lang="ru-RU" dirty="0" smtClean="0"/>
              <a:t>решения;</a:t>
            </a:r>
          </a:p>
          <a:p>
            <a:pPr algn="just"/>
            <a:r>
              <a:rPr lang="ru-RU" dirty="0"/>
              <a:t>Апелляционная комиссия в течение одного рабочего дня со дня принятия решения информирует </a:t>
            </a:r>
            <a:r>
              <a:rPr lang="ru-RU" dirty="0" smtClean="0"/>
              <a:t>заявителя по электронной почте.</a:t>
            </a:r>
            <a:endParaRPr lang="ru-RU" dirty="0"/>
          </a:p>
          <a:p>
            <a:pPr algn="just"/>
            <a:endParaRPr lang="ru-RU" altLang="ru-RU" dirty="0" smtClean="0"/>
          </a:p>
        </p:txBody>
      </p:sp>
      <p:sp>
        <p:nvSpPr>
          <p:cNvPr id="4" name="Заголовок 2"/>
          <p:cNvSpPr>
            <a:spLocks/>
          </p:cNvSpPr>
          <p:nvPr/>
        </p:nvSpPr>
        <p:spPr bwMode="auto">
          <a:xfrm>
            <a:off x="755650" y="765175"/>
            <a:ext cx="8280846" cy="10080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None/>
            </a:pPr>
            <a:r>
              <a:rPr lang="ru-RU" altLang="ru-RU" sz="3200" b="1" dirty="0">
                <a:solidFill>
                  <a:srgbClr val="006666"/>
                </a:solidFill>
              </a:rPr>
              <a:t>Приказ Минэкономразвития России от 30.03.2016 №193</a:t>
            </a:r>
          </a:p>
        </p:txBody>
      </p:sp>
    </p:spTree>
    <p:extLst>
      <p:ext uri="{BB962C8B-B14F-4D97-AF65-F5344CB8AC3E}">
        <p14:creationId xmlns:p14="http://schemas.microsoft.com/office/powerpoint/2010/main" val="162257337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Объект 2"/>
          <p:cNvSpPr>
            <a:spLocks noGrp="1"/>
          </p:cNvSpPr>
          <p:nvPr>
            <p:ph idx="1"/>
          </p:nvPr>
        </p:nvSpPr>
        <p:spPr>
          <a:xfrm>
            <a:off x="755650" y="2362200"/>
            <a:ext cx="8280400" cy="4162425"/>
          </a:xfrm>
        </p:spPr>
        <p:txBody>
          <a:bodyPr/>
          <a:lstStyle/>
          <a:p>
            <a:pPr algn="just"/>
            <a:r>
              <a:rPr lang="ru-RU" altLang="ru-RU" dirty="0" smtClean="0"/>
              <a:t>Повторная подача заявления </a:t>
            </a:r>
            <a:br>
              <a:rPr lang="ru-RU" altLang="ru-RU" dirty="0" smtClean="0"/>
            </a:br>
            <a:r>
              <a:rPr lang="ru-RU" altLang="ru-RU" dirty="0" smtClean="0"/>
              <a:t>в отношении одного и того же решения о приостановлении не допускается.</a:t>
            </a:r>
          </a:p>
          <a:p>
            <a:pPr algn="just"/>
            <a:r>
              <a:rPr lang="ru-RU" altLang="ru-RU" dirty="0" smtClean="0"/>
              <a:t>Решение об удовлетворении - основание для кадастрового учета, направляется в течение 1 рабочего дня в ОКУ.</a:t>
            </a:r>
          </a:p>
          <a:p>
            <a:pPr algn="just"/>
            <a:r>
              <a:rPr lang="ru-RU" altLang="ru-RU" dirty="0" smtClean="0"/>
              <a:t>Новый срок кадастрового учета начинается со дня поступления в ОКУ решения об удовлетворении заявления.</a:t>
            </a:r>
          </a:p>
        </p:txBody>
      </p:sp>
      <p:sp>
        <p:nvSpPr>
          <p:cNvPr id="4" name="Заголовок 2"/>
          <p:cNvSpPr>
            <a:spLocks/>
          </p:cNvSpPr>
          <p:nvPr/>
        </p:nvSpPr>
        <p:spPr bwMode="auto">
          <a:xfrm>
            <a:off x="755650" y="765175"/>
            <a:ext cx="8280846" cy="10080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None/>
            </a:pPr>
            <a:r>
              <a:rPr lang="ru-RU" altLang="ru-RU" sz="3200" b="1" dirty="0">
                <a:solidFill>
                  <a:srgbClr val="006666"/>
                </a:solidFill>
              </a:rPr>
              <a:t>Приказ Минэкономразвития России от 30.03.2016 №193</a:t>
            </a:r>
          </a:p>
        </p:txBody>
      </p:sp>
    </p:spTree>
    <p:extLst>
      <p:ext uri="{BB962C8B-B14F-4D97-AF65-F5344CB8AC3E}">
        <p14:creationId xmlns:p14="http://schemas.microsoft.com/office/powerpoint/2010/main" val="160886928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Объект 2"/>
          <p:cNvSpPr>
            <a:spLocks noGrp="1"/>
          </p:cNvSpPr>
          <p:nvPr>
            <p:ph idx="1"/>
          </p:nvPr>
        </p:nvSpPr>
        <p:spPr>
          <a:xfrm>
            <a:off x="755650" y="2362200"/>
            <a:ext cx="8280400" cy="4162425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Приложения к приказу (формы документов):</a:t>
            </a:r>
          </a:p>
          <a:p>
            <a:r>
              <a:rPr lang="ru-RU" dirty="0" smtClean="0"/>
              <a:t>заявление </a:t>
            </a:r>
            <a:r>
              <a:rPr lang="ru-RU" dirty="0"/>
              <a:t>об обжаловании решения о приостановлении</a:t>
            </a:r>
          </a:p>
          <a:p>
            <a:r>
              <a:rPr lang="ru-RU" dirty="0"/>
              <a:t>книга регистрации заявлений об обжаловании </a:t>
            </a:r>
            <a:r>
              <a:rPr lang="ru-RU" dirty="0" smtClean="0"/>
              <a:t>решений (в электронном виде);</a:t>
            </a:r>
            <a:endParaRPr lang="ru-RU" dirty="0"/>
          </a:p>
          <a:p>
            <a:r>
              <a:rPr lang="ru-RU" dirty="0"/>
              <a:t>протокол заседания апелляционной </a:t>
            </a:r>
            <a:r>
              <a:rPr lang="ru-RU" dirty="0" smtClean="0"/>
              <a:t>комиссии (подписывается в день заседания, исправления не допускаются)</a:t>
            </a:r>
            <a:endParaRPr lang="ru-RU" dirty="0"/>
          </a:p>
          <a:p>
            <a:r>
              <a:rPr lang="ru-RU" dirty="0"/>
              <a:t>решение апелляционной </a:t>
            </a:r>
            <a:r>
              <a:rPr lang="ru-RU" dirty="0" smtClean="0"/>
              <a:t>комиссии</a:t>
            </a:r>
            <a:endParaRPr lang="ru-RU" dirty="0"/>
          </a:p>
        </p:txBody>
      </p:sp>
      <p:sp>
        <p:nvSpPr>
          <p:cNvPr id="4" name="Заголовок 2"/>
          <p:cNvSpPr>
            <a:spLocks/>
          </p:cNvSpPr>
          <p:nvPr/>
        </p:nvSpPr>
        <p:spPr bwMode="auto">
          <a:xfrm>
            <a:off x="755650" y="765175"/>
            <a:ext cx="8280846" cy="10080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None/>
            </a:pPr>
            <a:r>
              <a:rPr lang="ru-RU" altLang="ru-RU" sz="3200" b="1" dirty="0">
                <a:solidFill>
                  <a:srgbClr val="006666"/>
                </a:solidFill>
              </a:rPr>
              <a:t>Приказ Минэкономразвития России от 30.03.2016 №193</a:t>
            </a:r>
          </a:p>
        </p:txBody>
      </p:sp>
    </p:spTree>
    <p:extLst>
      <p:ext uri="{BB962C8B-B14F-4D97-AF65-F5344CB8AC3E}">
        <p14:creationId xmlns:p14="http://schemas.microsoft.com/office/powerpoint/2010/main" val="308400209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AutoShape 2"/>
          <p:cNvSpPr>
            <a:spLocks noGrp="1" noChangeArrowheads="1"/>
          </p:cNvSpPr>
          <p:nvPr>
            <p:ph type="title"/>
          </p:nvPr>
        </p:nvSpPr>
        <p:spPr>
          <a:xfrm>
            <a:off x="900113" y="2420938"/>
            <a:ext cx="7775575" cy="4103687"/>
          </a:xfrm>
        </p:spPr>
        <p:txBody>
          <a:bodyPr/>
          <a:lstStyle/>
          <a:p>
            <a:pPr eaLnBrk="1" hangingPunct="1"/>
            <a:r>
              <a:rPr lang="ru-RU" altLang="ru-RU" sz="3200" smtClean="0"/>
              <a:t/>
            </a:r>
            <a:br>
              <a:rPr lang="ru-RU" altLang="ru-RU" sz="3200" smtClean="0"/>
            </a:br>
            <a:r>
              <a:rPr lang="en-US" altLang="ru-RU" sz="3200" smtClean="0"/>
              <a:t>ww.economy.gov.ru</a:t>
            </a:r>
            <a:br>
              <a:rPr lang="en-US" altLang="ru-RU" sz="3200" smtClean="0"/>
            </a:br>
            <a:r>
              <a:rPr lang="en-US" altLang="ru-RU" sz="3200" smtClean="0"/>
              <a:t>www.rosreestr.ru</a:t>
            </a:r>
            <a:r>
              <a:rPr lang="ru-RU" altLang="ru-RU" sz="3200" smtClean="0"/>
              <a:t/>
            </a:r>
            <a:br>
              <a:rPr lang="ru-RU" altLang="ru-RU" sz="3200" smtClean="0"/>
            </a:br>
            <a:r>
              <a:rPr lang="ru-RU" altLang="ru-RU" u="sng" smtClean="0">
                <a:solidFill>
                  <a:schemeClr val="tx1"/>
                </a:solidFill>
              </a:rPr>
              <a:t> </a:t>
            </a:r>
            <a:r>
              <a:rPr lang="en-US" altLang="ru-RU" u="sng" smtClean="0">
                <a:solidFill>
                  <a:schemeClr val="tx1"/>
                </a:solidFill>
              </a:rPr>
              <a:t/>
            </a:r>
            <a:br>
              <a:rPr lang="en-US" altLang="ru-RU" u="sng" smtClean="0">
                <a:solidFill>
                  <a:schemeClr val="tx1"/>
                </a:solidFill>
              </a:rPr>
            </a:br>
            <a:r>
              <a:rPr lang="ru-RU" altLang="ru-RU" sz="3200" smtClean="0"/>
              <a:t/>
            </a:r>
            <a:br>
              <a:rPr lang="ru-RU" altLang="ru-RU" sz="3200" smtClean="0"/>
            </a:br>
            <a:r>
              <a:rPr lang="ru-RU" altLang="ru-RU" sz="3200" smtClean="0"/>
              <a:t>Спасибо за внимание!</a:t>
            </a:r>
          </a:p>
        </p:txBody>
      </p:sp>
      <p:sp>
        <p:nvSpPr>
          <p:cNvPr id="97283" name="Rectangle 3"/>
          <p:cNvSpPr>
            <a:spLocks noChangeArrowheads="1"/>
          </p:cNvSpPr>
          <p:nvPr/>
        </p:nvSpPr>
        <p:spPr bwMode="auto">
          <a:xfrm>
            <a:off x="1042988" y="692150"/>
            <a:ext cx="7777162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3200" b="1">
                <a:solidFill>
                  <a:srgbClr val="006666"/>
                </a:solidFill>
              </a:rPr>
              <a:t>Спиренков </a:t>
            </a:r>
          </a:p>
          <a:p>
            <a:pPr eaLnBrk="1" hangingPunct="1"/>
            <a:r>
              <a:rPr lang="ru-RU" altLang="ru-RU" sz="3200" b="1">
                <a:solidFill>
                  <a:srgbClr val="006666"/>
                </a:solidFill>
              </a:rPr>
              <a:t>Вячеслав Александрович</a:t>
            </a:r>
            <a:r>
              <a:rPr lang="ru-RU" altLang="ru-RU" sz="2800" b="1">
                <a:solidFill>
                  <a:srgbClr val="006666"/>
                </a:solidFill>
              </a:rPr>
              <a:t/>
            </a:r>
            <a:br>
              <a:rPr lang="ru-RU" altLang="ru-RU" sz="2800" b="1">
                <a:solidFill>
                  <a:srgbClr val="006666"/>
                </a:solidFill>
              </a:rPr>
            </a:br>
            <a:endParaRPr lang="ru-RU" altLang="ru-RU" sz="2800" b="1">
              <a:solidFill>
                <a:srgbClr val="0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98969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2"/>
          <p:cNvSpPr>
            <a:spLocks/>
          </p:cNvSpPr>
          <p:nvPr/>
        </p:nvSpPr>
        <p:spPr bwMode="auto">
          <a:xfrm>
            <a:off x="755650" y="765175"/>
            <a:ext cx="8280846" cy="10080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ru-RU" sz="3200" dirty="0"/>
              <a:t>Статья 26.1. </a:t>
            </a:r>
            <a:r>
              <a:rPr lang="ru-RU" sz="3200" dirty="0" smtClean="0"/>
              <a:t>221-ФЗ</a:t>
            </a:r>
          </a:p>
          <a:p>
            <a:pPr>
              <a:buNone/>
            </a:pPr>
            <a:r>
              <a:rPr lang="ru-RU" sz="3200" dirty="0" smtClean="0"/>
              <a:t>Часть 9 ст. 26 218-ФЗ</a:t>
            </a:r>
            <a:endParaRPr lang="ru-RU" sz="3200" dirty="0"/>
          </a:p>
        </p:txBody>
      </p:sp>
      <p:sp>
        <p:nvSpPr>
          <p:cNvPr id="40963" name="Объект 2"/>
          <p:cNvSpPr>
            <a:spLocks noGrp="1"/>
          </p:cNvSpPr>
          <p:nvPr>
            <p:ph idx="1"/>
          </p:nvPr>
        </p:nvSpPr>
        <p:spPr>
          <a:xfrm>
            <a:off x="838200" y="2362200"/>
            <a:ext cx="8197850" cy="4162425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/>
              <a:t>Решение </a:t>
            </a:r>
            <a:r>
              <a:rPr lang="ru-RU" sz="2400" b="1" dirty="0"/>
              <a:t>о приостановлении осуществления государственного кадастрового учета </a:t>
            </a:r>
            <a:r>
              <a:rPr lang="ru-RU" sz="2400" dirty="0"/>
              <a:t>(в тех случаях, когда 218-ФЗ допускает возможность осуществления ГКУ без одновременной ГРП) или </a:t>
            </a:r>
            <a:r>
              <a:rPr lang="ru-RU" sz="2400" b="1" dirty="0"/>
              <a:t>решение о приостановлении осуществления ГКУ и ГРП</a:t>
            </a:r>
            <a:r>
              <a:rPr lang="ru-RU" sz="2400" dirty="0"/>
              <a:t>, </a:t>
            </a:r>
            <a:r>
              <a:rPr lang="ru-RU" sz="2400" u="sng" dirty="0"/>
              <a:t>принятые в отношении документов, необходимых для осуществления ГКУ, по основаниям, предусмотренным пунктами 2, 5, </a:t>
            </a:r>
            <a:r>
              <a:rPr lang="ru-RU" sz="2400" u="sng" dirty="0">
                <a:hlinkClick r:id="rId2"/>
              </a:rPr>
              <a:t>7</a:t>
            </a:r>
            <a:r>
              <a:rPr lang="ru-RU" sz="2400" u="sng" dirty="0"/>
              <a:t> - </a:t>
            </a:r>
            <a:r>
              <a:rPr lang="ru-RU" sz="2400" u="sng" dirty="0">
                <a:hlinkClick r:id="rId3"/>
              </a:rPr>
              <a:t>10</a:t>
            </a:r>
            <a:r>
              <a:rPr lang="ru-RU" sz="2400" u="sng" dirty="0"/>
              <a:t>, </a:t>
            </a:r>
            <a:r>
              <a:rPr lang="ru-RU" sz="2400" u="sng" dirty="0">
                <a:hlinkClick r:id="rId4"/>
              </a:rPr>
              <a:t>19</a:t>
            </a:r>
            <a:r>
              <a:rPr lang="ru-RU" sz="2400" u="sng" dirty="0"/>
              <a:t> - </a:t>
            </a:r>
            <a:r>
              <a:rPr lang="ru-RU" sz="2400" u="sng" dirty="0">
                <a:hlinkClick r:id="rId5"/>
              </a:rPr>
              <a:t>21</a:t>
            </a:r>
            <a:r>
              <a:rPr lang="ru-RU" sz="2400" u="sng" dirty="0"/>
              <a:t>, </a:t>
            </a:r>
            <a:r>
              <a:rPr lang="ru-RU" sz="2400" u="sng" dirty="0">
                <a:hlinkClick r:id="rId6"/>
              </a:rPr>
              <a:t>24</a:t>
            </a:r>
            <a:r>
              <a:rPr lang="ru-RU" sz="2400" u="sng" dirty="0"/>
              <a:t> - </a:t>
            </a:r>
            <a:r>
              <a:rPr lang="ru-RU" sz="2400" u="sng" dirty="0">
                <a:hlinkClick r:id="rId7"/>
              </a:rPr>
              <a:t>35</a:t>
            </a:r>
            <a:r>
              <a:rPr lang="ru-RU" sz="2400" u="sng" dirty="0"/>
              <a:t>, </a:t>
            </a:r>
            <a:r>
              <a:rPr lang="ru-RU" sz="2400" u="sng" dirty="0">
                <a:hlinkClick r:id="rId8"/>
              </a:rPr>
              <a:t>42</a:t>
            </a:r>
            <a:r>
              <a:rPr lang="ru-RU" sz="2400" u="sng" dirty="0"/>
              <a:t>, </a:t>
            </a:r>
            <a:r>
              <a:rPr lang="ru-RU" sz="2400" u="sng" dirty="0">
                <a:hlinkClick r:id="rId9"/>
              </a:rPr>
              <a:t>43</a:t>
            </a:r>
            <a:r>
              <a:rPr lang="ru-RU" sz="2400" u="sng" dirty="0"/>
              <a:t>, </a:t>
            </a:r>
            <a:r>
              <a:rPr lang="ru-RU" sz="2400" u="sng" dirty="0">
                <a:hlinkClick r:id="rId10"/>
              </a:rPr>
              <a:t>45</a:t>
            </a:r>
            <a:r>
              <a:rPr lang="ru-RU" sz="2400" u="sng" dirty="0"/>
              <a:t>, </a:t>
            </a:r>
            <a:r>
              <a:rPr lang="ru-RU" sz="2400" u="sng" dirty="0">
                <a:hlinkClick r:id="rId11"/>
              </a:rPr>
              <a:t>49</a:t>
            </a:r>
            <a:r>
              <a:rPr lang="ru-RU" sz="2400" u="sng" dirty="0"/>
              <a:t>, </a:t>
            </a:r>
            <a:r>
              <a:rPr lang="ru-RU" sz="2400" u="sng" dirty="0">
                <a:hlinkClick r:id="rId12"/>
              </a:rPr>
              <a:t>50</a:t>
            </a:r>
            <a:r>
              <a:rPr lang="ru-RU" sz="2400" u="sng" dirty="0"/>
              <a:t>, </a:t>
            </a:r>
            <a:r>
              <a:rPr lang="ru-RU" sz="2400" u="sng" dirty="0">
                <a:hlinkClick r:id="rId13"/>
              </a:rPr>
              <a:t>52 части 1</a:t>
            </a:r>
            <a:r>
              <a:rPr lang="ru-RU" sz="2400" u="sng" dirty="0"/>
              <a:t> </a:t>
            </a:r>
            <a:r>
              <a:rPr lang="ru-RU" sz="2400" u="sng" dirty="0" smtClean="0"/>
              <a:t>статьи 26 218-ФЗ</a:t>
            </a:r>
            <a:r>
              <a:rPr lang="ru-RU" sz="2400" dirty="0" smtClean="0"/>
              <a:t>, </a:t>
            </a:r>
            <a:r>
              <a:rPr lang="ru-RU" sz="2400" dirty="0"/>
              <a:t>могут быть </a:t>
            </a:r>
            <a:r>
              <a:rPr lang="ru-RU" sz="2400" dirty="0" smtClean="0"/>
              <a:t>обжалованы в </a:t>
            </a:r>
            <a:r>
              <a:rPr lang="ru-RU" sz="2400" dirty="0"/>
              <a:t>административном </a:t>
            </a:r>
            <a:r>
              <a:rPr lang="ru-RU" sz="2400" dirty="0" smtClean="0"/>
              <a:t>порядке в </a:t>
            </a:r>
            <a:r>
              <a:rPr lang="ru-RU" sz="2400" dirty="0"/>
              <a:t>апелляционную </a:t>
            </a:r>
            <a:r>
              <a:rPr lang="ru-RU" sz="2400" dirty="0" smtClean="0"/>
              <a:t>комиссию</a:t>
            </a:r>
            <a:endParaRPr lang="ru-RU" sz="2400" dirty="0"/>
          </a:p>
          <a:p>
            <a:pPr lvl="0" algn="just"/>
            <a:endParaRPr lang="ru-RU" alt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187114037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2"/>
          <p:cNvSpPr>
            <a:spLocks/>
          </p:cNvSpPr>
          <p:nvPr/>
        </p:nvSpPr>
        <p:spPr bwMode="auto">
          <a:xfrm>
            <a:off x="755650" y="765175"/>
            <a:ext cx="8280846" cy="10080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None/>
            </a:pPr>
            <a:r>
              <a:rPr lang="ru-RU" altLang="ru-RU" sz="3200" b="1" dirty="0">
                <a:solidFill>
                  <a:srgbClr val="006666"/>
                </a:solidFill>
              </a:rPr>
              <a:t>Приказ Минэкономразвития России от 30.03.2016 №193</a:t>
            </a:r>
          </a:p>
        </p:txBody>
      </p:sp>
      <p:sp>
        <p:nvSpPr>
          <p:cNvPr id="40963" name="Объект 2"/>
          <p:cNvSpPr>
            <a:spLocks noGrp="1"/>
          </p:cNvSpPr>
          <p:nvPr>
            <p:ph idx="1"/>
          </p:nvPr>
        </p:nvSpPr>
        <p:spPr>
          <a:xfrm>
            <a:off x="838200" y="2362200"/>
            <a:ext cx="8197850" cy="4162425"/>
          </a:xfrm>
        </p:spPr>
        <p:txBody>
          <a:bodyPr/>
          <a:lstStyle/>
          <a:p>
            <a:pPr lvl="0" algn="just"/>
            <a:r>
              <a:rPr lang="ru-RU" dirty="0" smtClean="0"/>
              <a:t>Не </a:t>
            </a:r>
            <a:r>
              <a:rPr lang="ru-RU" dirty="0"/>
              <a:t>менее </a:t>
            </a:r>
            <a:r>
              <a:rPr lang="ru-RU" dirty="0" smtClean="0"/>
              <a:t>50% членов подлежат </a:t>
            </a:r>
            <a:r>
              <a:rPr lang="ru-RU" dirty="0"/>
              <a:t>ротации ежегодно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/>
              <a:t>Членство </a:t>
            </a:r>
            <a:r>
              <a:rPr lang="ru-RU" b="1" dirty="0" smtClean="0"/>
              <a:t>прекращается досрочно:</a:t>
            </a:r>
            <a:endParaRPr lang="ru-RU" b="1" dirty="0"/>
          </a:p>
          <a:p>
            <a:r>
              <a:rPr lang="ru-RU" dirty="0"/>
              <a:t>поступления заявления от члена </a:t>
            </a:r>
            <a:r>
              <a:rPr lang="ru-RU" dirty="0" smtClean="0"/>
              <a:t>об </a:t>
            </a:r>
            <a:r>
              <a:rPr lang="ru-RU" dirty="0"/>
              <a:t>исключении его из </a:t>
            </a:r>
            <a:r>
              <a:rPr lang="ru-RU" dirty="0" smtClean="0"/>
              <a:t>состава;</a:t>
            </a:r>
            <a:endParaRPr lang="ru-RU" dirty="0"/>
          </a:p>
          <a:p>
            <a:r>
              <a:rPr lang="ru-RU" dirty="0"/>
              <a:t>отзыва своих представителей органом регистрации прав или национальным объединением.</a:t>
            </a:r>
          </a:p>
          <a:p>
            <a:pPr lvl="0" algn="just"/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289350645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2"/>
          <p:cNvSpPr>
            <a:spLocks/>
          </p:cNvSpPr>
          <p:nvPr/>
        </p:nvSpPr>
        <p:spPr bwMode="auto">
          <a:xfrm>
            <a:off x="755650" y="765175"/>
            <a:ext cx="8064500" cy="10080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200" b="1" dirty="0">
                <a:solidFill>
                  <a:srgbClr val="006666"/>
                </a:solidFill>
              </a:rPr>
              <a:t>Обжалование решений о </a:t>
            </a:r>
            <a:r>
              <a:rPr lang="ru-RU" altLang="ru-RU" sz="3200" b="1" dirty="0" smtClean="0">
                <a:solidFill>
                  <a:srgbClr val="006666"/>
                </a:solidFill>
              </a:rPr>
              <a:t>приостановлении</a:t>
            </a:r>
            <a:endParaRPr lang="ru-RU" altLang="ru-RU" sz="3200" b="1" dirty="0">
              <a:solidFill>
                <a:srgbClr val="006666"/>
              </a:solidFill>
            </a:endParaRPr>
          </a:p>
        </p:txBody>
      </p:sp>
      <p:sp>
        <p:nvSpPr>
          <p:cNvPr id="39939" name="Объект 2"/>
          <p:cNvSpPr>
            <a:spLocks noGrp="1"/>
          </p:cNvSpPr>
          <p:nvPr>
            <p:ph idx="1"/>
          </p:nvPr>
        </p:nvSpPr>
        <p:spPr>
          <a:xfrm>
            <a:off x="838200" y="2362200"/>
            <a:ext cx="8054280" cy="4163144"/>
          </a:xfrm>
        </p:spPr>
        <p:txBody>
          <a:bodyPr/>
          <a:lstStyle/>
          <a:p>
            <a:pPr algn="just"/>
            <a:r>
              <a:rPr lang="ru-RU" altLang="ru-RU" dirty="0" smtClean="0"/>
              <a:t>в течение 30 дней с даты принятия решения о приостановлении;</a:t>
            </a:r>
          </a:p>
          <a:p>
            <a:pPr algn="just"/>
            <a:r>
              <a:rPr lang="ru-RU" altLang="ru-RU" b="1" dirty="0" smtClean="0"/>
              <a:t>заявитель, его представитель, кадастровый инженер (юридическое лицо) в апелляционную комиссию по месту нахождения ОКУ</a:t>
            </a:r>
            <a:r>
              <a:rPr lang="ru-RU" altLang="ru-RU" dirty="0" smtClean="0"/>
              <a:t>;</a:t>
            </a:r>
          </a:p>
          <a:p>
            <a:pPr algn="just"/>
            <a:r>
              <a:rPr lang="ru-RU" altLang="ru-RU" dirty="0" smtClean="0"/>
              <a:t>лично, по почте, через сеть «интернет»;</a:t>
            </a:r>
          </a:p>
          <a:p>
            <a:pPr algn="just"/>
            <a:r>
              <a:rPr lang="ru-RU" dirty="0" smtClean="0"/>
              <a:t>в заявление - обоснование </a:t>
            </a:r>
            <a:r>
              <a:rPr lang="ru-RU" dirty="0"/>
              <a:t>в произвольной форме несоответствия решения </a:t>
            </a:r>
            <a:r>
              <a:rPr lang="ru-RU" dirty="0" smtClean="0"/>
              <a:t>закону.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64538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Объект 2"/>
          <p:cNvSpPr>
            <a:spLocks noGrp="1"/>
          </p:cNvSpPr>
          <p:nvPr>
            <p:ph idx="1"/>
          </p:nvPr>
        </p:nvSpPr>
        <p:spPr>
          <a:xfrm>
            <a:off x="395536" y="2362200"/>
            <a:ext cx="8640514" cy="4162425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/>
              <a:t>Апелляционная комиссия при рассмотрении </a:t>
            </a:r>
            <a:r>
              <a:rPr lang="ru-RU" sz="2000" b="1" dirty="0" smtClean="0"/>
              <a:t>заявлений: </a:t>
            </a:r>
            <a:endParaRPr lang="ru-RU" sz="2000" b="1" dirty="0"/>
          </a:p>
          <a:p>
            <a:r>
              <a:rPr lang="ru-RU" sz="2000" dirty="0"/>
              <a:t>запрашивает при необходимости в ОГВ, ОМС, организациях и у физ. лиц необходимые для принятия решения документы, материалы и информацию;</a:t>
            </a:r>
          </a:p>
          <a:p>
            <a:r>
              <a:rPr lang="ru-RU" sz="2000" dirty="0"/>
              <a:t>уведомляет заинтересованных лиц о поступлении </a:t>
            </a:r>
            <a:r>
              <a:rPr lang="ru-RU" sz="2000" dirty="0" smtClean="0"/>
              <a:t>заявления (правообладатели и другие заявители по эл. почте за 3 дня до заседания);</a:t>
            </a:r>
            <a:endParaRPr lang="ru-RU" sz="2000" dirty="0"/>
          </a:p>
          <a:p>
            <a:r>
              <a:rPr lang="ru-RU" sz="2000" dirty="0"/>
              <a:t>оценивает обоснованность принятия решения о приостановлении;</a:t>
            </a:r>
          </a:p>
          <a:p>
            <a:r>
              <a:rPr lang="ru-RU" sz="2000" dirty="0"/>
              <a:t>принимает решения;</a:t>
            </a:r>
          </a:p>
          <a:p>
            <a:r>
              <a:rPr lang="ru-RU" sz="2000" dirty="0"/>
              <a:t>информирует лицо, представившее заявление, о принятых решениях;</a:t>
            </a:r>
          </a:p>
          <a:p>
            <a:r>
              <a:rPr lang="ru-RU" sz="2000" dirty="0"/>
              <a:t>направляет решение об удовлетворении заявления в орган регистрации прав.</a:t>
            </a:r>
          </a:p>
          <a:p>
            <a:pPr algn="just"/>
            <a:endParaRPr lang="ru-RU" sz="2000" b="1" dirty="0"/>
          </a:p>
          <a:p>
            <a:endParaRPr lang="ru-RU" sz="2000" dirty="0"/>
          </a:p>
          <a:p>
            <a:pPr algn="just"/>
            <a:endParaRPr lang="ru-RU" altLang="ru-RU" sz="2000" dirty="0" smtClean="0"/>
          </a:p>
        </p:txBody>
      </p:sp>
      <p:sp>
        <p:nvSpPr>
          <p:cNvPr id="4" name="Заголовок 2"/>
          <p:cNvSpPr>
            <a:spLocks/>
          </p:cNvSpPr>
          <p:nvPr/>
        </p:nvSpPr>
        <p:spPr bwMode="auto">
          <a:xfrm>
            <a:off x="755650" y="765175"/>
            <a:ext cx="8280846" cy="10080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None/>
            </a:pPr>
            <a:r>
              <a:rPr lang="ru-RU" altLang="ru-RU" sz="3200" b="1" dirty="0">
                <a:solidFill>
                  <a:srgbClr val="006666"/>
                </a:solidFill>
              </a:rPr>
              <a:t>Приказ Минэкономразвития России от 30.03.2016 №193</a:t>
            </a:r>
          </a:p>
        </p:txBody>
      </p:sp>
    </p:spTree>
    <p:extLst>
      <p:ext uri="{BB962C8B-B14F-4D97-AF65-F5344CB8AC3E}">
        <p14:creationId xmlns:p14="http://schemas.microsoft.com/office/powerpoint/2010/main" val="250028017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Объект 2"/>
          <p:cNvSpPr>
            <a:spLocks noGrp="1"/>
          </p:cNvSpPr>
          <p:nvPr>
            <p:ph idx="1"/>
          </p:nvPr>
        </p:nvSpPr>
        <p:spPr>
          <a:xfrm>
            <a:off x="539552" y="2362200"/>
            <a:ext cx="8496498" cy="4162425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В </a:t>
            </a:r>
            <a:r>
              <a:rPr lang="ru-RU" b="1" dirty="0"/>
              <a:t>отношении заявления </a:t>
            </a:r>
            <a:r>
              <a:rPr lang="ru-RU" b="1" dirty="0" smtClean="0"/>
              <a:t>принимается </a:t>
            </a:r>
            <a:r>
              <a:rPr lang="ru-RU" b="1" dirty="0"/>
              <a:t>одно из следующих решений:</a:t>
            </a:r>
          </a:p>
          <a:p>
            <a:r>
              <a:rPr lang="ru-RU" dirty="0"/>
              <a:t>об отказе в принятии к рассмотрению заявления об обжаловании решения о приостановлении;</a:t>
            </a:r>
          </a:p>
          <a:p>
            <a:r>
              <a:rPr lang="ru-RU" dirty="0"/>
              <a:t>об отклонении заявления об обжаловании решения о приостановлении;</a:t>
            </a:r>
          </a:p>
          <a:p>
            <a:r>
              <a:rPr lang="ru-RU" dirty="0"/>
              <a:t>об удовлетворении заявления об обжаловании решения о приостановлении.</a:t>
            </a:r>
          </a:p>
          <a:p>
            <a:pPr algn="just"/>
            <a:endParaRPr lang="ru-RU" b="1" dirty="0"/>
          </a:p>
          <a:p>
            <a:endParaRPr lang="ru-RU" dirty="0"/>
          </a:p>
          <a:p>
            <a:pPr algn="just"/>
            <a:endParaRPr lang="ru-RU" altLang="ru-RU" dirty="0" smtClean="0"/>
          </a:p>
        </p:txBody>
      </p:sp>
      <p:sp>
        <p:nvSpPr>
          <p:cNvPr id="4" name="Заголовок 2"/>
          <p:cNvSpPr>
            <a:spLocks/>
          </p:cNvSpPr>
          <p:nvPr/>
        </p:nvSpPr>
        <p:spPr bwMode="auto">
          <a:xfrm>
            <a:off x="755650" y="765175"/>
            <a:ext cx="8280846" cy="10080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None/>
            </a:pPr>
            <a:r>
              <a:rPr lang="ru-RU" altLang="ru-RU" sz="3200" b="1" dirty="0">
                <a:solidFill>
                  <a:srgbClr val="006666"/>
                </a:solidFill>
              </a:rPr>
              <a:t>Приказ Минэкономразвития России от 30.03.2016 №193</a:t>
            </a:r>
          </a:p>
        </p:txBody>
      </p:sp>
    </p:spTree>
    <p:extLst>
      <p:ext uri="{BB962C8B-B14F-4D97-AF65-F5344CB8AC3E}">
        <p14:creationId xmlns:p14="http://schemas.microsoft.com/office/powerpoint/2010/main" val="348386951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Объект 2"/>
          <p:cNvSpPr>
            <a:spLocks noGrp="1"/>
          </p:cNvSpPr>
          <p:nvPr>
            <p:ph idx="1"/>
          </p:nvPr>
        </p:nvSpPr>
        <p:spPr>
          <a:xfrm>
            <a:off x="539552" y="2362200"/>
            <a:ext cx="8496498" cy="4162425"/>
          </a:xfrm>
        </p:spPr>
        <p:txBody>
          <a:bodyPr/>
          <a:lstStyle/>
          <a:p>
            <a:pPr lvl="0" algn="just"/>
            <a:r>
              <a:rPr lang="ru-RU" dirty="0"/>
              <a:t>Апелляционная комиссия </a:t>
            </a:r>
            <a:r>
              <a:rPr lang="ru-RU" b="1" dirty="0"/>
              <a:t>отказывает в принятии к рассмотрению заявления </a:t>
            </a:r>
            <a:r>
              <a:rPr lang="ru-RU" dirty="0"/>
              <a:t>в случае, если заявление об обжаловании решения о приостановлении представлено с нарушением требований, установленных в </a:t>
            </a:r>
            <a:r>
              <a:rPr lang="ru-RU" dirty="0">
                <a:hlinkClick r:id="rId2"/>
              </a:rPr>
              <a:t>пунктах 20 - </a:t>
            </a:r>
            <a:r>
              <a:rPr lang="ru-RU" dirty="0">
                <a:hlinkClick r:id="rId3"/>
              </a:rPr>
              <a:t>25, </a:t>
            </a:r>
            <a:r>
              <a:rPr lang="ru-RU" dirty="0">
                <a:hlinkClick r:id="rId4"/>
              </a:rPr>
              <a:t>28, </a:t>
            </a:r>
            <a:r>
              <a:rPr lang="ru-RU" dirty="0"/>
              <a:t>29 и 30 настоящего Положения, о чем в течение трех рабочих дней информируется </a:t>
            </a:r>
            <a:r>
              <a:rPr lang="ru-RU" dirty="0" smtClean="0"/>
              <a:t>заявитель</a:t>
            </a:r>
            <a:r>
              <a:rPr lang="ru-RU" dirty="0"/>
              <a:t> </a:t>
            </a:r>
            <a:r>
              <a:rPr lang="ru-RU" dirty="0" smtClean="0"/>
              <a:t> (лица, полномочия, форма заявления, подпись, эл. </a:t>
            </a:r>
            <a:r>
              <a:rPr lang="ru-RU" dirty="0"/>
              <a:t>ф</a:t>
            </a:r>
            <a:r>
              <a:rPr lang="ru-RU" dirty="0" smtClean="0"/>
              <a:t>орма, ЭЦП, повторная подача).  </a:t>
            </a:r>
            <a:endParaRPr lang="ru-RU" dirty="0"/>
          </a:p>
          <a:p>
            <a:r>
              <a:rPr lang="ru-RU" dirty="0"/>
              <a:t> </a:t>
            </a:r>
          </a:p>
          <a:p>
            <a:pPr algn="just"/>
            <a:endParaRPr lang="ru-RU" b="1" dirty="0"/>
          </a:p>
          <a:p>
            <a:endParaRPr lang="ru-RU" dirty="0"/>
          </a:p>
          <a:p>
            <a:pPr algn="just"/>
            <a:endParaRPr lang="ru-RU" altLang="ru-RU" dirty="0" smtClean="0"/>
          </a:p>
        </p:txBody>
      </p:sp>
      <p:sp>
        <p:nvSpPr>
          <p:cNvPr id="4" name="Заголовок 2"/>
          <p:cNvSpPr>
            <a:spLocks/>
          </p:cNvSpPr>
          <p:nvPr/>
        </p:nvSpPr>
        <p:spPr bwMode="auto">
          <a:xfrm>
            <a:off x="755650" y="765175"/>
            <a:ext cx="8280846" cy="10080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None/>
            </a:pPr>
            <a:r>
              <a:rPr lang="ru-RU" altLang="ru-RU" sz="3200" b="1" dirty="0">
                <a:solidFill>
                  <a:srgbClr val="006666"/>
                </a:solidFill>
              </a:rPr>
              <a:t>Приказ Минэкономразвития России от 30.03.2016 №193</a:t>
            </a:r>
          </a:p>
        </p:txBody>
      </p:sp>
    </p:spTree>
    <p:extLst>
      <p:ext uri="{BB962C8B-B14F-4D97-AF65-F5344CB8AC3E}">
        <p14:creationId xmlns:p14="http://schemas.microsoft.com/office/powerpoint/2010/main" val="186412732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Объект 2"/>
          <p:cNvSpPr>
            <a:spLocks noGrp="1"/>
          </p:cNvSpPr>
          <p:nvPr>
            <p:ph idx="1"/>
          </p:nvPr>
        </p:nvSpPr>
        <p:spPr>
          <a:xfrm>
            <a:off x="539552" y="2362200"/>
            <a:ext cx="8496498" cy="4162425"/>
          </a:xfrm>
        </p:spPr>
        <p:txBody>
          <a:bodyPr/>
          <a:lstStyle/>
          <a:p>
            <a:pPr algn="just"/>
            <a:r>
              <a:rPr lang="ru-RU" dirty="0" smtClean="0"/>
              <a:t>направляется </a:t>
            </a:r>
            <a:r>
              <a:rPr lang="ru-RU" dirty="0"/>
              <a:t>запрос о представлении </a:t>
            </a:r>
            <a:r>
              <a:rPr lang="ru-RU" dirty="0" smtClean="0"/>
              <a:t>заключения СРО, </a:t>
            </a:r>
            <a:r>
              <a:rPr lang="ru-RU" dirty="0"/>
              <a:t>если для принятия </a:t>
            </a:r>
            <a:r>
              <a:rPr lang="ru-RU" dirty="0" smtClean="0"/>
              <a:t>решения </a:t>
            </a:r>
            <a:r>
              <a:rPr lang="ru-RU" dirty="0"/>
              <a:t>необходимо </a:t>
            </a:r>
            <a:r>
              <a:rPr lang="ru-RU" b="1" dirty="0"/>
              <a:t>установление местоположения границ </a:t>
            </a:r>
            <a:r>
              <a:rPr lang="ru-RU" b="1" dirty="0" smtClean="0"/>
              <a:t>недвижимости</a:t>
            </a:r>
            <a:r>
              <a:rPr lang="ru-RU" dirty="0" smtClean="0"/>
              <a:t>, </a:t>
            </a:r>
            <a:r>
              <a:rPr lang="ru-RU" dirty="0"/>
              <a:t>а также </a:t>
            </a:r>
            <a:r>
              <a:rPr lang="ru-RU" b="1" dirty="0"/>
              <a:t>в иных случаях, определенных </a:t>
            </a:r>
            <a:r>
              <a:rPr lang="ru-RU" b="1" dirty="0" smtClean="0"/>
              <a:t>комиссией</a:t>
            </a:r>
            <a:r>
              <a:rPr lang="ru-RU" b="1" dirty="0"/>
              <a:t>. </a:t>
            </a:r>
            <a:endParaRPr lang="ru-RU" b="1" dirty="0" smtClean="0"/>
          </a:p>
          <a:p>
            <a:pPr algn="just"/>
            <a:r>
              <a:rPr lang="ru-RU" dirty="0" smtClean="0"/>
              <a:t>При не поступлении заключения в установленный срок, проводится </a:t>
            </a:r>
            <a:r>
              <a:rPr lang="ru-RU" dirty="0"/>
              <a:t>заседание </a:t>
            </a:r>
            <a:br>
              <a:rPr lang="ru-RU" dirty="0"/>
            </a:br>
            <a:r>
              <a:rPr lang="ru-RU" dirty="0" smtClean="0"/>
              <a:t>с </a:t>
            </a:r>
            <a:r>
              <a:rPr lang="ru-RU" dirty="0"/>
              <a:t>учетом </a:t>
            </a:r>
            <a:r>
              <a:rPr lang="ru-RU" dirty="0" smtClean="0"/>
              <a:t>информации</a:t>
            </a:r>
            <a:r>
              <a:rPr lang="ru-RU" dirty="0"/>
              <a:t>, имеющейся в распоряжении </a:t>
            </a:r>
            <a:r>
              <a:rPr lang="ru-RU" dirty="0" smtClean="0"/>
              <a:t>комиссии. Информируется Росреестр, как орган надзора.</a:t>
            </a:r>
            <a:endParaRPr lang="ru-RU" dirty="0"/>
          </a:p>
          <a:p>
            <a:pPr algn="just"/>
            <a:endParaRPr lang="ru-RU" b="1" dirty="0"/>
          </a:p>
          <a:p>
            <a:endParaRPr lang="ru-RU" dirty="0"/>
          </a:p>
          <a:p>
            <a:pPr algn="just"/>
            <a:endParaRPr lang="ru-RU" altLang="ru-RU" dirty="0" smtClean="0"/>
          </a:p>
        </p:txBody>
      </p:sp>
      <p:sp>
        <p:nvSpPr>
          <p:cNvPr id="4" name="Заголовок 2"/>
          <p:cNvSpPr>
            <a:spLocks/>
          </p:cNvSpPr>
          <p:nvPr/>
        </p:nvSpPr>
        <p:spPr bwMode="auto">
          <a:xfrm>
            <a:off x="755650" y="765175"/>
            <a:ext cx="8280846" cy="10080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None/>
            </a:pPr>
            <a:r>
              <a:rPr lang="ru-RU" altLang="ru-RU" sz="3200" b="1" dirty="0">
                <a:solidFill>
                  <a:srgbClr val="006666"/>
                </a:solidFill>
              </a:rPr>
              <a:t>Приказ Минэкономразвития России от 30.03.2016 №193</a:t>
            </a:r>
          </a:p>
        </p:txBody>
      </p:sp>
    </p:spTree>
    <p:extLst>
      <p:ext uri="{BB962C8B-B14F-4D97-AF65-F5344CB8AC3E}">
        <p14:creationId xmlns:p14="http://schemas.microsoft.com/office/powerpoint/2010/main" val="271498544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Объект 2"/>
          <p:cNvSpPr>
            <a:spLocks noGrp="1"/>
          </p:cNvSpPr>
          <p:nvPr>
            <p:ph idx="1"/>
          </p:nvPr>
        </p:nvSpPr>
        <p:spPr>
          <a:xfrm>
            <a:off x="323528" y="2362200"/>
            <a:ext cx="8712522" cy="4162425"/>
          </a:xfrm>
        </p:spPr>
        <p:txBody>
          <a:bodyPr/>
          <a:lstStyle/>
          <a:p>
            <a:pPr algn="just"/>
            <a:r>
              <a:rPr lang="ru-RU" sz="2400" dirty="0" smtClean="0"/>
              <a:t>39. Апелляционная </a:t>
            </a:r>
            <a:r>
              <a:rPr lang="ru-RU" sz="2400" dirty="0"/>
              <a:t>комиссия принимает решение об отклонении заявления в случае, если принятие решения о приостановлении признано обоснованным (соответствующим основаниям, предусмотренным статьей 26 Закона о регистрации, в том числе не отраженным в решении о приостановлении).</a:t>
            </a:r>
          </a:p>
          <a:p>
            <a:pPr algn="just"/>
            <a:r>
              <a:rPr lang="ru-RU" sz="2400" dirty="0"/>
              <a:t>В решении об отклонении заявления должны быть указаны обстоятельства, послужившие основанием для его принятия (в том числе основания, не отраженные в решении о приостановлении), с обязательной ссылкой на законодательство</a:t>
            </a:r>
            <a:r>
              <a:rPr lang="ru-RU" sz="2400" dirty="0" smtClean="0"/>
              <a:t>.</a:t>
            </a:r>
            <a:endParaRPr lang="ru-RU" sz="2400" dirty="0"/>
          </a:p>
          <a:p>
            <a:pPr algn="just"/>
            <a:endParaRPr lang="ru-RU" altLang="ru-RU" dirty="0" smtClean="0"/>
          </a:p>
        </p:txBody>
      </p:sp>
      <p:sp>
        <p:nvSpPr>
          <p:cNvPr id="4" name="Заголовок 2"/>
          <p:cNvSpPr>
            <a:spLocks/>
          </p:cNvSpPr>
          <p:nvPr/>
        </p:nvSpPr>
        <p:spPr bwMode="auto">
          <a:xfrm>
            <a:off x="755650" y="765175"/>
            <a:ext cx="8280846" cy="10080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None/>
            </a:pPr>
            <a:r>
              <a:rPr lang="ru-RU" altLang="ru-RU" sz="3200" b="1" dirty="0">
                <a:solidFill>
                  <a:srgbClr val="006666"/>
                </a:solidFill>
              </a:rPr>
              <a:t>Приказ Минэкономразвития России от 30.03.2016 №193</a:t>
            </a:r>
          </a:p>
        </p:txBody>
      </p:sp>
    </p:spTree>
    <p:extLst>
      <p:ext uri="{BB962C8B-B14F-4D97-AF65-F5344CB8AC3E}">
        <p14:creationId xmlns:p14="http://schemas.microsoft.com/office/powerpoint/2010/main" val="212090154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Капсулы">
  <a:themeElements>
    <a:clrScheme name="1_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1_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3861</TotalTime>
  <Words>781</Words>
  <Application>Microsoft Office PowerPoint</Application>
  <PresentationFormat>Экран (4:3)</PresentationFormat>
  <Paragraphs>66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3_Капсулы</vt:lpstr>
      <vt:lpstr>1_Капсулы</vt:lpstr>
      <vt:lpstr>Обжалование решений о приостановлении осуществления государственного кадастрового учета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ww.economy.gov.ru www.rosreestr.ru    Спасибо за внимание!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НОВОВВЕДЕНИЯ В КАДАСТРОВОЙ ДЕЯТЕЛЬНОСТИ.  ФЕДЕРАЛЬНЫЙ ЗАКОН ОТ 30.12.2015 №452-ФЗ</dc:title>
  <dc:creator>User</dc:creator>
  <cp:lastModifiedBy>Uralzem</cp:lastModifiedBy>
  <cp:revision>179</cp:revision>
  <dcterms:created xsi:type="dcterms:W3CDTF">2016-01-31T07:04:27Z</dcterms:created>
  <dcterms:modified xsi:type="dcterms:W3CDTF">2017-04-12T15:19:57Z</dcterms:modified>
</cp:coreProperties>
</file>