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520" r:id="rId3"/>
    <p:sldId id="513" r:id="rId4"/>
    <p:sldId id="526" r:id="rId5"/>
    <p:sldId id="512" r:id="rId6"/>
    <p:sldId id="514" r:id="rId7"/>
    <p:sldId id="522" r:id="rId8"/>
    <p:sldId id="521" r:id="rId9"/>
    <p:sldId id="523" r:id="rId10"/>
    <p:sldId id="515" r:id="rId11"/>
    <p:sldId id="525" r:id="rId12"/>
    <p:sldId id="524" r:id="rId13"/>
    <p:sldId id="516" r:id="rId14"/>
    <p:sldId id="517" r:id="rId15"/>
    <p:sldId id="518" r:id="rId16"/>
    <p:sldId id="44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C945B-B933-40BA-BD78-102667B90A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96988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7BB5-E305-461D-B7D2-8CD88B7BD6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11397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A3E8-14BF-4DA3-9FC4-2F3B5AE1D1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13012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3649D-DD53-419E-9CBD-FDA0FEF6D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84561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4D86-82ED-414E-9E79-597E9A0628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93862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5F56B-5621-48AB-B6AE-35A3C790436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93481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204C9-1BCE-4AED-B183-9C61D6442AA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9421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9751-AF3C-472F-80D7-2A40F2C730E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93476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48060-4E6A-4043-A982-B1F3B302C15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89585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A548-29C3-427D-965E-F6AF68970B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4507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AF08-78CC-4F38-A1D3-5AFF574D77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8913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376C-28B7-4DCD-B785-46AEF4D151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671215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355C9-6F68-4AF8-A7A4-73F973C07D4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87533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EC43E-5F21-4135-8A0C-64BED3DC058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54728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F4872-713F-47D6-A7C1-B65BC693A1B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59820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53706-DC0D-43C1-9F2E-EC9960AA2A6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2647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20A1-9C98-4056-BE14-00AE482D1D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14789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6C26C-6EE3-40B7-B8BD-2F74178EC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1344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8B46-5AF8-4940-B091-44256807DD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56688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7C07B-0A46-432A-A82B-6F0A498F68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04864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40880-891A-4871-A04F-371B113E0A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94506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B7A2-6A90-4F78-9C42-1C3479580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668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C68F6-604A-4379-81CD-618D0C207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1638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10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41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409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17AAF-B861-4B7A-8262-91016C0BA1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altLang="ru-RU" sz="2400" smtClean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06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altLang="ru-RU" sz="2400" smtClean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5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003366"/>
                </a:solidFill>
              </a:endParaRPr>
            </a:p>
          </p:txBody>
        </p:sp>
        <p:sp>
          <p:nvSpPr>
            <p:cNvPr id="205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2052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DCC7D2-DD48-4966-B210-D0AFDBD5C5E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7FCB69EB9406B827D39F4E9B271EEE21B50C28897097DBFE9966D7BEF58FCEBBE50A67D6801F2E16T8v8S" TargetMode="External"/><Relationship Id="rId13" Type="http://schemas.openxmlformats.org/officeDocument/2006/relationships/hyperlink" Target="consultantplus://offline/ref=7FCB69EB9406B827D39F4E9B271EEE21B50C28897097DBFE9966D7BEF58FCEBBE50A67D6801E2A17T8vAS" TargetMode="External"/><Relationship Id="rId3" Type="http://schemas.openxmlformats.org/officeDocument/2006/relationships/hyperlink" Target="consultantplus://offline/ref=7FCB69EB9406B827D39F4E9B271EEE21B50C28897097DBFE9966D7BEF58FCEBBE50A67D6801F291DT8vAS" TargetMode="External"/><Relationship Id="rId7" Type="http://schemas.openxmlformats.org/officeDocument/2006/relationships/hyperlink" Target="consultantplus://offline/ref=7FCB69EB9406B827D39F4E9B271EEE21B50C28897097DBFE9966D7BEF58FCEBBE50A67D6801F2E15T8vFS" TargetMode="External"/><Relationship Id="rId12" Type="http://schemas.openxmlformats.org/officeDocument/2006/relationships/hyperlink" Target="consultantplus://offline/ref=7FCB69EB9406B827D39F4E9B271EEE21B50C28897097DBFE9966D7BEF58FCEBBE50A67D6801F2E17T8vAS" TargetMode="External"/><Relationship Id="rId2" Type="http://schemas.openxmlformats.org/officeDocument/2006/relationships/hyperlink" Target="consultantplus://offline/ref=7FCB69EB9406B827D39F4E9B271EEE21B50C28897097DBFE9966D7BEF58FCEBBE50A67D6801F291CT8vD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7FCB69EB9406B827D39F4E9B271EEE21B50C28897097DBFE9966D7BEF58FCEBBE50A67D6801F2E14T8vES" TargetMode="External"/><Relationship Id="rId11" Type="http://schemas.openxmlformats.org/officeDocument/2006/relationships/hyperlink" Target="consultantplus://offline/ref=7FCB69EB9406B827D39F4E9B271EEE21B50C28897097DBFE9966D7BEF58FCEBBE50A67D6801F2E16T8v3S" TargetMode="External"/><Relationship Id="rId5" Type="http://schemas.openxmlformats.org/officeDocument/2006/relationships/hyperlink" Target="consultantplus://offline/ref=7FCB69EB9406B827D39F4E9B271EEE21B50C28897097DBFE9966D7BEF58FCEBBE50A67D6801E2A16T8vDS" TargetMode="External"/><Relationship Id="rId10" Type="http://schemas.openxmlformats.org/officeDocument/2006/relationships/hyperlink" Target="consultantplus://offline/ref=7FCB69EB9406B827D39F4E9B271EEE21B50C28897097DBFE9966D7BEF58FCEBBE50A67D6801F2E16T8vFS" TargetMode="External"/><Relationship Id="rId4" Type="http://schemas.openxmlformats.org/officeDocument/2006/relationships/hyperlink" Target="consultantplus://offline/ref=7FCB69EB9406B827D39F4E9B271EEE21B50C28897097DBFE9966D7BEF58FCEBBE50A67D6801F291DT8v3S" TargetMode="External"/><Relationship Id="rId9" Type="http://schemas.openxmlformats.org/officeDocument/2006/relationships/hyperlink" Target="consultantplus://offline/ref=7FCB69EB9406B827D39F4E9B271EEE21B50C28897097DBFE9966D7BEF58FCEBBE50A67D6801F2E16T8v9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BB8FC7A0986F0854EC42B8EE648DE72385B0E7A4523BE1E7BB0444A8EEA2053EE917C04313DDE87r1c5S" TargetMode="External"/><Relationship Id="rId2" Type="http://schemas.openxmlformats.org/officeDocument/2006/relationships/hyperlink" Target="consultantplus://offline/ref=6BB8FC7A0986F0854EC42B8EE648DE72385B0E7A4523BE1E7BB0444A8EEA2053EE917C04313DDE89r1cC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6BB8FC7A0986F0854EC42B8EE648DE72385B0E7A4523BE1E7BB0444A8EEA2053EE917C04313DDE87r1cC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1000125"/>
            <a:ext cx="8424936" cy="1928813"/>
          </a:xfrm>
          <a:prstGeom prst="roundRect">
            <a:avLst>
              <a:gd name="adj" fmla="val 50000"/>
            </a:avLst>
          </a:prstGeom>
        </p:spPr>
        <p:txBody>
          <a:bodyPr anchor="ctr">
            <a:normAutofit fontScale="90000"/>
          </a:bodyPr>
          <a:lstStyle/>
          <a:p>
            <a:pPr algn="ctr"/>
            <a:r>
              <a:rPr lang="ru-RU" altLang="ru-RU" sz="3200" dirty="0">
                <a:solidFill>
                  <a:srgbClr val="006666"/>
                </a:solidFill>
              </a:rPr>
              <a:t>Обжалование решений о </a:t>
            </a:r>
            <a:r>
              <a:rPr lang="ru-RU" altLang="ru-RU" sz="3200" dirty="0" smtClean="0">
                <a:solidFill>
                  <a:srgbClr val="006666"/>
                </a:solidFill>
              </a:rPr>
              <a:t>приостановлении </a:t>
            </a:r>
            <a:r>
              <a:rPr lang="ru-RU" sz="3200" dirty="0"/>
              <a:t>осуществления государственного кадастрового учета </a:t>
            </a:r>
            <a:endParaRPr lang="ru-RU" altLang="ru-RU" sz="3200" dirty="0">
              <a:solidFill>
                <a:srgbClr val="0066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0" y="3284538"/>
            <a:ext cx="4321175" cy="1465262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dirty="0" smtClean="0">
                <a:solidFill>
                  <a:schemeClr val="tx2"/>
                </a:solidFill>
              </a:rPr>
              <a:t>Спиренков Вячеслав Александрович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dirty="0" smtClean="0">
                <a:solidFill>
                  <a:schemeClr val="tx2"/>
                </a:solidFill>
              </a:rPr>
              <a:t>Минэкономразвития России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43438" y="5157788"/>
            <a:ext cx="41148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None/>
            </a:pPr>
            <a:endParaRPr lang="ru-RU" altLang="ru-RU" sz="2800">
              <a:solidFill>
                <a:srgbClr val="006666"/>
              </a:solidFill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643438" y="5516563"/>
            <a:ext cx="411480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None/>
            </a:pPr>
            <a:r>
              <a:rPr lang="ru-RU" altLang="ru-RU" sz="2800" dirty="0" smtClean="0">
                <a:solidFill>
                  <a:srgbClr val="006666"/>
                </a:solidFill>
              </a:rPr>
              <a:t>Москва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None/>
            </a:pPr>
            <a:r>
              <a:rPr lang="ru-RU" altLang="ru-RU" sz="2800" dirty="0" smtClean="0">
                <a:solidFill>
                  <a:srgbClr val="006666"/>
                </a:solidFill>
              </a:rPr>
              <a:t>Апрель 2017</a:t>
            </a:r>
            <a:endParaRPr lang="ru-RU" altLang="ru-RU" sz="28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684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323528" y="2362200"/>
            <a:ext cx="8712522" cy="4162425"/>
          </a:xfrm>
        </p:spPr>
        <p:txBody>
          <a:bodyPr/>
          <a:lstStyle/>
          <a:p>
            <a:pPr algn="just"/>
            <a:r>
              <a:rPr lang="ru-RU" sz="2200" dirty="0"/>
              <a:t>40. Апелляционная комиссия принимает решение об удовлетворении заявления в случае, если принятие решения о приостановлении признано </a:t>
            </a:r>
            <a:r>
              <a:rPr lang="ru-RU" sz="2200" dirty="0" smtClean="0"/>
              <a:t>необоснованным </a:t>
            </a:r>
            <a:r>
              <a:rPr lang="ru-RU" sz="2200" dirty="0"/>
              <a:t>(не соответствующим основаниям, указанным в статье 26 Закона о регистрации) и отсутствуют иные основания для приостановления осуществления государственного кадастрового учета (не отраженные в решении о приостановлении), предусмотренные статьей 26 Закона о регистрации.</a:t>
            </a:r>
          </a:p>
          <a:p>
            <a:pPr algn="just"/>
            <a:r>
              <a:rPr lang="ru-RU" sz="2200" dirty="0"/>
              <a:t>В решении об удовлетворении заявления об обжаловании решения о приостановлении должны быть указаны обстоятельства, послужившие основанием для его принятия, с обязательной ссылкой на законодательство</a:t>
            </a:r>
          </a:p>
          <a:p>
            <a:pPr algn="just"/>
            <a:endParaRPr lang="ru-RU" altLang="ru-RU" sz="2200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1791560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467544" y="2362200"/>
            <a:ext cx="8568506" cy="4162425"/>
          </a:xfrm>
        </p:spPr>
        <p:txBody>
          <a:bodyPr/>
          <a:lstStyle/>
          <a:p>
            <a:pPr algn="just"/>
            <a:r>
              <a:rPr lang="ru-RU" altLang="ru-RU" dirty="0" smtClean="0"/>
              <a:t>Решение об отклонении заявления или об удовлетворении заявления должно быть принято в срок не более чем 30 календарных дней со дня поступления заявления.</a:t>
            </a:r>
          </a:p>
          <a:p>
            <a:pPr algn="just"/>
            <a:r>
              <a:rPr lang="ru-RU" altLang="ru-RU" dirty="0" smtClean="0"/>
              <a:t>Резолютивная часть решения объявляется на заседании такой комиссии </a:t>
            </a:r>
          </a:p>
          <a:p>
            <a:pPr algn="just"/>
            <a:endParaRPr lang="ru-RU" altLang="ru-RU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27120000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467544" y="2362200"/>
            <a:ext cx="8568506" cy="4162425"/>
          </a:xfrm>
        </p:spPr>
        <p:txBody>
          <a:bodyPr/>
          <a:lstStyle/>
          <a:p>
            <a:pPr algn="just"/>
            <a:r>
              <a:rPr lang="ru-RU" dirty="0"/>
              <a:t>Справочная информация о принятых апелляционной комиссией решениях: </a:t>
            </a:r>
            <a:r>
              <a:rPr lang="ru-RU" dirty="0" smtClean="0"/>
              <a:t>публикуется</a:t>
            </a:r>
            <a:r>
              <a:rPr lang="ru-RU" dirty="0"/>
              <a:t>, на официальном сайте </a:t>
            </a:r>
            <a:r>
              <a:rPr lang="ru-RU" dirty="0" smtClean="0"/>
              <a:t>Росреестра не </a:t>
            </a:r>
            <a:r>
              <a:rPr lang="ru-RU" dirty="0"/>
              <a:t>позднее пяти рабочих дней со дня принятия апелляционной комиссией </a:t>
            </a:r>
            <a:r>
              <a:rPr lang="ru-RU" dirty="0" smtClean="0"/>
              <a:t>решения;</a:t>
            </a:r>
          </a:p>
          <a:p>
            <a:pPr algn="just"/>
            <a:r>
              <a:rPr lang="ru-RU" dirty="0"/>
              <a:t>Апелляционная комиссия в течение одного рабочего дня со дня принятия решения информирует </a:t>
            </a:r>
            <a:r>
              <a:rPr lang="ru-RU" dirty="0" smtClean="0"/>
              <a:t>заявителя по электронной почте.</a:t>
            </a:r>
            <a:endParaRPr lang="ru-RU" dirty="0"/>
          </a:p>
          <a:p>
            <a:pPr algn="just"/>
            <a:endParaRPr lang="ru-RU" altLang="ru-RU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16225733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755650" y="2362200"/>
            <a:ext cx="8280400" cy="4162425"/>
          </a:xfrm>
        </p:spPr>
        <p:txBody>
          <a:bodyPr/>
          <a:lstStyle/>
          <a:p>
            <a:pPr algn="just"/>
            <a:r>
              <a:rPr lang="ru-RU" altLang="ru-RU" dirty="0" smtClean="0"/>
              <a:t>Повторная подача заявления </a:t>
            </a:r>
            <a:br>
              <a:rPr lang="ru-RU" altLang="ru-RU" dirty="0" smtClean="0"/>
            </a:br>
            <a:r>
              <a:rPr lang="ru-RU" altLang="ru-RU" dirty="0" smtClean="0"/>
              <a:t>в отношении одного и того же решения о приостановлении не допускается.</a:t>
            </a:r>
          </a:p>
          <a:p>
            <a:pPr algn="just"/>
            <a:r>
              <a:rPr lang="ru-RU" altLang="ru-RU" dirty="0" smtClean="0"/>
              <a:t>Решение об удовлетворении - основание для кадастрового учета, направляется в течение 1 рабочего дня в ОКУ.</a:t>
            </a:r>
          </a:p>
          <a:p>
            <a:pPr algn="just"/>
            <a:r>
              <a:rPr lang="ru-RU" altLang="ru-RU" dirty="0" smtClean="0"/>
              <a:t>Новый срок кадастрового учета начинается со дня поступления в ОКУ решения об удовлетворении заявления.</a:t>
            </a:r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1608869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755650" y="2362200"/>
            <a:ext cx="8280400" cy="41624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Приложения к приказу (формы документов):</a:t>
            </a:r>
          </a:p>
          <a:p>
            <a:r>
              <a:rPr lang="ru-RU" dirty="0" smtClean="0"/>
              <a:t>заявление </a:t>
            </a:r>
            <a:r>
              <a:rPr lang="ru-RU" dirty="0"/>
              <a:t>об обжаловании решения о приостановлении</a:t>
            </a:r>
          </a:p>
          <a:p>
            <a:r>
              <a:rPr lang="ru-RU" dirty="0"/>
              <a:t>книга регистрации заявлений об обжаловании </a:t>
            </a:r>
            <a:r>
              <a:rPr lang="ru-RU" dirty="0" smtClean="0"/>
              <a:t>решений (в электронном виде);</a:t>
            </a:r>
            <a:endParaRPr lang="ru-RU" dirty="0"/>
          </a:p>
          <a:p>
            <a:r>
              <a:rPr lang="ru-RU" dirty="0"/>
              <a:t>протокол заседания апелляционной </a:t>
            </a:r>
            <a:r>
              <a:rPr lang="ru-RU" dirty="0" smtClean="0"/>
              <a:t>комиссии (подписывается в день заседания, исправления не допускаются)</a:t>
            </a:r>
            <a:endParaRPr lang="ru-RU" dirty="0"/>
          </a:p>
          <a:p>
            <a:r>
              <a:rPr lang="ru-RU" dirty="0"/>
              <a:t>решение апелляционной </a:t>
            </a:r>
            <a:r>
              <a:rPr lang="ru-RU" dirty="0" smtClean="0"/>
              <a:t>комиссии</a:t>
            </a:r>
            <a:endParaRPr lang="ru-RU" dirty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30840020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2420938"/>
            <a:ext cx="7775575" cy="4103687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en-US" altLang="ru-RU" sz="3200" smtClean="0"/>
              <a:t>ww.economy.gov.ru</a:t>
            </a:r>
            <a:br>
              <a:rPr lang="en-US" altLang="ru-RU" sz="3200" smtClean="0"/>
            </a:br>
            <a:r>
              <a:rPr lang="en-US" altLang="ru-RU" sz="3200" smtClean="0"/>
              <a:t>www.rosreestr.ru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u="sng" smtClean="0">
                <a:solidFill>
                  <a:schemeClr val="tx1"/>
                </a:solidFill>
              </a:rPr>
              <a:t> </a:t>
            </a:r>
            <a:r>
              <a:rPr lang="en-US" altLang="ru-RU" u="sng" smtClean="0">
                <a:solidFill>
                  <a:schemeClr val="tx1"/>
                </a:solidFill>
              </a:rPr>
              <a:t/>
            </a:r>
            <a:br>
              <a:rPr lang="en-US" altLang="ru-RU" u="sng" smtClean="0">
                <a:solidFill>
                  <a:schemeClr val="tx1"/>
                </a:solidFill>
              </a:rPr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Спасибо за внимание!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042988" y="692150"/>
            <a:ext cx="7777162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006666"/>
                </a:solidFill>
              </a:rPr>
              <a:t>Спиренков </a:t>
            </a:r>
          </a:p>
          <a:p>
            <a:pPr eaLnBrk="1" hangingPunct="1"/>
            <a:r>
              <a:rPr lang="ru-RU" altLang="ru-RU" sz="3200" b="1">
                <a:solidFill>
                  <a:srgbClr val="006666"/>
                </a:solidFill>
              </a:rPr>
              <a:t>Вячеслав Александрович</a:t>
            </a:r>
            <a:r>
              <a:rPr lang="ru-RU" altLang="ru-RU" sz="2800" b="1">
                <a:solidFill>
                  <a:srgbClr val="006666"/>
                </a:solidFill>
              </a:rPr>
              <a:t/>
            </a:r>
            <a:br>
              <a:rPr lang="ru-RU" altLang="ru-RU" sz="2800" b="1">
                <a:solidFill>
                  <a:srgbClr val="006666"/>
                </a:solidFill>
              </a:rPr>
            </a:br>
            <a:endParaRPr lang="ru-RU" altLang="ru-RU" sz="2800" b="1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896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ru-RU" sz="3200" dirty="0"/>
              <a:t>Статья 26.1. </a:t>
            </a:r>
            <a:r>
              <a:rPr lang="ru-RU" sz="3200" dirty="0" smtClean="0"/>
              <a:t>221-ФЗ</a:t>
            </a:r>
          </a:p>
          <a:p>
            <a:pPr>
              <a:buNone/>
            </a:pPr>
            <a:r>
              <a:rPr lang="ru-RU" sz="3200" dirty="0" smtClean="0"/>
              <a:t>Часть 9 ст. 26 218-ФЗ</a:t>
            </a:r>
            <a:endParaRPr lang="ru-RU" sz="3200" dirty="0"/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197850" cy="41624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Решение </a:t>
            </a:r>
            <a:r>
              <a:rPr lang="ru-RU" sz="2400" b="1" dirty="0"/>
              <a:t>о приостановлении осуществления государственного кадастрового учета </a:t>
            </a:r>
            <a:r>
              <a:rPr lang="ru-RU" sz="2400" dirty="0"/>
              <a:t>(в тех случаях, когда 218-ФЗ допускает возможность осуществления ГКУ без одновременной ГРП) или </a:t>
            </a:r>
            <a:r>
              <a:rPr lang="ru-RU" sz="2400" b="1" dirty="0"/>
              <a:t>решение о приостановлении осуществления ГКУ и ГРП</a:t>
            </a:r>
            <a:r>
              <a:rPr lang="ru-RU" sz="2400" dirty="0"/>
              <a:t>, </a:t>
            </a:r>
            <a:r>
              <a:rPr lang="ru-RU" sz="2400" u="sng" dirty="0"/>
              <a:t>принятые в отношении документов, необходимых для осуществления ГКУ, по основаниям, предусмотренным пунктами 2, 5, </a:t>
            </a:r>
            <a:r>
              <a:rPr lang="ru-RU" sz="2400" u="sng" dirty="0">
                <a:hlinkClick r:id="rId2"/>
              </a:rPr>
              <a:t>7</a:t>
            </a:r>
            <a:r>
              <a:rPr lang="ru-RU" sz="2400" u="sng" dirty="0"/>
              <a:t> - </a:t>
            </a:r>
            <a:r>
              <a:rPr lang="ru-RU" sz="2400" u="sng" dirty="0">
                <a:hlinkClick r:id="rId3"/>
              </a:rPr>
              <a:t>10</a:t>
            </a:r>
            <a:r>
              <a:rPr lang="ru-RU" sz="2400" u="sng" dirty="0"/>
              <a:t>, </a:t>
            </a:r>
            <a:r>
              <a:rPr lang="ru-RU" sz="2400" u="sng" dirty="0">
                <a:hlinkClick r:id="rId4"/>
              </a:rPr>
              <a:t>19</a:t>
            </a:r>
            <a:r>
              <a:rPr lang="ru-RU" sz="2400" u="sng" dirty="0"/>
              <a:t> - </a:t>
            </a:r>
            <a:r>
              <a:rPr lang="ru-RU" sz="2400" u="sng" dirty="0">
                <a:hlinkClick r:id="rId5"/>
              </a:rPr>
              <a:t>21</a:t>
            </a:r>
            <a:r>
              <a:rPr lang="ru-RU" sz="2400" u="sng" dirty="0"/>
              <a:t>, </a:t>
            </a:r>
            <a:r>
              <a:rPr lang="ru-RU" sz="2400" u="sng" dirty="0">
                <a:hlinkClick r:id="rId6"/>
              </a:rPr>
              <a:t>24</a:t>
            </a:r>
            <a:r>
              <a:rPr lang="ru-RU" sz="2400" u="sng" dirty="0"/>
              <a:t> - </a:t>
            </a:r>
            <a:r>
              <a:rPr lang="ru-RU" sz="2400" u="sng" dirty="0">
                <a:hlinkClick r:id="rId7"/>
              </a:rPr>
              <a:t>35</a:t>
            </a:r>
            <a:r>
              <a:rPr lang="ru-RU" sz="2400" u="sng" dirty="0"/>
              <a:t>, </a:t>
            </a:r>
            <a:r>
              <a:rPr lang="ru-RU" sz="2400" u="sng" dirty="0">
                <a:hlinkClick r:id="rId8"/>
              </a:rPr>
              <a:t>42</a:t>
            </a:r>
            <a:r>
              <a:rPr lang="ru-RU" sz="2400" u="sng" dirty="0"/>
              <a:t>, </a:t>
            </a:r>
            <a:r>
              <a:rPr lang="ru-RU" sz="2400" u="sng" dirty="0">
                <a:hlinkClick r:id="rId9"/>
              </a:rPr>
              <a:t>43</a:t>
            </a:r>
            <a:r>
              <a:rPr lang="ru-RU" sz="2400" u="sng" dirty="0"/>
              <a:t>, </a:t>
            </a:r>
            <a:r>
              <a:rPr lang="ru-RU" sz="2400" u="sng" dirty="0">
                <a:hlinkClick r:id="rId10"/>
              </a:rPr>
              <a:t>45</a:t>
            </a:r>
            <a:r>
              <a:rPr lang="ru-RU" sz="2400" u="sng" dirty="0"/>
              <a:t>, </a:t>
            </a:r>
            <a:r>
              <a:rPr lang="ru-RU" sz="2400" u="sng" dirty="0">
                <a:hlinkClick r:id="rId11"/>
              </a:rPr>
              <a:t>49</a:t>
            </a:r>
            <a:r>
              <a:rPr lang="ru-RU" sz="2400" u="sng" dirty="0"/>
              <a:t>, </a:t>
            </a:r>
            <a:r>
              <a:rPr lang="ru-RU" sz="2400" u="sng" dirty="0">
                <a:hlinkClick r:id="rId12"/>
              </a:rPr>
              <a:t>50</a:t>
            </a:r>
            <a:r>
              <a:rPr lang="ru-RU" sz="2400" u="sng" dirty="0"/>
              <a:t>, </a:t>
            </a:r>
            <a:r>
              <a:rPr lang="ru-RU" sz="2400" u="sng" dirty="0">
                <a:hlinkClick r:id="rId13"/>
              </a:rPr>
              <a:t>52 части 1</a:t>
            </a:r>
            <a:r>
              <a:rPr lang="ru-RU" sz="2400" u="sng" dirty="0"/>
              <a:t> </a:t>
            </a:r>
            <a:r>
              <a:rPr lang="ru-RU" sz="2400" u="sng" dirty="0" smtClean="0"/>
              <a:t>статьи 26 218-ФЗ</a:t>
            </a:r>
            <a:r>
              <a:rPr lang="ru-RU" sz="2400" dirty="0" smtClean="0"/>
              <a:t>, </a:t>
            </a:r>
            <a:r>
              <a:rPr lang="ru-RU" sz="2400" dirty="0"/>
              <a:t>могут быть </a:t>
            </a:r>
            <a:r>
              <a:rPr lang="ru-RU" sz="2400" dirty="0" smtClean="0"/>
              <a:t>обжалованы в </a:t>
            </a:r>
            <a:r>
              <a:rPr lang="ru-RU" sz="2400" dirty="0"/>
              <a:t>административном </a:t>
            </a:r>
            <a:r>
              <a:rPr lang="ru-RU" sz="2400" dirty="0" smtClean="0"/>
              <a:t>порядке в </a:t>
            </a:r>
            <a:r>
              <a:rPr lang="ru-RU" sz="2400" dirty="0"/>
              <a:t>апелляционную </a:t>
            </a:r>
            <a:r>
              <a:rPr lang="ru-RU" sz="2400" dirty="0" smtClean="0"/>
              <a:t>комиссию</a:t>
            </a:r>
            <a:endParaRPr lang="ru-RU" sz="2400" dirty="0"/>
          </a:p>
          <a:p>
            <a:pPr lvl="0" algn="just"/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871140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197850" cy="4162425"/>
          </a:xfrm>
        </p:spPr>
        <p:txBody>
          <a:bodyPr/>
          <a:lstStyle/>
          <a:p>
            <a:pPr lvl="0" algn="just"/>
            <a:r>
              <a:rPr lang="ru-RU" dirty="0" smtClean="0"/>
              <a:t>Не </a:t>
            </a:r>
            <a:r>
              <a:rPr lang="ru-RU" dirty="0"/>
              <a:t>менее </a:t>
            </a:r>
            <a:r>
              <a:rPr lang="ru-RU" dirty="0" smtClean="0"/>
              <a:t>50% членов подлежат </a:t>
            </a:r>
            <a:r>
              <a:rPr lang="ru-RU" dirty="0"/>
              <a:t>ротации ежегодно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Членство </a:t>
            </a:r>
            <a:r>
              <a:rPr lang="ru-RU" b="1" dirty="0" smtClean="0"/>
              <a:t>прекращается досрочно:</a:t>
            </a:r>
            <a:endParaRPr lang="ru-RU" b="1" dirty="0"/>
          </a:p>
          <a:p>
            <a:r>
              <a:rPr lang="ru-RU" dirty="0"/>
              <a:t>поступления заявления от члена </a:t>
            </a:r>
            <a:r>
              <a:rPr lang="ru-RU" dirty="0" smtClean="0"/>
              <a:t>об </a:t>
            </a:r>
            <a:r>
              <a:rPr lang="ru-RU" dirty="0"/>
              <a:t>исключении его из </a:t>
            </a:r>
            <a:r>
              <a:rPr lang="ru-RU" dirty="0" smtClean="0"/>
              <a:t>состава;</a:t>
            </a:r>
            <a:endParaRPr lang="ru-RU" dirty="0"/>
          </a:p>
          <a:p>
            <a:r>
              <a:rPr lang="ru-RU" dirty="0"/>
              <a:t>отзыва своих представителей органом регистрации прав или национальным объединением.</a:t>
            </a:r>
          </a:p>
          <a:p>
            <a:pPr lvl="0" algn="just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935064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2"/>
          <p:cNvSpPr>
            <a:spLocks/>
          </p:cNvSpPr>
          <p:nvPr/>
        </p:nvSpPr>
        <p:spPr bwMode="auto">
          <a:xfrm>
            <a:off x="755650" y="765175"/>
            <a:ext cx="8064500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Обжалование решений о </a:t>
            </a:r>
            <a:r>
              <a:rPr lang="ru-RU" altLang="ru-RU" sz="3200" b="1" dirty="0" smtClean="0">
                <a:solidFill>
                  <a:srgbClr val="006666"/>
                </a:solidFill>
              </a:rPr>
              <a:t>приостановлении</a:t>
            </a:r>
            <a:endParaRPr lang="ru-RU" altLang="ru-RU" sz="3200" b="1" dirty="0">
              <a:solidFill>
                <a:srgbClr val="006666"/>
              </a:solidFill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054280" cy="4163144"/>
          </a:xfrm>
        </p:spPr>
        <p:txBody>
          <a:bodyPr/>
          <a:lstStyle/>
          <a:p>
            <a:pPr algn="just"/>
            <a:r>
              <a:rPr lang="ru-RU" altLang="ru-RU" dirty="0" smtClean="0"/>
              <a:t>в течение 30 дней с даты принятия решения о приостановлении;</a:t>
            </a:r>
          </a:p>
          <a:p>
            <a:pPr algn="just"/>
            <a:r>
              <a:rPr lang="ru-RU" altLang="ru-RU" b="1" dirty="0" smtClean="0"/>
              <a:t>заявитель, его представитель, кадастровый инженер (юридическое лицо) в апелляционную комиссию по месту нахождения ОКУ</a:t>
            </a:r>
            <a:r>
              <a:rPr lang="ru-RU" altLang="ru-RU" dirty="0" smtClean="0"/>
              <a:t>;</a:t>
            </a:r>
          </a:p>
          <a:p>
            <a:pPr algn="just"/>
            <a:r>
              <a:rPr lang="ru-RU" altLang="ru-RU" dirty="0" smtClean="0"/>
              <a:t>лично, по почте, через сеть «интернет»;</a:t>
            </a:r>
          </a:p>
          <a:p>
            <a:pPr algn="just"/>
            <a:r>
              <a:rPr lang="ru-RU" dirty="0" smtClean="0"/>
              <a:t>в заявление - обоснование </a:t>
            </a:r>
            <a:r>
              <a:rPr lang="ru-RU" dirty="0"/>
              <a:t>в произвольной форме несоответствия решения </a:t>
            </a:r>
            <a:r>
              <a:rPr lang="ru-RU" dirty="0" smtClean="0"/>
              <a:t>закону.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45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395536" y="2362200"/>
            <a:ext cx="8640514" cy="4162425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Апелляционная комиссия при рассмотрении </a:t>
            </a:r>
            <a:r>
              <a:rPr lang="ru-RU" sz="2000" b="1" dirty="0" smtClean="0"/>
              <a:t>заявлений: </a:t>
            </a:r>
            <a:endParaRPr lang="ru-RU" sz="2000" b="1" dirty="0"/>
          </a:p>
          <a:p>
            <a:r>
              <a:rPr lang="ru-RU" sz="2000" dirty="0"/>
              <a:t>запрашивает при необходимости в ОГВ, ОМС, организациях и у физ. лиц необходимые для принятия решения документы, материалы и информацию;</a:t>
            </a:r>
          </a:p>
          <a:p>
            <a:r>
              <a:rPr lang="ru-RU" sz="2000" dirty="0"/>
              <a:t>уведомляет заинтересованных лиц о поступлении </a:t>
            </a:r>
            <a:r>
              <a:rPr lang="ru-RU" sz="2000" dirty="0" smtClean="0"/>
              <a:t>заявления (правообладатели и другие заявители по эл. почте за 3 дня до заседания);</a:t>
            </a:r>
            <a:endParaRPr lang="ru-RU" sz="2000" dirty="0"/>
          </a:p>
          <a:p>
            <a:r>
              <a:rPr lang="ru-RU" sz="2000" dirty="0"/>
              <a:t>оценивает обоснованность принятия решения о приостановлении;</a:t>
            </a:r>
          </a:p>
          <a:p>
            <a:r>
              <a:rPr lang="ru-RU" sz="2000" dirty="0"/>
              <a:t>принимает решения;</a:t>
            </a:r>
          </a:p>
          <a:p>
            <a:r>
              <a:rPr lang="ru-RU" sz="2000" dirty="0"/>
              <a:t>информирует лицо, представившее заявление, о принятых решениях;</a:t>
            </a:r>
          </a:p>
          <a:p>
            <a:r>
              <a:rPr lang="ru-RU" sz="2000" dirty="0"/>
              <a:t>направляет решение об удовлетворении заявления в орган регистрации прав.</a:t>
            </a:r>
          </a:p>
          <a:p>
            <a:pPr algn="just"/>
            <a:endParaRPr lang="ru-RU" sz="2000" b="1" dirty="0"/>
          </a:p>
          <a:p>
            <a:endParaRPr lang="ru-RU" sz="2000" dirty="0"/>
          </a:p>
          <a:p>
            <a:pPr algn="just"/>
            <a:endParaRPr lang="ru-RU" altLang="ru-RU" sz="2000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2500280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539552" y="2362200"/>
            <a:ext cx="8496498" cy="416242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отношении заявления </a:t>
            </a:r>
            <a:r>
              <a:rPr lang="ru-RU" b="1" dirty="0" smtClean="0"/>
              <a:t>принимается </a:t>
            </a:r>
            <a:r>
              <a:rPr lang="ru-RU" b="1" dirty="0"/>
              <a:t>одно из следующих решений:</a:t>
            </a:r>
          </a:p>
          <a:p>
            <a:r>
              <a:rPr lang="ru-RU" dirty="0"/>
              <a:t>об отказе в принятии к рассмотрению заявления об обжаловании решения о приостановлении;</a:t>
            </a:r>
          </a:p>
          <a:p>
            <a:r>
              <a:rPr lang="ru-RU" dirty="0"/>
              <a:t>об отклонении заявления об обжаловании решения о приостановлении;</a:t>
            </a:r>
          </a:p>
          <a:p>
            <a:r>
              <a:rPr lang="ru-RU" dirty="0"/>
              <a:t>об удовлетворении заявления об обжаловании решения о приостановлении.</a:t>
            </a:r>
          </a:p>
          <a:p>
            <a:pPr algn="just"/>
            <a:endParaRPr lang="ru-RU" b="1" dirty="0"/>
          </a:p>
          <a:p>
            <a:endParaRPr lang="ru-RU" dirty="0"/>
          </a:p>
          <a:p>
            <a:pPr algn="just"/>
            <a:endParaRPr lang="ru-RU" altLang="ru-RU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34838695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539552" y="2362200"/>
            <a:ext cx="8496498" cy="4162425"/>
          </a:xfrm>
        </p:spPr>
        <p:txBody>
          <a:bodyPr/>
          <a:lstStyle/>
          <a:p>
            <a:pPr lvl="0" algn="just"/>
            <a:r>
              <a:rPr lang="ru-RU" dirty="0"/>
              <a:t>Апелляционная комиссия </a:t>
            </a:r>
            <a:r>
              <a:rPr lang="ru-RU" b="1" dirty="0"/>
              <a:t>отказывает в принятии к рассмотрению заявления </a:t>
            </a:r>
            <a:r>
              <a:rPr lang="ru-RU" dirty="0"/>
              <a:t>в случае, если заявление об обжаловании решения о приостановлении представлено с нарушением требований, установленных в </a:t>
            </a:r>
            <a:r>
              <a:rPr lang="ru-RU" dirty="0">
                <a:hlinkClick r:id="rId2"/>
              </a:rPr>
              <a:t>пунктах 20 - </a:t>
            </a:r>
            <a:r>
              <a:rPr lang="ru-RU" dirty="0">
                <a:hlinkClick r:id="rId3"/>
              </a:rPr>
              <a:t>25, </a:t>
            </a:r>
            <a:r>
              <a:rPr lang="ru-RU" dirty="0">
                <a:hlinkClick r:id="rId4"/>
              </a:rPr>
              <a:t>28, </a:t>
            </a:r>
            <a:r>
              <a:rPr lang="ru-RU" dirty="0"/>
              <a:t>29 и 30 настоящего Положения, о чем в течение трех рабочих дней информируется </a:t>
            </a:r>
            <a:r>
              <a:rPr lang="ru-RU" dirty="0" smtClean="0"/>
              <a:t>заявитель</a:t>
            </a:r>
            <a:r>
              <a:rPr lang="ru-RU" dirty="0"/>
              <a:t> </a:t>
            </a:r>
            <a:r>
              <a:rPr lang="ru-RU" dirty="0" smtClean="0"/>
              <a:t> (лица, полномочия, форма заявления, подпись, эл. </a:t>
            </a:r>
            <a:r>
              <a:rPr lang="ru-RU" dirty="0"/>
              <a:t>ф</a:t>
            </a:r>
            <a:r>
              <a:rPr lang="ru-RU" dirty="0" smtClean="0"/>
              <a:t>орма, ЭЦП, повторная подача).  </a:t>
            </a:r>
            <a:endParaRPr lang="ru-RU" dirty="0"/>
          </a:p>
          <a:p>
            <a:r>
              <a:rPr lang="ru-RU" dirty="0"/>
              <a:t> </a:t>
            </a:r>
          </a:p>
          <a:p>
            <a:pPr algn="just"/>
            <a:endParaRPr lang="ru-RU" b="1" dirty="0"/>
          </a:p>
          <a:p>
            <a:endParaRPr lang="ru-RU" dirty="0"/>
          </a:p>
          <a:p>
            <a:pPr algn="just"/>
            <a:endParaRPr lang="ru-RU" altLang="ru-RU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18641273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539552" y="2362200"/>
            <a:ext cx="8496498" cy="4162425"/>
          </a:xfrm>
        </p:spPr>
        <p:txBody>
          <a:bodyPr/>
          <a:lstStyle/>
          <a:p>
            <a:pPr algn="just"/>
            <a:r>
              <a:rPr lang="ru-RU" dirty="0" smtClean="0"/>
              <a:t>направляется </a:t>
            </a:r>
            <a:r>
              <a:rPr lang="ru-RU" dirty="0"/>
              <a:t>запрос о представлении </a:t>
            </a:r>
            <a:r>
              <a:rPr lang="ru-RU" dirty="0" smtClean="0"/>
              <a:t>заключения СРО, </a:t>
            </a:r>
            <a:r>
              <a:rPr lang="ru-RU" dirty="0"/>
              <a:t>если для принятия </a:t>
            </a:r>
            <a:r>
              <a:rPr lang="ru-RU" dirty="0" smtClean="0"/>
              <a:t>решения </a:t>
            </a:r>
            <a:r>
              <a:rPr lang="ru-RU" dirty="0"/>
              <a:t>необходимо </a:t>
            </a:r>
            <a:r>
              <a:rPr lang="ru-RU" b="1" dirty="0"/>
              <a:t>установление местоположения границ </a:t>
            </a:r>
            <a:r>
              <a:rPr lang="ru-RU" b="1" dirty="0" smtClean="0"/>
              <a:t>недвижимости</a:t>
            </a:r>
            <a:r>
              <a:rPr lang="ru-RU" dirty="0" smtClean="0"/>
              <a:t>, </a:t>
            </a:r>
            <a:r>
              <a:rPr lang="ru-RU" dirty="0"/>
              <a:t>а также </a:t>
            </a:r>
            <a:r>
              <a:rPr lang="ru-RU" b="1" dirty="0"/>
              <a:t>в иных случаях, определенных </a:t>
            </a:r>
            <a:r>
              <a:rPr lang="ru-RU" b="1" dirty="0" smtClean="0"/>
              <a:t>комиссией</a:t>
            </a:r>
            <a:r>
              <a:rPr lang="ru-RU" b="1" dirty="0"/>
              <a:t>. </a:t>
            </a:r>
            <a:endParaRPr lang="ru-RU" b="1" dirty="0" smtClean="0"/>
          </a:p>
          <a:p>
            <a:pPr algn="just"/>
            <a:r>
              <a:rPr lang="ru-RU" dirty="0" smtClean="0"/>
              <a:t>При не поступлении заключения в установленный срок, проводится </a:t>
            </a:r>
            <a:r>
              <a:rPr lang="ru-RU" dirty="0"/>
              <a:t>заседание </a:t>
            </a:r>
            <a:br>
              <a:rPr lang="ru-RU" dirty="0"/>
            </a:br>
            <a:r>
              <a:rPr lang="ru-RU" dirty="0" smtClean="0"/>
              <a:t>с </a:t>
            </a:r>
            <a:r>
              <a:rPr lang="ru-RU" dirty="0"/>
              <a:t>учетом </a:t>
            </a:r>
            <a:r>
              <a:rPr lang="ru-RU" dirty="0" smtClean="0"/>
              <a:t>информации</a:t>
            </a:r>
            <a:r>
              <a:rPr lang="ru-RU" dirty="0"/>
              <a:t>, имеющейся в распоряжении </a:t>
            </a:r>
            <a:r>
              <a:rPr lang="ru-RU" dirty="0" smtClean="0"/>
              <a:t>комиссии. Информируется Росреестр, как орган надзора.</a:t>
            </a:r>
            <a:endParaRPr lang="ru-RU" dirty="0"/>
          </a:p>
          <a:p>
            <a:pPr algn="just"/>
            <a:endParaRPr lang="ru-RU" b="1" dirty="0"/>
          </a:p>
          <a:p>
            <a:endParaRPr lang="ru-RU" dirty="0"/>
          </a:p>
          <a:p>
            <a:pPr algn="just"/>
            <a:endParaRPr lang="ru-RU" altLang="ru-RU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27149854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323528" y="2362200"/>
            <a:ext cx="8712522" cy="4162425"/>
          </a:xfrm>
        </p:spPr>
        <p:txBody>
          <a:bodyPr/>
          <a:lstStyle/>
          <a:p>
            <a:pPr algn="just"/>
            <a:r>
              <a:rPr lang="ru-RU" sz="2400" dirty="0" smtClean="0"/>
              <a:t>39. Апелляционная </a:t>
            </a:r>
            <a:r>
              <a:rPr lang="ru-RU" sz="2400" dirty="0"/>
              <a:t>комиссия принимает решение об отклонении заявления в случае, если принятие решения о приостановлении признано обоснованным (соответствующим основаниям, предусмотренным статьей 26 Закона о регистрации, в том числе не отраженным в решении о приостановлении).</a:t>
            </a:r>
          </a:p>
          <a:p>
            <a:pPr algn="just"/>
            <a:r>
              <a:rPr lang="ru-RU" sz="2400" dirty="0"/>
              <a:t>В решении об отклонении заявления должны быть указаны обстоятельства, послужившие основанием для его принятия (в том числе основания, не отраженные в решении о приостановлении), с обязательной ссылкой на законодательство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endParaRPr lang="ru-RU" altLang="ru-RU" dirty="0" smtClean="0"/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755650" y="765175"/>
            <a:ext cx="8280846" cy="10080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Приказ Минэкономразвития России от 30.03.2016 №193</a:t>
            </a:r>
          </a:p>
        </p:txBody>
      </p:sp>
    </p:spTree>
    <p:extLst>
      <p:ext uri="{BB962C8B-B14F-4D97-AF65-F5344CB8AC3E}">
        <p14:creationId xmlns:p14="http://schemas.microsoft.com/office/powerpoint/2010/main" val="21209015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апсулы">
  <a:themeElements>
    <a:clrScheme name="1_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781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3_Капсулы</vt:lpstr>
      <vt:lpstr>1_Капсулы</vt:lpstr>
      <vt:lpstr>Обжалование решений о приостановлении осуществления государственного кадастрового учета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ww.economy.gov.ru www.rosreestr.ru    Спасибо за внимание!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НОВОВВЕДЕНИЯ В КАДАСТРОВОЙ ДЕЯТЕЛЬНОСТИ.  ФЕДЕРАЛЬНЫЙ ЗАКОН ОТ 30.12.2015 №452-ФЗ</dc:title>
  <dc:creator>User</dc:creator>
  <cp:lastModifiedBy>Uralzem</cp:lastModifiedBy>
  <cp:revision>179</cp:revision>
  <dcterms:created xsi:type="dcterms:W3CDTF">2016-01-31T07:04:27Z</dcterms:created>
  <dcterms:modified xsi:type="dcterms:W3CDTF">2017-04-12T15:19:57Z</dcterms:modified>
</cp:coreProperties>
</file>