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1" r:id="rId4"/>
    <p:sldId id="264" r:id="rId5"/>
    <p:sldId id="265" r:id="rId6"/>
    <p:sldId id="266" r:id="rId7"/>
    <p:sldId id="267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60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B22C"/>
    <a:srgbClr val="006F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27" autoAdjust="0"/>
    <p:restoredTop sz="94660"/>
  </p:normalViewPr>
  <p:slideViewPr>
    <p:cSldViewPr>
      <p:cViewPr>
        <p:scale>
          <a:sx n="80" d="100"/>
          <a:sy n="80" d="100"/>
        </p:scale>
        <p:origin x="-102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3BA5D-0E20-4440-954B-53BE46D5C65A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2FBF6-AF3D-4605-93F0-220B94B11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507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F983-97DC-45ED-BCC0-47F4D1AD68F3}" type="datetimeFigureOut">
              <a:rPr lang="uk-UA" smtClean="0"/>
              <a:pPr/>
              <a:t>28.03.2017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466A-A062-4EA8-869F-F58765B3105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F983-97DC-45ED-BCC0-47F4D1AD68F3}" type="datetimeFigureOut">
              <a:rPr lang="uk-UA" smtClean="0"/>
              <a:pPr/>
              <a:t>28.03.2017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466A-A062-4EA8-869F-F58765B3105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F983-97DC-45ED-BCC0-47F4D1AD68F3}" type="datetimeFigureOut">
              <a:rPr lang="uk-UA" smtClean="0"/>
              <a:pPr/>
              <a:t>28.03.2017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466A-A062-4EA8-869F-F58765B3105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F983-97DC-45ED-BCC0-47F4D1AD68F3}" type="datetimeFigureOut">
              <a:rPr lang="uk-UA" smtClean="0"/>
              <a:pPr/>
              <a:t>28.03.2017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466A-A062-4EA8-869F-F58765B3105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F983-97DC-45ED-BCC0-47F4D1AD68F3}" type="datetimeFigureOut">
              <a:rPr lang="uk-UA" smtClean="0"/>
              <a:pPr/>
              <a:t>28.03.2017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466A-A062-4EA8-869F-F58765B3105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F983-97DC-45ED-BCC0-47F4D1AD68F3}" type="datetimeFigureOut">
              <a:rPr lang="uk-UA" smtClean="0"/>
              <a:pPr/>
              <a:t>28.03.2017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466A-A062-4EA8-869F-F58765B3105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F983-97DC-45ED-BCC0-47F4D1AD68F3}" type="datetimeFigureOut">
              <a:rPr lang="uk-UA" smtClean="0"/>
              <a:pPr/>
              <a:t>28.03.2017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466A-A062-4EA8-869F-F58765B3105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F983-97DC-45ED-BCC0-47F4D1AD68F3}" type="datetimeFigureOut">
              <a:rPr lang="uk-UA" smtClean="0"/>
              <a:pPr/>
              <a:t>28.03.2017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466A-A062-4EA8-869F-F58765B3105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F983-97DC-45ED-BCC0-47F4D1AD68F3}" type="datetimeFigureOut">
              <a:rPr lang="uk-UA" smtClean="0"/>
              <a:pPr/>
              <a:t>28.03.2017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466A-A062-4EA8-869F-F58765B3105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F983-97DC-45ED-BCC0-47F4D1AD68F3}" type="datetimeFigureOut">
              <a:rPr lang="uk-UA" smtClean="0"/>
              <a:pPr/>
              <a:t>28.03.2017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466A-A062-4EA8-869F-F58765B3105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F983-97DC-45ED-BCC0-47F4D1AD68F3}" type="datetimeFigureOut">
              <a:rPr lang="uk-UA" smtClean="0"/>
              <a:pPr/>
              <a:t>28.03.2017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466A-A062-4EA8-869F-F58765B3105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1F983-97DC-45ED-BCC0-47F4D1AD68F3}" type="datetimeFigureOut">
              <a:rPr lang="uk-UA" smtClean="0"/>
              <a:pPr/>
              <a:t>28.03.2017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6466A-A062-4EA8-869F-F58765B3105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94719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Подача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заявления о государственном кадастровом учете и (или) государственной регистрации прав</a:t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на портале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государственных услуг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Росреестра</a:t>
            </a:r>
            <a:endParaRPr lang="uk-UA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797152"/>
            <a:ext cx="3888432" cy="936104"/>
          </a:xfrm>
        </p:spPr>
        <p:txBody>
          <a:bodyPr>
            <a:normAutofit/>
          </a:bodyPr>
          <a:lstStyle/>
          <a:p>
            <a:r>
              <a:rPr lang="en-US" sz="4000" u="sng" dirty="0" smtClean="0">
                <a:solidFill>
                  <a:srgbClr val="0070C0"/>
                </a:solidFill>
              </a:rPr>
              <a:t>www.rosreestr.ru</a:t>
            </a:r>
            <a:endParaRPr lang="ru-RU" sz="4000" u="sng" dirty="0" smtClean="0">
              <a:solidFill>
                <a:srgbClr val="0070C0"/>
              </a:solidFill>
            </a:endParaRPr>
          </a:p>
          <a:p>
            <a:pPr algn="l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8142792" cy="5760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Вносим сведения о регистрации права</a:t>
            </a:r>
            <a:endParaRPr lang="uk-UA" sz="2000" dirty="0">
              <a:solidFill>
                <a:srgbClr val="70B22C"/>
              </a:solidFill>
              <a:latin typeface="Segoe UI Semibold" pitchFamily="34" charset="0"/>
            </a:endParaRPr>
          </a:p>
        </p:txBody>
      </p:sp>
      <p:pic>
        <p:nvPicPr>
          <p:cNvPr id="1026" name="Picture 2" descr="C:\Documents and Settings\Коробова КА\Рабочий стол\1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62000" y="1228725"/>
            <a:ext cx="38100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Коробова КА\Рабочий стол\Безымянный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" r="46104"/>
          <a:stretch/>
        </p:blipFill>
        <p:spPr bwMode="auto">
          <a:xfrm>
            <a:off x="4868883" y="1219200"/>
            <a:ext cx="4106883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21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8142792" cy="5760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Вносим сведения о заявителе для регистрации права</a:t>
            </a:r>
            <a:endParaRPr lang="uk-UA" sz="2000" dirty="0">
              <a:solidFill>
                <a:srgbClr val="70B22C"/>
              </a:solidFill>
              <a:latin typeface="Segoe UI Semibold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1550" t="13966" r="34925" b="6392"/>
          <a:stretch/>
        </p:blipFill>
        <p:spPr bwMode="auto">
          <a:xfrm>
            <a:off x="2339752" y="1052736"/>
            <a:ext cx="4775911" cy="49156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1772816"/>
            <a:ext cx="16561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Поле, обязательное для заполнения (за исключением кадастрового номера) отмечено значком </a:t>
            </a:r>
            <a:r>
              <a:rPr lang="ru-RU" dirty="0" smtClean="0">
                <a:solidFill>
                  <a:srgbClr val="FF0000"/>
                </a:solidFill>
              </a:rPr>
              <a:t>*</a:t>
            </a:r>
            <a:r>
              <a:rPr lang="ru-RU" sz="1200" dirty="0" smtClean="0"/>
              <a:t>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394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8142792" cy="5760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Заполняем сведения о прилагаемых документах для регистрации права</a:t>
            </a:r>
            <a:endParaRPr lang="uk-UA" sz="2000" dirty="0">
              <a:solidFill>
                <a:srgbClr val="70B22C"/>
              </a:solidFill>
              <a:latin typeface="Segoe UI Semi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47764" y="6201916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После заполнения всех необходимых полей переходим к следующей стадии – проверка введенных данных</a:t>
            </a:r>
            <a:endParaRPr lang="ru-RU" sz="1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1869" t="34680" r="34599" b="19871"/>
          <a:stretch/>
        </p:blipFill>
        <p:spPr bwMode="auto">
          <a:xfrm>
            <a:off x="107504" y="908718"/>
            <a:ext cx="4312280" cy="2532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22075" t="16090" r="22517" b="24650"/>
          <a:stretch/>
        </p:blipFill>
        <p:spPr bwMode="auto">
          <a:xfrm>
            <a:off x="4572000" y="908100"/>
            <a:ext cx="4222090" cy="25400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4"/>
          <a:srcRect l="21516" t="35337" r="34836" b="14389"/>
          <a:stretch/>
        </p:blipFill>
        <p:spPr bwMode="auto">
          <a:xfrm>
            <a:off x="2490061" y="3573016"/>
            <a:ext cx="4057650" cy="2628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 flipV="1">
            <a:off x="5076056" y="5949280"/>
            <a:ext cx="288032" cy="2526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3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8142792" cy="5760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Проверяем введенные данные</a:t>
            </a:r>
            <a:endParaRPr lang="uk-UA" sz="2000" dirty="0">
              <a:solidFill>
                <a:srgbClr val="70B22C"/>
              </a:solidFill>
              <a:latin typeface="Segoe UI Semibold" pitchFamily="34" charset="0"/>
            </a:endParaRPr>
          </a:p>
        </p:txBody>
      </p:sp>
      <p:pic>
        <p:nvPicPr>
          <p:cNvPr id="2050" name="Picture 2" descr="C:\Documents and Settings\Коробова КА\Рабочий стол\1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30"/>
          <a:stretch/>
        </p:blipFill>
        <p:spPr bwMode="auto">
          <a:xfrm>
            <a:off x="467544" y="1143001"/>
            <a:ext cx="3952504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Коробова КА\Рабочий стол\2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" r="43298"/>
          <a:stretch/>
        </p:blipFill>
        <p:spPr bwMode="auto">
          <a:xfrm>
            <a:off x="4572000" y="1164004"/>
            <a:ext cx="4320639" cy="456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52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8142792" cy="576063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проверки введенных данных подписываем заявление электронной подписью.</a:t>
            </a:r>
            <a:endParaRPr lang="uk-UA" sz="2000" dirty="0">
              <a:solidFill>
                <a:srgbClr val="70B22C"/>
              </a:solidFill>
              <a:latin typeface="Segoe UI Semibold" pitchFamily="34" charset="0"/>
            </a:endParaRPr>
          </a:p>
        </p:txBody>
      </p:sp>
      <p:pic>
        <p:nvPicPr>
          <p:cNvPr id="3074" name="Picture 2" descr="C:\Documents and Settings\Коробова КА\Рабочий стол\3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64"/>
          <a:stretch/>
        </p:blipFill>
        <p:spPr bwMode="auto">
          <a:xfrm>
            <a:off x="2699792" y="1143000"/>
            <a:ext cx="439189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5940152" y="5229200"/>
            <a:ext cx="1296144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24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57620" y="3286124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109028, г. Москва, ул. Воронцово поле, д. 4а</a:t>
            </a:r>
          </a:p>
          <a:p>
            <a:r>
              <a:rPr lang="ru-RU" sz="800" dirty="0" smtClean="0"/>
              <a:t>Тел.:  8 800 100 34 34, (495) 917-57-98, 917-48-52 </a:t>
            </a:r>
          </a:p>
          <a:p>
            <a:r>
              <a:rPr lang="ru-RU" sz="800" dirty="0" smtClean="0"/>
              <a:t>Факс: (495) 531-08-00 </a:t>
            </a:r>
            <a:r>
              <a:rPr lang="ru-RU" sz="800" dirty="0" err="1" smtClean="0"/>
              <a:t>доб</a:t>
            </a:r>
            <a:r>
              <a:rPr lang="ru-RU" sz="800" dirty="0" smtClean="0"/>
              <a:t> 15-12</a:t>
            </a:r>
          </a:p>
          <a:p>
            <a:r>
              <a:rPr lang="ru-RU" sz="800" dirty="0" err="1" smtClean="0"/>
              <a:t>e-mail</a:t>
            </a:r>
            <a:r>
              <a:rPr lang="ru-RU" sz="800" dirty="0" smtClean="0"/>
              <a:t>: 00_uddfrs1@rosreestr.ru, </a:t>
            </a:r>
            <a:r>
              <a:rPr lang="ru-RU" sz="800" dirty="0" err="1" smtClean="0"/>
              <a:t>www.rosreestr.ru</a:t>
            </a:r>
            <a:r>
              <a:rPr lang="ru-RU" sz="800" dirty="0" smtClean="0"/>
              <a:t> </a:t>
            </a:r>
            <a:endParaRPr lang="uk-UA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8142792" cy="576063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Переходим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адресу </a:t>
            </a:r>
            <a:r>
              <a:rPr lang="en-US" sz="2000" dirty="0"/>
              <a:t>https://rosreestr.ru/wps/portal/p/cc_present/gku_grp</a:t>
            </a:r>
            <a:endParaRPr lang="uk-UA" sz="2000" dirty="0">
              <a:solidFill>
                <a:srgbClr val="70B22C"/>
              </a:solidFill>
              <a:latin typeface="Segoe UI Semibold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0930" t="12535" r="32051" b="5126"/>
          <a:stretch/>
        </p:blipFill>
        <p:spPr bwMode="auto">
          <a:xfrm>
            <a:off x="2555776" y="1052736"/>
            <a:ext cx="4287689" cy="53644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8142792" cy="5760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Выбираем необходимый вид документа</a:t>
            </a:r>
            <a:endParaRPr lang="uk-UA" sz="2000" dirty="0">
              <a:solidFill>
                <a:srgbClr val="70B22C"/>
              </a:solidFill>
              <a:latin typeface="Segoe UI Semibold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0930" t="12535" r="32051" b="5126"/>
          <a:stretch/>
        </p:blipFill>
        <p:spPr bwMode="auto">
          <a:xfrm>
            <a:off x="2267744" y="836712"/>
            <a:ext cx="4287689" cy="53644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4932040" y="692696"/>
            <a:ext cx="1080120" cy="51125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5580112" y="5805264"/>
            <a:ext cx="975321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8142792" cy="5760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Заполняем сведения об объекте недвижимости</a:t>
            </a:r>
            <a:endParaRPr lang="uk-UA" sz="2000" dirty="0">
              <a:solidFill>
                <a:srgbClr val="70B22C"/>
              </a:solidFill>
              <a:latin typeface="Segoe UI Semi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772816"/>
            <a:ext cx="16561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Поле, обязательное для заполнения (за исключением кадастрового номера) отмечено значком </a:t>
            </a:r>
            <a:r>
              <a:rPr lang="ru-RU" dirty="0" smtClean="0">
                <a:solidFill>
                  <a:srgbClr val="FF0000"/>
                </a:solidFill>
              </a:rPr>
              <a:t>*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948264" y="3826724"/>
            <a:ext cx="180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После заполнения всех необходимых полей вводим текст с картинки и переходим к следующей стадии – ввод сведений о заявителе</a:t>
            </a:r>
            <a:endParaRPr lang="ru-R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947" y="813687"/>
            <a:ext cx="5122317" cy="535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3851920" y="4941168"/>
            <a:ext cx="3096344" cy="8651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8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8142792" cy="5760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Заполняем сведения о заявителе</a:t>
            </a:r>
            <a:endParaRPr lang="uk-UA" sz="2000" dirty="0">
              <a:solidFill>
                <a:srgbClr val="70B22C"/>
              </a:solidFill>
              <a:latin typeface="Segoe UI Semi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32452" y="3188107"/>
            <a:ext cx="13160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После заполнения всех необходимых полей переходим к следующей стадии – ввод сведений о прилагаемых документах</a:t>
            </a:r>
            <a:endParaRPr lang="ru-RU" sz="12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7164288" y="5127099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1772816"/>
            <a:ext cx="16561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Поле, обязательное для заполнения (за исключением кадастрового номера) отмечено значком </a:t>
            </a:r>
            <a:r>
              <a:rPr lang="ru-RU" dirty="0" smtClean="0">
                <a:solidFill>
                  <a:srgbClr val="FF0000"/>
                </a:solidFill>
              </a:rPr>
              <a:t>*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1026" name="Picture 2" descr="C:\Documents and Settings\Коробова КА\Рабочий стол\Безымянный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91"/>
          <a:stretch/>
        </p:blipFill>
        <p:spPr bwMode="auto">
          <a:xfrm>
            <a:off x="2339752" y="1196752"/>
            <a:ext cx="4641273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3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8142792" cy="5760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Заполняем сведения о прилагаемых документах</a:t>
            </a:r>
            <a:endParaRPr lang="uk-UA" sz="2000" dirty="0">
              <a:solidFill>
                <a:srgbClr val="70B22C"/>
              </a:solidFill>
              <a:latin typeface="Segoe UI Semi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1707" y="6180112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После заполнения всех необходимых полей переходим к следующей стадии – проверка введенных данных</a:t>
            </a:r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8016" t="19768" r="38282" b="46423"/>
          <a:stretch/>
        </p:blipFill>
        <p:spPr bwMode="auto">
          <a:xfrm>
            <a:off x="261105" y="980721"/>
            <a:ext cx="3800777" cy="2144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7684" t="11041" r="38184" b="49255"/>
          <a:stretch/>
        </p:blipFill>
        <p:spPr bwMode="auto">
          <a:xfrm>
            <a:off x="4953570" y="980721"/>
            <a:ext cx="3693219" cy="24165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21792" t="11766" r="35165" b="47964"/>
          <a:stretch/>
        </p:blipFill>
        <p:spPr bwMode="auto">
          <a:xfrm>
            <a:off x="2161493" y="3825200"/>
            <a:ext cx="4460632" cy="23474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4139952" y="1844824"/>
            <a:ext cx="81361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364088" y="3284984"/>
            <a:ext cx="72008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5364088" y="6093296"/>
            <a:ext cx="504056" cy="868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3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8142792" cy="5760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Проверяем введенные данные</a:t>
            </a:r>
            <a:endParaRPr lang="uk-UA" sz="2000" dirty="0">
              <a:solidFill>
                <a:srgbClr val="70B22C"/>
              </a:solidFill>
              <a:latin typeface="Segoe UI Semibold" pitchFamily="34" charset="0"/>
            </a:endParaRPr>
          </a:p>
        </p:txBody>
      </p:sp>
      <p:pic>
        <p:nvPicPr>
          <p:cNvPr id="2050" name="Picture 2" descr="C:\Documents and Settings\Коробова КА\Рабочий стол\Безымянный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00"/>
          <a:stretch/>
        </p:blipFill>
        <p:spPr bwMode="auto">
          <a:xfrm>
            <a:off x="2267744" y="923140"/>
            <a:ext cx="4724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57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8142792" cy="7200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проверки введенных данных подписываем заявлением электронной подписью:</a:t>
            </a:r>
            <a:endParaRPr lang="uk-UA" sz="2000" dirty="0">
              <a:solidFill>
                <a:srgbClr val="70B22C"/>
              </a:solidFill>
              <a:latin typeface="Segoe UI Semibold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21693" t="9884" r="35664" b="8876"/>
          <a:stretch/>
        </p:blipFill>
        <p:spPr bwMode="auto">
          <a:xfrm>
            <a:off x="5076056" y="1052736"/>
            <a:ext cx="3724275" cy="3990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C:\Documents and Settings\Коробова КА\Рабочий стол\Безымянный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92" b="26935"/>
          <a:stretch/>
        </p:blipFill>
        <p:spPr bwMode="auto">
          <a:xfrm>
            <a:off x="769874" y="1087440"/>
            <a:ext cx="4130634" cy="313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75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8142792" cy="5760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Переходим к заполнению сведений о регистрации права</a:t>
            </a:r>
            <a:endParaRPr lang="uk-UA" sz="2000" dirty="0">
              <a:solidFill>
                <a:srgbClr val="70B22C"/>
              </a:solidFill>
              <a:latin typeface="Segoe UI Semibold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1758" t="33345" r="35155" b="15017"/>
          <a:stretch/>
        </p:blipFill>
        <p:spPr bwMode="auto">
          <a:xfrm>
            <a:off x="1979707" y="1331473"/>
            <a:ext cx="5581490" cy="37626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10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444</TotalTime>
  <Words>232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Презентация</vt:lpstr>
      <vt:lpstr>Подача заявления о государственном кадастровом учете и (или) государственной регистрации прав на портале государственных услуг Росреестра</vt:lpstr>
      <vt:lpstr>Переходим по адресу https://rosreestr.ru/wps/portal/p/cc_present/gku_grp</vt:lpstr>
      <vt:lpstr>Выбираем необходимый вид документа</vt:lpstr>
      <vt:lpstr>Заполняем сведения об объекте недвижимости</vt:lpstr>
      <vt:lpstr>Заполняем сведения о заявителе</vt:lpstr>
      <vt:lpstr>Заполняем сведения о прилагаемых документах</vt:lpstr>
      <vt:lpstr>Проверяем введенные данные</vt:lpstr>
      <vt:lpstr>После проверки введенных данных подписываем заявлением электронной подписью:</vt:lpstr>
      <vt:lpstr>Переходим к заполнению сведений о регистрации права</vt:lpstr>
      <vt:lpstr>Вносим сведения о регистрации права</vt:lpstr>
      <vt:lpstr>Вносим сведения о заявителе для регистрации права</vt:lpstr>
      <vt:lpstr>Заполняем сведения о прилагаемых документах для регистрации права</vt:lpstr>
      <vt:lpstr>Проверяем введенные данные</vt:lpstr>
      <vt:lpstr>После проверки введенных данных подписываем заявление электронной подписью.</vt:lpstr>
      <vt:lpstr>Презентация PowerPoint</vt:lpstr>
    </vt:vector>
  </TitlesOfParts>
  <Company>fgu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2013</dc:title>
  <dc:creator>Коробова КА</dc:creator>
  <cp:lastModifiedBy>Колбасова ЮЛ</cp:lastModifiedBy>
  <cp:revision>79</cp:revision>
  <dcterms:created xsi:type="dcterms:W3CDTF">2016-02-24T06:42:04Z</dcterms:created>
  <dcterms:modified xsi:type="dcterms:W3CDTF">2017-03-28T05:34:36Z</dcterms:modified>
</cp:coreProperties>
</file>