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2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22C"/>
    <a:srgbClr val="006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BA5D-0E20-4440-954B-53BE46D5C65A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FBF6-AF3D-4605-93F0-220B94B11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0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F983-97DC-45ED-BCC0-47F4D1AD68F3}" type="datetimeFigureOut">
              <a:rPr lang="uk-UA" smtClean="0"/>
              <a:pPr/>
              <a:t>28.03.2017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Подача запроса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предоставлении сведений ЕГРН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портале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государственных услуг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Росреестра</a:t>
            </a:r>
            <a:endParaRPr lang="uk-UA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3888432" cy="93610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0070C0"/>
                </a:solidFill>
              </a:rPr>
              <a:t>www.rosreestr.ru</a:t>
            </a:r>
            <a:endParaRPr lang="ru-RU" sz="4000" u="sng" dirty="0" smtClean="0">
              <a:solidFill>
                <a:srgbClr val="0070C0"/>
              </a:solidFill>
            </a:endParaRP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32403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проверки введенных данных возможно: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вернуться на предыдущую стадию для изменения введенных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сведений ;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 отсутствии необходимости подписания электронной подписью – выбираем «Отправить запрос»;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 необходимости подписания электронной подписью – выбираем «Подписать и отправить запрос».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t="53629" r="35583" b="34815"/>
          <a:stretch/>
        </p:blipFill>
        <p:spPr bwMode="auto">
          <a:xfrm>
            <a:off x="1331640" y="4077072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355976" y="3140968"/>
            <a:ext cx="86409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8142792" cy="11521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отправки запроса появляется информационное сообщение следующего содержания: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35852" r="35917" b="32074"/>
          <a:stretch/>
        </p:blipFill>
        <p:spPr bwMode="auto">
          <a:xfrm>
            <a:off x="1475656" y="1916832"/>
            <a:ext cx="64643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14279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по ссылке «Проверка статуса запроса»: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15704" r="35583" b="13926"/>
          <a:stretch/>
        </p:blipFill>
        <p:spPr bwMode="auto">
          <a:xfrm>
            <a:off x="1619672" y="692696"/>
            <a:ext cx="65278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14279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ящик электронной почты поступит сообщение следующего содержания о необходимости оплаты: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9703" r="4334" b="15556"/>
          <a:stretch/>
        </p:blipFill>
        <p:spPr bwMode="auto">
          <a:xfrm>
            <a:off x="683568" y="1124744"/>
            <a:ext cx="7992088" cy="38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14279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оплаты и перевода запроса в статус «В работе» поступит сообщение следующего содержания: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6518" r="3917" b="20000"/>
          <a:stretch/>
        </p:blipFill>
        <p:spPr bwMode="auto">
          <a:xfrm>
            <a:off x="755576" y="1484784"/>
            <a:ext cx="7920000" cy="30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814279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отработки запроса поступит сообщение следующего содержания: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1481" r="5417" b="30667"/>
          <a:stretch/>
        </p:blipFill>
        <p:spPr bwMode="auto">
          <a:xfrm>
            <a:off x="548432" y="3573016"/>
            <a:ext cx="8280000" cy="2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1777" r="29250" b="20667"/>
          <a:stretch/>
        </p:blipFill>
        <p:spPr bwMode="auto">
          <a:xfrm>
            <a:off x="812402" y="980728"/>
            <a:ext cx="7734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20" y="328612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109028, г. Москва, ул. Воронцово поле, д. 4а</a:t>
            </a:r>
          </a:p>
          <a:p>
            <a:r>
              <a:rPr lang="ru-RU" sz="800" dirty="0" smtClean="0"/>
              <a:t>Тел.:  8 800 100 34 34, (495) 917-57-98, 917-48-52 </a:t>
            </a:r>
          </a:p>
          <a:p>
            <a:r>
              <a:rPr lang="ru-RU" sz="800" dirty="0" smtClean="0"/>
              <a:t>Факс: (495) 531-08-00 </a:t>
            </a:r>
            <a:r>
              <a:rPr lang="ru-RU" sz="800" dirty="0" err="1" smtClean="0"/>
              <a:t>доб</a:t>
            </a:r>
            <a:r>
              <a:rPr lang="ru-RU" sz="800" dirty="0" smtClean="0"/>
              <a:t> 15-12</a:t>
            </a:r>
          </a:p>
          <a:p>
            <a:r>
              <a:rPr lang="ru-RU" sz="800" dirty="0" err="1" smtClean="0"/>
              <a:t>e-mail</a:t>
            </a:r>
            <a:r>
              <a:rPr lang="ru-RU" sz="800" dirty="0" smtClean="0"/>
              <a:t>: 00_uddfrs1@rosreestr.ru, </a:t>
            </a:r>
            <a:r>
              <a:rPr lang="ru-RU" sz="800" dirty="0" err="1" smtClean="0"/>
              <a:t>www.rosreestr.ru</a:t>
            </a:r>
            <a:r>
              <a:rPr lang="ru-RU" sz="800" dirty="0" smtClean="0"/>
              <a:t> </a:t>
            </a:r>
            <a:endParaRPr lang="uk-U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04856" cy="45365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01.01.2017 </a:t>
            </a:r>
            <a:r>
              <a:rPr lang="ru-RU" sz="2200" dirty="0"/>
              <a:t>при запросе сведений </a:t>
            </a:r>
            <a:r>
              <a:rPr lang="ru-RU" sz="2200" dirty="0" smtClean="0"/>
              <a:t>Единого государственного реестра недвижимости (далее – ЕГРН) </a:t>
            </a:r>
            <a:r>
              <a:rPr lang="ru-RU" sz="2200" dirty="0"/>
              <a:t>в виде копии документа или сведений ЕГРН об объектах недвижимости и (или) их правообладателях </a:t>
            </a:r>
            <a:r>
              <a:rPr lang="ru-RU" sz="2200" b="1" dirty="0"/>
              <a:t>необходимо в обязательном порядке указывать кадастровый номер</a:t>
            </a:r>
            <a:r>
              <a:rPr lang="ru-RU" sz="2200" dirty="0"/>
              <a:t> (или ранее присвоенный государственный учетный номер) объекта </a:t>
            </a:r>
            <a:r>
              <a:rPr lang="ru-RU" sz="2200" dirty="0" smtClean="0"/>
              <a:t>недвижимости, что предусмотрено приказом </a:t>
            </a:r>
            <a:r>
              <a:rPr lang="ru-RU" sz="2200" dirty="0"/>
              <a:t>Минэкономразвития России от 23.12.2015 № 968</a:t>
            </a:r>
            <a:br>
              <a:rPr lang="ru-RU" sz="2200" dirty="0"/>
            </a:br>
            <a:r>
              <a:rPr lang="ru-RU" sz="2200" dirty="0"/>
              <a:t>(ред. от 22.11.2016) «Об установлении порядка предоставления сведений, содержащихся в Едином государственном реестре недвижимости, и порядка уведомления заявителей о ходе оказания услуги по предоставлению сведений, содержащихся в Едином государственном реестре недвижимости»</a:t>
            </a:r>
            <a:r>
              <a:rPr lang="ru-RU" sz="2200" baseline="30000" dirty="0" smtClean="0"/>
              <a:t> 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1656183"/>
          </a:xfrm>
        </p:spPr>
        <p:txBody>
          <a:bodyPr>
            <a:normAutofit/>
          </a:bodyPr>
          <a:lstStyle/>
          <a:p>
            <a:r>
              <a:rPr lang="ru-RU" altLang="ru-RU" sz="2000" dirty="0"/>
              <a:t>Перед тем, как подать запрос о предоставлении сведений </a:t>
            </a:r>
            <a:r>
              <a:rPr lang="ru-RU" altLang="ru-RU" sz="2000" dirty="0" smtClean="0"/>
              <a:t>ЕГРН, </a:t>
            </a:r>
            <a:r>
              <a:rPr lang="ru-RU" altLang="ru-RU" sz="2000" dirty="0"/>
              <a:t>Вы можете проверить наличие информации об интересующем Вас объекте в </a:t>
            </a:r>
            <a:r>
              <a:rPr lang="ru-RU" altLang="ru-RU" sz="2000" dirty="0" smtClean="0"/>
              <a:t>ЕГРН, </a:t>
            </a:r>
            <a:r>
              <a:rPr lang="ru-RU" altLang="ru-RU" sz="2000" dirty="0"/>
              <a:t>используя </a:t>
            </a:r>
            <a:r>
              <a:rPr lang="ru-RU" altLang="ru-RU" sz="2000" dirty="0" smtClean="0"/>
              <a:t>сервисы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«</a:t>
            </a:r>
            <a:r>
              <a:rPr lang="ru-RU" altLang="ru-RU" sz="2000" b="1" dirty="0"/>
              <a:t>Справочная информация по объектам недвижимости в режиме </a:t>
            </a:r>
            <a:r>
              <a:rPr lang="ru-RU" altLang="ru-RU" sz="2000" b="1" dirty="0" err="1"/>
              <a:t>online</a:t>
            </a:r>
            <a:r>
              <a:rPr lang="ru-RU" altLang="ru-RU" sz="2000" dirty="0" smtClean="0"/>
              <a:t>» и </a:t>
            </a:r>
            <a:r>
              <a:rPr lang="ru-RU" altLang="ru-RU" sz="2000" b="1" dirty="0" smtClean="0"/>
              <a:t>«Публичная кадастровая карта»</a:t>
            </a:r>
            <a:endParaRPr lang="uk-UA" sz="2000" b="1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0149" r="32500" b="29036"/>
          <a:stretch/>
        </p:blipFill>
        <p:spPr bwMode="auto">
          <a:xfrm>
            <a:off x="1691680" y="2204864"/>
            <a:ext cx="5588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5724128" y="1988840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85680" y="3068960"/>
            <a:ext cx="318266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</a:t>
            </a:r>
            <a:r>
              <a:rPr lang="en-US" sz="2000" dirty="0"/>
              <a:t>https://rosreestr.ru/wps/portal/p/cc_present/EGRN_1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23925" r="31250" b="7630"/>
          <a:stretch/>
        </p:blipFill>
        <p:spPr bwMode="auto">
          <a:xfrm>
            <a:off x="1835696" y="836712"/>
            <a:ext cx="5943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необходимый вид документа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23925" r="31250" b="7630"/>
          <a:stretch/>
        </p:blipFill>
        <p:spPr bwMode="auto">
          <a:xfrm>
            <a:off x="1835696" y="836712"/>
            <a:ext cx="5943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876256" y="692696"/>
            <a:ext cx="288032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228184" y="1700808"/>
            <a:ext cx="165618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об объекте недвижимости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Поле, обязательное для заполнения (за исключением кадастрового номера) отмечено значком </a:t>
            </a:r>
            <a:endParaRPr lang="ru-RU" sz="12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5312" t="45714" r="73481" b="51425"/>
          <a:stretch/>
        </p:blipFill>
        <p:spPr bwMode="auto">
          <a:xfrm>
            <a:off x="859331" y="2788478"/>
            <a:ext cx="296545" cy="395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835696" y="2492896"/>
            <a:ext cx="504056" cy="493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3826724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вводим текст с картинки и переходим к следующей стадии – ввод сведений о заявителе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857250"/>
            <a:ext cx="40862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4355976" y="5211719"/>
            <a:ext cx="2448272" cy="1115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832140" y="5211719"/>
            <a:ext cx="972108" cy="1457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 заявителе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Поле, обязательное для заполнения (за исключением кадастрового номера) отмечено значком </a:t>
            </a:r>
            <a:endParaRPr lang="ru-RU" sz="12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5312" t="45714" r="73481" b="51425"/>
          <a:stretch/>
        </p:blipFill>
        <p:spPr bwMode="auto">
          <a:xfrm>
            <a:off x="859331" y="2788478"/>
            <a:ext cx="296545" cy="395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219920" y="3222469"/>
            <a:ext cx="504056" cy="493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2452" y="3188107"/>
            <a:ext cx="1316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переходим к следующей стадии – ввод сведений о прилагаемых документах</a:t>
            </a:r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906363"/>
            <a:ext cx="5233231" cy="56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912260" y="5229200"/>
            <a:ext cx="648072" cy="1038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сведения о прилагаемых документах (при необходимости)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48076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заполнения всех необходимых полей переходим к следующей стадии – проверка введенных данных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15408" r="36999" b="49926"/>
          <a:stretch/>
        </p:blipFill>
        <p:spPr bwMode="auto">
          <a:xfrm>
            <a:off x="1943708" y="1500380"/>
            <a:ext cx="5803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084168" y="4149080"/>
            <a:ext cx="43204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142792" cy="576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введенные данные</a:t>
            </a:r>
            <a:endParaRPr lang="uk-UA" sz="2000" dirty="0">
              <a:solidFill>
                <a:srgbClr val="70B22C"/>
              </a:solidFill>
              <a:latin typeface="Segoe UI Semibold" pitchFamily="34" charset="0"/>
            </a:endParaRPr>
          </a:p>
        </p:txBody>
      </p:sp>
      <p:pic>
        <p:nvPicPr>
          <p:cNvPr id="1026" name="Picture 2" descr="C:\Documents and Settings\Коробова КА\Рабочий стол\Безымянный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4"/>
          <a:stretch/>
        </p:blipFill>
        <p:spPr bwMode="auto">
          <a:xfrm>
            <a:off x="1835696" y="908720"/>
            <a:ext cx="57277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278</TotalTime>
  <Words>239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</vt:lpstr>
      <vt:lpstr>Подача запроса о предоставлении сведений ЕГРН на портале государственных услуг Росреестра</vt:lpstr>
      <vt:lpstr>ВНИМАНИЕ! С 01.01.2017 при запросе сведений Единого государственного реестра недвижимости (далее – ЕГРН) в виде копии документа или сведений ЕГРН об объектах недвижимости и (или) их правообладателях необходимо в обязательном порядке указывать кадастровый номер (или ранее присвоенный государственный учетный номер) объекта недвижимости, что предусмотрено приказом Минэкономразвития России от 23.12.2015 № 968 (ред. от 22.11.2016) «Об установлении порядка предоставления сведений, содержащихся в Едином государственном реестре недвижимости, и порядка уведомления заявителей о ходе оказания услуги по предоставлению сведений, содержащихся в Едином государственном реестре недвижимости» .   </vt:lpstr>
      <vt:lpstr>Перед тем, как подать запрос о предоставлении сведений ЕГРН, Вы можете проверить наличие информации об интересующем Вас объекте в ЕГРН, используя сервисы  «Справочная информация по объектам недвижимости в режиме online» и «Публичная кадастровая карта»</vt:lpstr>
      <vt:lpstr>Переходим по адресу https://rosreestr.ru/wps/portal/p/cc_present/EGRN_1</vt:lpstr>
      <vt:lpstr>Выбираем необходимый вид документа</vt:lpstr>
      <vt:lpstr>Заполняем сведения об объекте недвижимости</vt:lpstr>
      <vt:lpstr>Заполняем сведения о заявителе</vt:lpstr>
      <vt:lpstr>Заполняем сведения о прилагаемых документах (при необходимости)</vt:lpstr>
      <vt:lpstr>Проверяем введенные данные</vt:lpstr>
      <vt:lpstr>После проверки введенных данных возможно: - вернуться на предыдущую стадию для изменения введенных  сведений ; - при отсутствии необходимости подписания электронной подписью – выбираем «Отправить запрос»; - при необходимости подписания электронной подписью – выбираем «Подписать и отправить запрос».</vt:lpstr>
      <vt:lpstr>После отправки запроса появляется информационное сообщение следующего содержания:</vt:lpstr>
      <vt:lpstr>Переходим по ссылке «Проверка статуса запроса»:</vt:lpstr>
      <vt:lpstr>На ящик электронной почты поступит сообщение следующего содержания о необходимости оплаты:</vt:lpstr>
      <vt:lpstr>После проведения оплаты и перевода запроса в статус «В работе» поступит сообщение следующего содержания:</vt:lpstr>
      <vt:lpstr>После отработки запроса поступит сообщение следующего содержания:</vt:lpstr>
      <vt:lpstr>Презентация PowerPoint</vt:lpstr>
    </vt:vector>
  </TitlesOfParts>
  <Company>fgu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2013</dc:title>
  <dc:creator>Коробова КА</dc:creator>
  <cp:lastModifiedBy>Колбасова ЮЛ</cp:lastModifiedBy>
  <cp:revision>58</cp:revision>
  <dcterms:created xsi:type="dcterms:W3CDTF">2016-02-24T06:42:04Z</dcterms:created>
  <dcterms:modified xsi:type="dcterms:W3CDTF">2017-03-28T05:31:21Z</dcterms:modified>
</cp:coreProperties>
</file>