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sldIdLst>
    <p:sldId id="278" r:id="rId3"/>
    <p:sldId id="656" r:id="rId4"/>
    <p:sldId id="532" r:id="rId5"/>
    <p:sldId id="619" r:id="rId6"/>
    <p:sldId id="623" r:id="rId7"/>
    <p:sldId id="620" r:id="rId8"/>
    <p:sldId id="621" r:id="rId9"/>
    <p:sldId id="622" r:id="rId10"/>
    <p:sldId id="534" r:id="rId11"/>
    <p:sldId id="634" r:id="rId12"/>
    <p:sldId id="636" r:id="rId13"/>
    <p:sldId id="635" r:id="rId14"/>
    <p:sldId id="637" r:id="rId15"/>
    <p:sldId id="638" r:id="rId16"/>
    <p:sldId id="639" r:id="rId17"/>
    <p:sldId id="668" r:id="rId18"/>
    <p:sldId id="533" r:id="rId19"/>
    <p:sldId id="632" r:id="rId20"/>
    <p:sldId id="631" r:id="rId21"/>
    <p:sldId id="559" r:id="rId22"/>
    <p:sldId id="585" r:id="rId23"/>
    <p:sldId id="584" r:id="rId24"/>
    <p:sldId id="536" r:id="rId25"/>
    <p:sldId id="537" r:id="rId26"/>
    <p:sldId id="538" r:id="rId27"/>
    <p:sldId id="539" r:id="rId28"/>
    <p:sldId id="540" r:id="rId29"/>
    <p:sldId id="552" r:id="rId30"/>
    <p:sldId id="586" r:id="rId31"/>
    <p:sldId id="554" r:id="rId32"/>
    <p:sldId id="640" r:id="rId33"/>
    <p:sldId id="641" r:id="rId34"/>
    <p:sldId id="642" r:id="rId35"/>
    <p:sldId id="643" r:id="rId36"/>
    <p:sldId id="644" r:id="rId37"/>
    <p:sldId id="645" r:id="rId38"/>
    <p:sldId id="646" r:id="rId39"/>
    <p:sldId id="613" r:id="rId40"/>
    <p:sldId id="555" r:id="rId41"/>
    <p:sldId id="556" r:id="rId42"/>
    <p:sldId id="557" r:id="rId43"/>
    <p:sldId id="558" r:id="rId44"/>
    <p:sldId id="541" r:id="rId45"/>
    <p:sldId id="553" r:id="rId46"/>
    <p:sldId id="542" r:id="rId47"/>
    <p:sldId id="543" r:id="rId48"/>
    <p:sldId id="563" r:id="rId49"/>
    <p:sldId id="564" r:id="rId50"/>
    <p:sldId id="565" r:id="rId51"/>
    <p:sldId id="562" r:id="rId52"/>
    <p:sldId id="568" r:id="rId53"/>
    <p:sldId id="600" r:id="rId54"/>
    <p:sldId id="601" r:id="rId55"/>
    <p:sldId id="602" r:id="rId56"/>
    <p:sldId id="684" r:id="rId57"/>
    <p:sldId id="683" r:id="rId58"/>
    <p:sldId id="682" r:id="rId59"/>
    <p:sldId id="560" r:id="rId60"/>
    <p:sldId id="561" r:id="rId61"/>
    <p:sldId id="614" r:id="rId62"/>
    <p:sldId id="545" r:id="rId63"/>
    <p:sldId id="615" r:id="rId64"/>
    <p:sldId id="616" r:id="rId65"/>
    <p:sldId id="617" r:id="rId66"/>
    <p:sldId id="618" r:id="rId67"/>
    <p:sldId id="612" r:id="rId68"/>
    <p:sldId id="391" r:id="rId69"/>
    <p:sldId id="392" r:id="rId70"/>
    <p:sldId id="394" r:id="rId71"/>
    <p:sldId id="393" r:id="rId72"/>
    <p:sldId id="395" r:id="rId73"/>
    <p:sldId id="396" r:id="rId74"/>
    <p:sldId id="397" r:id="rId75"/>
    <p:sldId id="599" r:id="rId76"/>
    <p:sldId id="398" r:id="rId77"/>
    <p:sldId id="681" r:id="rId78"/>
    <p:sldId id="685" r:id="rId79"/>
    <p:sldId id="686" r:id="rId80"/>
    <p:sldId id="687" r:id="rId81"/>
    <p:sldId id="688" r:id="rId82"/>
    <p:sldId id="680" r:id="rId83"/>
    <p:sldId id="673" r:id="rId84"/>
    <p:sldId id="674" r:id="rId85"/>
    <p:sldId id="675" r:id="rId86"/>
    <p:sldId id="676" r:id="rId87"/>
    <p:sldId id="677" r:id="rId88"/>
    <p:sldId id="678" r:id="rId89"/>
    <p:sldId id="679" r:id="rId90"/>
    <p:sldId id="550" r:id="rId91"/>
    <p:sldId id="400" r:id="rId92"/>
    <p:sldId id="402" r:id="rId93"/>
    <p:sldId id="403" r:id="rId94"/>
    <p:sldId id="466" r:id="rId95"/>
    <p:sldId id="467" r:id="rId96"/>
    <p:sldId id="597" r:id="rId97"/>
    <p:sldId id="598" r:id="rId98"/>
    <p:sldId id="471" r:id="rId99"/>
    <p:sldId id="472" r:id="rId100"/>
    <p:sldId id="473" r:id="rId101"/>
    <p:sldId id="519" r:id="rId102"/>
    <p:sldId id="520" r:id="rId103"/>
    <p:sldId id="625" r:id="rId104"/>
    <p:sldId id="626" r:id="rId105"/>
    <p:sldId id="627" r:id="rId106"/>
    <p:sldId id="629" r:id="rId107"/>
    <p:sldId id="628" r:id="rId108"/>
    <p:sldId id="630" r:id="rId109"/>
    <p:sldId id="624" r:id="rId110"/>
    <p:sldId id="521" r:id="rId111"/>
    <p:sldId id="522" r:id="rId112"/>
    <p:sldId id="523" r:id="rId113"/>
    <p:sldId id="524" r:id="rId114"/>
    <p:sldId id="525" r:id="rId115"/>
    <p:sldId id="526" r:id="rId116"/>
    <p:sldId id="527" r:id="rId117"/>
    <p:sldId id="528" r:id="rId118"/>
    <p:sldId id="444" r:id="rId1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81" d="100"/>
          <a:sy n="81" d="100"/>
        </p:scale>
        <p:origin x="-105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117" Type="http://schemas.openxmlformats.org/officeDocument/2006/relationships/slide" Target="slides/slide115.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12" Type="http://schemas.openxmlformats.org/officeDocument/2006/relationships/slide" Target="slides/slide110.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123" Type="http://schemas.openxmlformats.org/officeDocument/2006/relationships/tableStyles" Target="tableStyles.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90" Type="http://schemas.openxmlformats.org/officeDocument/2006/relationships/slide" Target="slides/slide88.xml"/><Relationship Id="rId95" Type="http://schemas.openxmlformats.org/officeDocument/2006/relationships/slide" Target="slides/slide93.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13" Type="http://schemas.openxmlformats.org/officeDocument/2006/relationships/slide" Target="slides/slide111.xml"/><Relationship Id="rId118" Type="http://schemas.openxmlformats.org/officeDocument/2006/relationships/slide" Target="slides/slide116.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slide" Target="slides/slide91.xml"/><Relationship Id="rId98" Type="http://schemas.openxmlformats.org/officeDocument/2006/relationships/slide" Target="slides/slide96.xml"/><Relationship Id="rId121"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103" Type="http://schemas.openxmlformats.org/officeDocument/2006/relationships/slide" Target="slides/slide101.xml"/><Relationship Id="rId108" Type="http://schemas.openxmlformats.org/officeDocument/2006/relationships/slide" Target="slides/slide106.xml"/><Relationship Id="rId116" Type="http://schemas.openxmlformats.org/officeDocument/2006/relationships/slide" Target="slides/slide11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slide" Target="slides/slide94.xml"/><Relationship Id="rId111" Type="http://schemas.openxmlformats.org/officeDocument/2006/relationships/slide" Target="slides/slide109.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slide" Target="slides/slide104.xml"/><Relationship Id="rId114" Type="http://schemas.openxmlformats.org/officeDocument/2006/relationships/slide" Target="slides/slide112.xml"/><Relationship Id="rId119" Type="http://schemas.openxmlformats.org/officeDocument/2006/relationships/slide" Target="slides/slide117.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12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120" Type="http://schemas.openxmlformats.org/officeDocument/2006/relationships/presProps" Target="presProps.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slide" Target="slides/slide1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249C945B-B933-40BA-BD78-102667B90A08}" type="slidenum">
              <a:rPr lang="ru-RU"/>
              <a:pPr>
                <a:defRPr/>
              </a:pPr>
              <a:t>‹#›</a:t>
            </a:fld>
            <a:endParaRPr lang="ru-RU" dirty="0"/>
          </a:p>
        </p:txBody>
      </p:sp>
    </p:spTree>
    <p:extLst>
      <p:ext uri="{BB962C8B-B14F-4D97-AF65-F5344CB8AC3E}">
        <p14:creationId xmlns:p14="http://schemas.microsoft.com/office/powerpoint/2010/main" val="3542969880"/>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05600" y="762000"/>
            <a:ext cx="1981200" cy="53244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762000" y="762000"/>
            <a:ext cx="5791200" cy="53244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77DE7BB5-E305-461D-B7D2-8CD88B7BD68B}" type="slidenum">
              <a:rPr lang="ru-RU"/>
              <a:pPr>
                <a:defRPr/>
              </a:pPr>
              <a:t>‹#›</a:t>
            </a:fld>
            <a:endParaRPr lang="ru-RU" dirty="0"/>
          </a:p>
        </p:txBody>
      </p:sp>
    </p:spTree>
    <p:extLst>
      <p:ext uri="{BB962C8B-B14F-4D97-AF65-F5344CB8AC3E}">
        <p14:creationId xmlns:p14="http://schemas.microsoft.com/office/powerpoint/2010/main" val="1357113977"/>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1_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A314A3E8-14BF-4DA3-9FC4-2F3B5AE1D1DC}" type="slidenum">
              <a:rPr lang="ru-RU"/>
              <a:pPr>
                <a:defRPr/>
              </a:pPr>
              <a:t>‹#›</a:t>
            </a:fld>
            <a:endParaRPr lang="ru-RU" dirty="0"/>
          </a:p>
        </p:txBody>
      </p:sp>
    </p:spTree>
    <p:extLst>
      <p:ext uri="{BB962C8B-B14F-4D97-AF65-F5344CB8AC3E}">
        <p14:creationId xmlns:p14="http://schemas.microsoft.com/office/powerpoint/2010/main" val="2934130120"/>
      </p:ext>
    </p:extLst>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2000" y="762000"/>
            <a:ext cx="79248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838200" y="2362200"/>
            <a:ext cx="7693025" cy="3724275"/>
          </a:xfrm>
        </p:spPr>
        <p:txBody>
          <a:bodyPr/>
          <a:lstStyle/>
          <a:p>
            <a:pPr lvl="0"/>
            <a:endParaRPr lang="ru-RU" noProof="0" dirty="0"/>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7AC3649D-DD53-419E-9CBD-FDA0FEF6DE91}" type="slidenum">
              <a:rPr lang="ru-RU"/>
              <a:pPr>
                <a:defRPr/>
              </a:pPr>
              <a:t>‹#›</a:t>
            </a:fld>
            <a:endParaRPr lang="ru-RU" dirty="0"/>
          </a:p>
        </p:txBody>
      </p:sp>
    </p:spTree>
    <p:extLst>
      <p:ext uri="{BB962C8B-B14F-4D97-AF65-F5344CB8AC3E}">
        <p14:creationId xmlns:p14="http://schemas.microsoft.com/office/powerpoint/2010/main" val="3959845610"/>
      </p:ext>
    </p:extLst>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5"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6" name="Rectangle 11"/>
          <p:cNvSpPr>
            <a:spLocks noGrp="1" noChangeArrowheads="1"/>
          </p:cNvSpPr>
          <p:nvPr>
            <p:ph type="sldNum" sz="quarter" idx="12"/>
          </p:nvPr>
        </p:nvSpPr>
        <p:spPr>
          <a:ln/>
        </p:spPr>
        <p:txBody>
          <a:bodyPr/>
          <a:lstStyle>
            <a:lvl1pPr>
              <a:defRPr/>
            </a:lvl1pPr>
          </a:lstStyle>
          <a:p>
            <a:pPr>
              <a:defRPr/>
            </a:pPr>
            <a:fld id="{28B74D86-82ED-414E-9E79-597E9A062825}"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2178576869"/>
      </p:ext>
    </p:extLst>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5"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6" name="Rectangle 11"/>
          <p:cNvSpPr>
            <a:spLocks noGrp="1" noChangeArrowheads="1"/>
          </p:cNvSpPr>
          <p:nvPr>
            <p:ph type="sldNum" sz="quarter" idx="12"/>
          </p:nvPr>
        </p:nvSpPr>
        <p:spPr>
          <a:ln/>
        </p:spPr>
        <p:txBody>
          <a:bodyPr/>
          <a:lstStyle>
            <a:lvl1pPr>
              <a:defRPr/>
            </a:lvl1pPr>
          </a:lstStyle>
          <a:p>
            <a:pPr>
              <a:defRPr/>
            </a:pPr>
            <a:fld id="{1535F56B-5621-48AB-B6AE-35A3C7904360}"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1552336882"/>
      </p:ext>
    </p:extLst>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5"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6" name="Rectangle 11"/>
          <p:cNvSpPr>
            <a:spLocks noGrp="1" noChangeArrowheads="1"/>
          </p:cNvSpPr>
          <p:nvPr>
            <p:ph type="sldNum" sz="quarter" idx="12"/>
          </p:nvPr>
        </p:nvSpPr>
        <p:spPr>
          <a:ln/>
        </p:spPr>
        <p:txBody>
          <a:bodyPr/>
          <a:lstStyle>
            <a:lvl1pPr>
              <a:defRPr/>
            </a:lvl1pPr>
          </a:lstStyle>
          <a:p>
            <a:pPr>
              <a:defRPr/>
            </a:pPr>
            <a:fld id="{6FA204C9-1BCE-4AED-B183-9C61D6442AA1}"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1170993908"/>
      </p:ext>
    </p:extLst>
  </p:cSld>
  <p:clrMapOvr>
    <a:masterClrMapping/>
  </p:clrMapOvr>
  <p:transition>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6"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7" name="Rectangle 11"/>
          <p:cNvSpPr>
            <a:spLocks noGrp="1" noChangeArrowheads="1"/>
          </p:cNvSpPr>
          <p:nvPr>
            <p:ph type="sldNum" sz="quarter" idx="12"/>
          </p:nvPr>
        </p:nvSpPr>
        <p:spPr>
          <a:ln/>
        </p:spPr>
        <p:txBody>
          <a:bodyPr/>
          <a:lstStyle>
            <a:lvl1pPr>
              <a:defRPr/>
            </a:lvl1pPr>
          </a:lstStyle>
          <a:p>
            <a:pPr>
              <a:defRPr/>
            </a:pPr>
            <a:fld id="{49BC9751-AF3C-472F-80D7-2A40F2C730E3}"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735175128"/>
      </p:ext>
    </p:extLst>
  </p:cSld>
  <p:clrMapOvr>
    <a:masterClrMapping/>
  </p:clrMapOvr>
  <p:transition>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8"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9" name="Rectangle 11"/>
          <p:cNvSpPr>
            <a:spLocks noGrp="1" noChangeArrowheads="1"/>
          </p:cNvSpPr>
          <p:nvPr>
            <p:ph type="sldNum" sz="quarter" idx="12"/>
          </p:nvPr>
        </p:nvSpPr>
        <p:spPr>
          <a:ln/>
        </p:spPr>
        <p:txBody>
          <a:bodyPr/>
          <a:lstStyle>
            <a:lvl1pPr>
              <a:defRPr/>
            </a:lvl1pPr>
          </a:lstStyle>
          <a:p>
            <a:pPr>
              <a:defRPr/>
            </a:pPr>
            <a:fld id="{09148060-4E6A-4043-A982-B1F3B302C15C}"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2301327749"/>
      </p:ext>
    </p:extLst>
  </p:cSld>
  <p:clrMapOvr>
    <a:masterClrMapping/>
  </p:clrMapOvr>
  <p:transition>
    <p:wipe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4"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5" name="Rectangle 11"/>
          <p:cNvSpPr>
            <a:spLocks noGrp="1" noChangeArrowheads="1"/>
          </p:cNvSpPr>
          <p:nvPr>
            <p:ph type="sldNum" sz="quarter" idx="12"/>
          </p:nvPr>
        </p:nvSpPr>
        <p:spPr>
          <a:ln/>
        </p:spPr>
        <p:txBody>
          <a:bodyPr/>
          <a:lstStyle>
            <a:lvl1pPr>
              <a:defRPr/>
            </a:lvl1pPr>
          </a:lstStyle>
          <a:p>
            <a:pPr>
              <a:defRPr/>
            </a:pPr>
            <a:fld id="{A00DA548-29C3-427D-965E-F6AF68970B40}"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3448481602"/>
      </p:ext>
    </p:extLst>
  </p:cSld>
  <p:clrMapOvr>
    <a:masterClrMapping/>
  </p:clrMapOvr>
  <p:transition>
    <p:wipe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3"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4" name="Rectangle 11"/>
          <p:cNvSpPr>
            <a:spLocks noGrp="1" noChangeArrowheads="1"/>
          </p:cNvSpPr>
          <p:nvPr>
            <p:ph type="sldNum" sz="quarter" idx="12"/>
          </p:nvPr>
        </p:nvSpPr>
        <p:spPr>
          <a:ln/>
        </p:spPr>
        <p:txBody>
          <a:bodyPr/>
          <a:lstStyle>
            <a:lvl1pPr>
              <a:defRPr/>
            </a:lvl1pPr>
          </a:lstStyle>
          <a:p>
            <a:pPr>
              <a:defRPr/>
            </a:pPr>
            <a:fld id="{B086AF08-78CC-4F38-A1D3-5AFF574D7794}"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1283370426"/>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387C376C-28B7-4DCD-B785-46AEF4D151BD}" type="slidenum">
              <a:rPr lang="ru-RU"/>
              <a:pPr>
                <a:defRPr/>
              </a:pPr>
              <a:t>‹#›</a:t>
            </a:fld>
            <a:endParaRPr lang="ru-RU" dirty="0"/>
          </a:p>
        </p:txBody>
      </p:sp>
    </p:spTree>
    <p:extLst>
      <p:ext uri="{BB962C8B-B14F-4D97-AF65-F5344CB8AC3E}">
        <p14:creationId xmlns:p14="http://schemas.microsoft.com/office/powerpoint/2010/main" val="2991671215"/>
      </p:ext>
    </p:extLst>
  </p:cSld>
  <p:clrMapOvr>
    <a:masterClrMapping/>
  </p:clrMapOvr>
  <p:transition>
    <p:wipe dir="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6"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7" name="Rectangle 11"/>
          <p:cNvSpPr>
            <a:spLocks noGrp="1" noChangeArrowheads="1"/>
          </p:cNvSpPr>
          <p:nvPr>
            <p:ph type="sldNum" sz="quarter" idx="12"/>
          </p:nvPr>
        </p:nvSpPr>
        <p:spPr>
          <a:ln/>
        </p:spPr>
        <p:txBody>
          <a:bodyPr/>
          <a:lstStyle>
            <a:lvl1pPr>
              <a:defRPr/>
            </a:lvl1pPr>
          </a:lstStyle>
          <a:p>
            <a:pPr>
              <a:defRPr/>
            </a:pPr>
            <a:fld id="{2FB355C9-6F68-4AF8-A7A4-73F973C07D48}"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433290797"/>
      </p:ext>
    </p:extLst>
  </p:cSld>
  <p:clrMapOvr>
    <a:masterClrMapping/>
  </p:clrMapOvr>
  <p:transition>
    <p:wipe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6"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7" name="Rectangle 11"/>
          <p:cNvSpPr>
            <a:spLocks noGrp="1" noChangeArrowheads="1"/>
          </p:cNvSpPr>
          <p:nvPr>
            <p:ph type="sldNum" sz="quarter" idx="12"/>
          </p:nvPr>
        </p:nvSpPr>
        <p:spPr>
          <a:ln/>
        </p:spPr>
        <p:txBody>
          <a:bodyPr/>
          <a:lstStyle>
            <a:lvl1pPr>
              <a:defRPr/>
            </a:lvl1pPr>
          </a:lstStyle>
          <a:p>
            <a:pPr>
              <a:defRPr/>
            </a:pPr>
            <a:fld id="{ED7EC43E-5F21-4135-8A0C-64BED3DC0582}"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2296958880"/>
      </p:ext>
    </p:extLst>
  </p:cSld>
  <p:clrMapOvr>
    <a:masterClrMapping/>
  </p:clrMapOvr>
  <p:transition>
    <p:wipe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5"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6" name="Rectangle 11"/>
          <p:cNvSpPr>
            <a:spLocks noGrp="1" noChangeArrowheads="1"/>
          </p:cNvSpPr>
          <p:nvPr>
            <p:ph type="sldNum" sz="quarter" idx="12"/>
          </p:nvPr>
        </p:nvSpPr>
        <p:spPr>
          <a:ln/>
        </p:spPr>
        <p:txBody>
          <a:bodyPr/>
          <a:lstStyle>
            <a:lvl1pPr>
              <a:defRPr/>
            </a:lvl1pPr>
          </a:lstStyle>
          <a:p>
            <a:pPr>
              <a:defRPr/>
            </a:pPr>
            <a:fld id="{343F4872-713F-47D6-A7C1-B65BC693A1B3}"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2254963178"/>
      </p:ext>
    </p:extLst>
  </p:cSld>
  <p:clrMapOvr>
    <a:masterClrMapping/>
  </p:clrMapOvr>
  <p:transition>
    <p:wipe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05600" y="762000"/>
            <a:ext cx="1981200" cy="53244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762000" y="762000"/>
            <a:ext cx="5791200" cy="53244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9"/>
          <p:cNvSpPr>
            <a:spLocks noGrp="1" noChangeArrowheads="1"/>
          </p:cNvSpPr>
          <p:nvPr>
            <p:ph type="dt" sz="quarter" idx="10"/>
          </p:nvPr>
        </p:nvSpPr>
        <p:spPr>
          <a:ln/>
        </p:spPr>
        <p:txBody>
          <a:bodyPr/>
          <a:lstStyle>
            <a:lvl1pPr>
              <a:defRPr/>
            </a:lvl1pPr>
          </a:lstStyle>
          <a:p>
            <a:pPr>
              <a:defRPr/>
            </a:pPr>
            <a:endParaRPr lang="ru-RU">
              <a:solidFill>
                <a:srgbClr val="FFFFFF"/>
              </a:solidFill>
            </a:endParaRPr>
          </a:p>
        </p:txBody>
      </p:sp>
      <p:sp>
        <p:nvSpPr>
          <p:cNvPr id="5" name="Rectangle 10"/>
          <p:cNvSpPr>
            <a:spLocks noGrp="1" noChangeArrowheads="1"/>
          </p:cNvSpPr>
          <p:nvPr>
            <p:ph type="ftr" sz="quarter" idx="11"/>
          </p:nvPr>
        </p:nvSpPr>
        <p:spPr>
          <a:ln/>
        </p:spPr>
        <p:txBody>
          <a:bodyPr/>
          <a:lstStyle>
            <a:lvl1pPr>
              <a:defRPr/>
            </a:lvl1pPr>
          </a:lstStyle>
          <a:p>
            <a:pPr>
              <a:defRPr/>
            </a:pPr>
            <a:endParaRPr lang="ru-RU">
              <a:solidFill>
                <a:srgbClr val="003366"/>
              </a:solidFill>
            </a:endParaRPr>
          </a:p>
        </p:txBody>
      </p:sp>
      <p:sp>
        <p:nvSpPr>
          <p:cNvPr id="6" name="Rectangle 11"/>
          <p:cNvSpPr>
            <a:spLocks noGrp="1" noChangeArrowheads="1"/>
          </p:cNvSpPr>
          <p:nvPr>
            <p:ph type="sldNum" sz="quarter" idx="12"/>
          </p:nvPr>
        </p:nvSpPr>
        <p:spPr>
          <a:ln/>
        </p:spPr>
        <p:txBody>
          <a:bodyPr/>
          <a:lstStyle>
            <a:lvl1pPr>
              <a:defRPr/>
            </a:lvl1pPr>
          </a:lstStyle>
          <a:p>
            <a:pPr>
              <a:defRPr/>
            </a:pPr>
            <a:fld id="{46F53706-DC0D-43C1-9F2E-EC9960AA2A61}" type="slidenum">
              <a:rPr lang="ru-RU">
                <a:solidFill>
                  <a:srgbClr val="FFFFFF"/>
                </a:solidFill>
              </a:rPr>
              <a:pPr>
                <a:defRPr/>
              </a:pPr>
              <a:t>‹#›</a:t>
            </a:fld>
            <a:endParaRPr lang="ru-RU" dirty="0">
              <a:solidFill>
                <a:srgbClr val="FFFFFF"/>
              </a:solidFill>
            </a:endParaRPr>
          </a:p>
        </p:txBody>
      </p:sp>
    </p:spTree>
    <p:extLst>
      <p:ext uri="{BB962C8B-B14F-4D97-AF65-F5344CB8AC3E}">
        <p14:creationId xmlns:p14="http://schemas.microsoft.com/office/powerpoint/2010/main" val="1211402729"/>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274B20A1-9C98-4056-BE14-00AE482D1DC7}" type="slidenum">
              <a:rPr lang="ru-RU"/>
              <a:pPr>
                <a:defRPr/>
              </a:pPr>
              <a:t>‹#›</a:t>
            </a:fld>
            <a:endParaRPr lang="ru-RU" dirty="0"/>
          </a:p>
        </p:txBody>
      </p:sp>
    </p:spTree>
    <p:extLst>
      <p:ext uri="{BB962C8B-B14F-4D97-AF65-F5344CB8AC3E}">
        <p14:creationId xmlns:p14="http://schemas.microsoft.com/office/powerpoint/2010/main" val="1784147895"/>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11"/>
          <p:cNvSpPr>
            <a:spLocks noGrp="1" noChangeArrowheads="1"/>
          </p:cNvSpPr>
          <p:nvPr>
            <p:ph type="dt" sz="half" idx="10"/>
          </p:nvPr>
        </p:nvSpPr>
        <p:spPr>
          <a:ln/>
        </p:spPr>
        <p:txBody>
          <a:bodyPr/>
          <a:lstStyle>
            <a:lvl1pPr>
              <a:defRPr/>
            </a:lvl1pPr>
          </a:lstStyle>
          <a:p>
            <a:pPr>
              <a:defRPr/>
            </a:pPr>
            <a:endParaRPr lang="ru-RU"/>
          </a:p>
        </p:txBody>
      </p:sp>
      <p:sp>
        <p:nvSpPr>
          <p:cNvPr id="8" name="Rectangle 12"/>
          <p:cNvSpPr>
            <a:spLocks noGrp="1" noChangeArrowheads="1"/>
          </p:cNvSpPr>
          <p:nvPr>
            <p:ph type="ftr" sz="quarter" idx="11"/>
          </p:nvPr>
        </p:nvSpPr>
        <p:spPr>
          <a:ln/>
        </p:spPr>
        <p:txBody>
          <a:bodyPr/>
          <a:lstStyle>
            <a:lvl1pPr>
              <a:defRPr/>
            </a:lvl1pPr>
          </a:lstStyle>
          <a:p>
            <a:pPr>
              <a:defRPr/>
            </a:pPr>
            <a:endParaRPr lang="ru-RU"/>
          </a:p>
        </p:txBody>
      </p:sp>
      <p:sp>
        <p:nvSpPr>
          <p:cNvPr id="9" name="Rectangle 13"/>
          <p:cNvSpPr>
            <a:spLocks noGrp="1" noChangeArrowheads="1"/>
          </p:cNvSpPr>
          <p:nvPr>
            <p:ph type="sldNum" sz="quarter" idx="12"/>
          </p:nvPr>
        </p:nvSpPr>
        <p:spPr>
          <a:ln/>
        </p:spPr>
        <p:txBody>
          <a:bodyPr/>
          <a:lstStyle>
            <a:lvl1pPr>
              <a:defRPr/>
            </a:lvl1pPr>
          </a:lstStyle>
          <a:p>
            <a:pPr>
              <a:defRPr/>
            </a:pPr>
            <a:fld id="{3136C26C-6EE3-40B7-B8BD-2F74178ECD17}" type="slidenum">
              <a:rPr lang="ru-RU"/>
              <a:pPr>
                <a:defRPr/>
              </a:pPr>
              <a:t>‹#›</a:t>
            </a:fld>
            <a:endParaRPr lang="ru-RU" dirty="0"/>
          </a:p>
        </p:txBody>
      </p:sp>
    </p:spTree>
    <p:extLst>
      <p:ext uri="{BB962C8B-B14F-4D97-AF65-F5344CB8AC3E}">
        <p14:creationId xmlns:p14="http://schemas.microsoft.com/office/powerpoint/2010/main" val="2514134496"/>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11"/>
          <p:cNvSpPr>
            <a:spLocks noGrp="1" noChangeArrowheads="1"/>
          </p:cNvSpPr>
          <p:nvPr>
            <p:ph type="dt" sz="half" idx="10"/>
          </p:nvPr>
        </p:nvSpPr>
        <p:spPr>
          <a:ln/>
        </p:spPr>
        <p:txBody>
          <a:bodyPr/>
          <a:lstStyle>
            <a:lvl1pPr>
              <a:defRPr/>
            </a:lvl1pPr>
          </a:lstStyle>
          <a:p>
            <a:pPr>
              <a:defRPr/>
            </a:pPr>
            <a:endParaRPr lang="ru-RU"/>
          </a:p>
        </p:txBody>
      </p:sp>
      <p:sp>
        <p:nvSpPr>
          <p:cNvPr id="4" name="Rectangle 12"/>
          <p:cNvSpPr>
            <a:spLocks noGrp="1" noChangeArrowheads="1"/>
          </p:cNvSpPr>
          <p:nvPr>
            <p:ph type="ftr" sz="quarter" idx="11"/>
          </p:nvPr>
        </p:nvSpPr>
        <p:spPr>
          <a:ln/>
        </p:spPr>
        <p:txBody>
          <a:bodyPr/>
          <a:lstStyle>
            <a:lvl1pPr>
              <a:defRPr/>
            </a:lvl1pPr>
          </a:lstStyle>
          <a:p>
            <a:pPr>
              <a:defRPr/>
            </a:pPr>
            <a:endParaRPr lang="ru-RU"/>
          </a:p>
        </p:txBody>
      </p:sp>
      <p:sp>
        <p:nvSpPr>
          <p:cNvPr id="5" name="Rectangle 13"/>
          <p:cNvSpPr>
            <a:spLocks noGrp="1" noChangeArrowheads="1"/>
          </p:cNvSpPr>
          <p:nvPr>
            <p:ph type="sldNum" sz="quarter" idx="12"/>
          </p:nvPr>
        </p:nvSpPr>
        <p:spPr>
          <a:ln/>
        </p:spPr>
        <p:txBody>
          <a:bodyPr/>
          <a:lstStyle>
            <a:lvl1pPr>
              <a:defRPr/>
            </a:lvl1pPr>
          </a:lstStyle>
          <a:p>
            <a:pPr>
              <a:defRPr/>
            </a:pPr>
            <a:fld id="{B63E8B46-5AF8-4940-B091-44256807DD8C}" type="slidenum">
              <a:rPr lang="ru-RU"/>
              <a:pPr>
                <a:defRPr/>
              </a:pPr>
              <a:t>‹#›</a:t>
            </a:fld>
            <a:endParaRPr lang="ru-RU" dirty="0"/>
          </a:p>
        </p:txBody>
      </p:sp>
    </p:spTree>
    <p:extLst>
      <p:ext uri="{BB962C8B-B14F-4D97-AF65-F5344CB8AC3E}">
        <p14:creationId xmlns:p14="http://schemas.microsoft.com/office/powerpoint/2010/main" val="2979566885"/>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ru-RU"/>
          </a:p>
        </p:txBody>
      </p:sp>
      <p:sp>
        <p:nvSpPr>
          <p:cNvPr id="3" name="Rectangle 12"/>
          <p:cNvSpPr>
            <a:spLocks noGrp="1" noChangeArrowheads="1"/>
          </p:cNvSpPr>
          <p:nvPr>
            <p:ph type="ftr" sz="quarter" idx="11"/>
          </p:nvPr>
        </p:nvSpPr>
        <p:spPr>
          <a:ln/>
        </p:spPr>
        <p:txBody>
          <a:bodyPr/>
          <a:lstStyle>
            <a:lvl1pPr>
              <a:defRPr/>
            </a:lvl1pPr>
          </a:lstStyle>
          <a:p>
            <a:pPr>
              <a:defRPr/>
            </a:pPr>
            <a:endParaRPr lang="ru-RU"/>
          </a:p>
        </p:txBody>
      </p:sp>
      <p:sp>
        <p:nvSpPr>
          <p:cNvPr id="4" name="Rectangle 13"/>
          <p:cNvSpPr>
            <a:spLocks noGrp="1" noChangeArrowheads="1"/>
          </p:cNvSpPr>
          <p:nvPr>
            <p:ph type="sldNum" sz="quarter" idx="12"/>
          </p:nvPr>
        </p:nvSpPr>
        <p:spPr>
          <a:ln/>
        </p:spPr>
        <p:txBody>
          <a:bodyPr/>
          <a:lstStyle>
            <a:lvl1pPr>
              <a:defRPr/>
            </a:lvl1pPr>
          </a:lstStyle>
          <a:p>
            <a:pPr>
              <a:defRPr/>
            </a:pPr>
            <a:fld id="{4A17C07B-0A46-432A-A82B-6F0A498F68BF}" type="slidenum">
              <a:rPr lang="ru-RU"/>
              <a:pPr>
                <a:defRPr/>
              </a:pPr>
              <a:t>‹#›</a:t>
            </a:fld>
            <a:endParaRPr lang="ru-RU" dirty="0"/>
          </a:p>
        </p:txBody>
      </p:sp>
    </p:spTree>
    <p:extLst>
      <p:ext uri="{BB962C8B-B14F-4D97-AF65-F5344CB8AC3E}">
        <p14:creationId xmlns:p14="http://schemas.microsoft.com/office/powerpoint/2010/main" val="1503048643"/>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1C240880-891A-4871-A04F-371B113E0A6F}" type="slidenum">
              <a:rPr lang="ru-RU"/>
              <a:pPr>
                <a:defRPr/>
              </a:pPr>
              <a:t>‹#›</a:t>
            </a:fld>
            <a:endParaRPr lang="ru-RU" dirty="0"/>
          </a:p>
        </p:txBody>
      </p:sp>
    </p:spTree>
    <p:extLst>
      <p:ext uri="{BB962C8B-B14F-4D97-AF65-F5344CB8AC3E}">
        <p14:creationId xmlns:p14="http://schemas.microsoft.com/office/powerpoint/2010/main" val="869945060"/>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dirty="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17A8B7A2-6A90-4F78-9C42-1C3479580CD6}" type="slidenum">
              <a:rPr lang="ru-RU"/>
              <a:pPr>
                <a:defRPr/>
              </a:pPr>
              <a:t>‹#›</a:t>
            </a:fld>
            <a:endParaRPr lang="ru-RU" dirty="0"/>
          </a:p>
        </p:txBody>
      </p:sp>
    </p:spTree>
    <p:extLst>
      <p:ext uri="{BB962C8B-B14F-4D97-AF65-F5344CB8AC3E}">
        <p14:creationId xmlns:p14="http://schemas.microsoft.com/office/powerpoint/2010/main" val="81086685"/>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E18C68F6-604A-4379-81CD-618D0C207A13}" type="slidenum">
              <a:rPr lang="ru-RU"/>
              <a:pPr>
                <a:defRPr/>
              </a:pPr>
              <a:t>‹#›</a:t>
            </a:fld>
            <a:endParaRPr lang="ru-RU" dirty="0"/>
          </a:p>
        </p:txBody>
      </p:sp>
    </p:spTree>
    <p:extLst>
      <p:ext uri="{BB962C8B-B14F-4D97-AF65-F5344CB8AC3E}">
        <p14:creationId xmlns:p14="http://schemas.microsoft.com/office/powerpoint/2010/main" val="383616386"/>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0"/>
            <a:ext cx="7620000" cy="6858000"/>
            <a:chOff x="0" y="0"/>
            <a:chExt cx="4800" cy="4320"/>
          </a:xfrm>
        </p:grpSpPr>
        <p:grpSp>
          <p:nvGrpSpPr>
            <p:cNvPr id="4104"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endParaRPr lang="ru-RU" altLang="ru-RU" smtClean="0">
                  <a:solidFill>
                    <a:srgbClr val="003366"/>
                  </a:solidFill>
                </a:endParaRPr>
              </a:p>
            </p:txBody>
          </p:sp>
          <p:sp>
            <p:nvSpPr>
              <p:cNvPr id="4109"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lstStyle/>
              <a:p>
                <a:pPr fontAlgn="base">
                  <a:spcBef>
                    <a:spcPct val="0"/>
                  </a:spcBef>
                  <a:spcAft>
                    <a:spcPct val="0"/>
                  </a:spcAft>
                </a:pPr>
                <a:endParaRPr lang="ru-RU">
                  <a:solidFill>
                    <a:srgbClr val="003366"/>
                  </a:solidFill>
                </a:endParaRPr>
              </a:p>
            </p:txBody>
          </p:sp>
        </p:grpSp>
        <p:grpSp>
          <p:nvGrpSpPr>
            <p:cNvPr id="4105"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endParaRPr lang="ru-RU" altLang="ru-RU" smtClean="0">
                  <a:solidFill>
                    <a:srgbClr val="003366"/>
                  </a:solidFill>
                </a:endParaRPr>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endParaRPr lang="ru-RU" altLang="ru-RU" smtClean="0">
                  <a:solidFill>
                    <a:srgbClr val="003366"/>
                  </a:solidFill>
                </a:endParaRPr>
              </a:p>
            </p:txBody>
          </p:sp>
        </p:grpSp>
      </p:grpSp>
      <p:sp>
        <p:nvSpPr>
          <p:cNvPr id="4099"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b" anchorCtr="0" compatLnSpc="1">
            <a:prstTxWarp prst="textNoShape">
              <a:avLst/>
            </a:prstTxWarp>
          </a:bodyPr>
          <a:lstStyle/>
          <a:p>
            <a:pPr lvl="0"/>
            <a:r>
              <a:rPr lang="ru-RU" altLang="ru-RU" smtClean="0"/>
              <a:t>Образец заголовка</a:t>
            </a:r>
          </a:p>
        </p:txBody>
      </p:sp>
      <p:sp>
        <p:nvSpPr>
          <p:cNvPr id="4100" name="Rectangle 10"/>
          <p:cNvSpPr>
            <a:spLocks noGrp="1" noChangeArrowheads="1"/>
          </p:cNvSpPr>
          <p:nvPr>
            <p:ph type="body" idx="1"/>
          </p:nvPr>
        </p:nvSpPr>
        <p:spPr bwMode="auto">
          <a:xfrm>
            <a:off x="838200" y="2362200"/>
            <a:ext cx="7693025"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24587"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solidFill>
                  <a:srgbClr val="003366"/>
                </a:solidFill>
              </a:defRPr>
            </a:lvl1pPr>
          </a:lstStyle>
          <a:p>
            <a:pPr fontAlgn="base">
              <a:spcBef>
                <a:spcPct val="0"/>
              </a:spcBef>
              <a:spcAft>
                <a:spcPct val="0"/>
              </a:spcAft>
              <a:defRPr/>
            </a:pPr>
            <a:endParaRPr lang="ru-RU"/>
          </a:p>
        </p:txBody>
      </p:sp>
      <p:sp>
        <p:nvSpPr>
          <p:cNvPr id="24588"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solidFill>
                  <a:srgbClr val="003366"/>
                </a:solidFill>
              </a:defRPr>
            </a:lvl1pPr>
          </a:lstStyle>
          <a:p>
            <a:pPr fontAlgn="base">
              <a:spcBef>
                <a:spcPct val="0"/>
              </a:spcBef>
              <a:spcAft>
                <a:spcPct val="0"/>
              </a:spcAft>
              <a:defRPr/>
            </a:pPr>
            <a:endParaRPr lang="ru-RU"/>
          </a:p>
        </p:txBody>
      </p:sp>
      <p:sp>
        <p:nvSpPr>
          <p:cNvPr id="24589"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sz="2600" b="1">
                <a:solidFill>
                  <a:srgbClr val="FFFFFF"/>
                </a:solidFill>
              </a:defRPr>
            </a:lvl1pPr>
          </a:lstStyle>
          <a:p>
            <a:pPr fontAlgn="base">
              <a:spcBef>
                <a:spcPct val="0"/>
              </a:spcBef>
              <a:spcAft>
                <a:spcPct val="0"/>
              </a:spcAft>
              <a:defRPr/>
            </a:pPr>
            <a:fld id="{89617AAF-B861-4B7A-8262-91016C0BA17B}" type="slidenum">
              <a:rPr lang="ru-RU"/>
              <a:pPr fontAlgn="base">
                <a:spcBef>
                  <a:spcPct val="0"/>
                </a:spcBef>
                <a:spcAft>
                  <a:spcPct val="0"/>
                </a:spcAft>
                <a:defRPr/>
              </a:pPr>
              <a:t>‹#›</a:t>
            </a:fld>
            <a:endParaRPr lang="ru-RU" dirty="0"/>
          </a:p>
        </p:txBody>
      </p:sp>
    </p:spTree>
    <p:extLst>
      <p:ext uri="{BB962C8B-B14F-4D97-AF65-F5344CB8AC3E}">
        <p14:creationId xmlns:p14="http://schemas.microsoft.com/office/powerpoint/2010/main" val="4268500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wipe dir="r"/>
  </p:transition>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5867400" cy="6858000"/>
            <a:chOff x="0" y="0"/>
            <a:chExt cx="3696" cy="4320"/>
          </a:xfrm>
        </p:grpSpPr>
        <p:sp>
          <p:nvSpPr>
            <p:cNvPr id="2059" name="Rectangle 3"/>
            <p:cNvSpPr>
              <a:spLocks noChangeArrowheads="1"/>
            </p:cNvSpPr>
            <p:nvPr/>
          </p:nvSpPr>
          <p:spPr bwMode="auto">
            <a:xfrm>
              <a:off x="0" y="0"/>
              <a:ext cx="2880"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base" hangingPunct="1">
                <a:spcBef>
                  <a:spcPct val="0"/>
                </a:spcBef>
                <a:spcAft>
                  <a:spcPct val="0"/>
                </a:spcAft>
                <a:defRPr/>
              </a:pPr>
              <a:endParaRPr kumimoji="1" lang="ru-RU" altLang="ru-RU" sz="2400" smtClean="0">
                <a:solidFill>
                  <a:srgbClr val="003366"/>
                </a:solidFill>
                <a:latin typeface="Times New Roman" pitchFamily="18" charset="0"/>
              </a:endParaRPr>
            </a:p>
          </p:txBody>
        </p:sp>
        <p:sp>
          <p:nvSpPr>
            <p:cNvPr id="2060" name="AutoShape 4"/>
            <p:cNvSpPr>
              <a:spLocks noChangeArrowheads="1"/>
            </p:cNvSpPr>
            <p:nvPr/>
          </p:nvSpPr>
          <p:spPr bwMode="white">
            <a:xfrm>
              <a:off x="432" y="624"/>
              <a:ext cx="3264" cy="1200"/>
            </a:xfrm>
            <a:prstGeom prst="roundRect">
              <a:avLst>
                <a:gd name="adj" fmla="val 50000"/>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fontAlgn="base" hangingPunct="1">
                <a:spcBef>
                  <a:spcPct val="0"/>
                </a:spcBef>
                <a:spcAft>
                  <a:spcPct val="0"/>
                </a:spcAft>
                <a:defRPr/>
              </a:pPr>
              <a:endParaRPr kumimoji="1" lang="ru-RU" altLang="ru-RU" sz="2400" smtClean="0">
                <a:solidFill>
                  <a:srgbClr val="003366"/>
                </a:solidFill>
                <a:latin typeface="Times New Roman" pitchFamily="18" charset="0"/>
              </a:endParaRPr>
            </a:p>
          </p:txBody>
        </p:sp>
      </p:grpSp>
      <p:grpSp>
        <p:nvGrpSpPr>
          <p:cNvPr id="2051" name="Group 5"/>
          <p:cNvGrpSpPr>
            <a:grpSpLocks/>
          </p:cNvGrpSpPr>
          <p:nvPr/>
        </p:nvGrpSpPr>
        <p:grpSpPr bwMode="auto">
          <a:xfrm>
            <a:off x="3632200" y="4889500"/>
            <a:ext cx="4876800" cy="319088"/>
            <a:chOff x="2288" y="3080"/>
            <a:chExt cx="3072" cy="201"/>
          </a:xfrm>
        </p:grpSpPr>
        <p:sp>
          <p:nvSpPr>
            <p:cNvPr id="2057" name="AutoShape 6"/>
            <p:cNvSpPr>
              <a:spLocks noChangeArrowheads="1"/>
            </p:cNvSpPr>
            <p:nvPr/>
          </p:nvSpPr>
          <p:spPr bwMode="auto">
            <a:xfrm flipH="1">
              <a:off x="2288" y="3080"/>
              <a:ext cx="2914" cy="200"/>
            </a:xfrm>
            <a:prstGeom prst="roundRect">
              <a:avLst>
                <a:gd name="adj" fmla="val 0"/>
              </a:avLst>
            </a:pr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endParaRPr lang="ru-RU" altLang="ru-RU" smtClean="0">
                <a:solidFill>
                  <a:srgbClr val="003366"/>
                </a:solidFill>
              </a:endParaRPr>
            </a:p>
          </p:txBody>
        </p:sp>
        <p:sp>
          <p:nvSpPr>
            <p:cNvPr id="2058" name="AutoShape 7"/>
            <p:cNvSpPr>
              <a:spLocks noChangeArrowheads="1"/>
            </p:cNvSpPr>
            <p:nvPr/>
          </p:nvSpPr>
          <p:spPr bwMode="auto">
            <a:xfrm>
              <a:off x="5196" y="3080"/>
              <a:ext cx="164" cy="201"/>
            </a:xfrm>
            <a:prstGeom prst="flowChartDelay">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defRPr/>
              </a:pPr>
              <a:endParaRPr lang="ru-RU" altLang="ru-RU" smtClean="0">
                <a:solidFill>
                  <a:srgbClr val="003366"/>
                </a:solidFill>
              </a:endParaRPr>
            </a:p>
          </p:txBody>
        </p:sp>
      </p:grpSp>
      <p:sp>
        <p:nvSpPr>
          <p:cNvPr id="2052"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b" anchorCtr="0" compatLnSpc="1">
            <a:prstTxWarp prst="textNoShape">
              <a:avLst/>
            </a:prstTxWarp>
          </a:bodyPr>
          <a:lstStyle/>
          <a:p>
            <a:pPr lvl="0"/>
            <a:r>
              <a:rPr lang="ru-RU" altLang="ru-RU" smtClean="0"/>
              <a:t>Образец заголовка</a:t>
            </a:r>
          </a:p>
        </p:txBody>
      </p:sp>
      <p:sp>
        <p:nvSpPr>
          <p:cNvPr id="2053" name="Rectangle 10"/>
          <p:cNvSpPr>
            <a:spLocks noGrp="1" noChangeArrowheads="1"/>
          </p:cNvSpPr>
          <p:nvPr>
            <p:ph type="body" idx="1"/>
          </p:nvPr>
        </p:nvSpPr>
        <p:spPr bwMode="auto">
          <a:xfrm>
            <a:off x="838200" y="2362200"/>
            <a:ext cx="7693025"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20" name="Rectangle 9"/>
          <p:cNvSpPr>
            <a:spLocks noGrp="1" noChangeArrowheads="1"/>
          </p:cNvSpPr>
          <p:nvPr>
            <p:ph type="dt" sz="quarter" idx="2"/>
          </p:nvPr>
        </p:nvSpPr>
        <p:spPr bwMode="auto">
          <a:xfrm>
            <a:off x="2438400" y="6248400"/>
            <a:ext cx="2130425" cy="474663"/>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a:defRPr sz="1400">
                <a:solidFill>
                  <a:schemeClr val="bg1"/>
                </a:solidFill>
              </a:defRPr>
            </a:lvl1pPr>
          </a:lstStyle>
          <a:p>
            <a:pPr fontAlgn="base">
              <a:spcBef>
                <a:spcPct val="0"/>
              </a:spcBef>
              <a:spcAft>
                <a:spcPct val="0"/>
              </a:spcAft>
              <a:defRPr/>
            </a:pPr>
            <a:endParaRPr lang="ru-RU">
              <a:solidFill>
                <a:srgbClr val="FFFFFF"/>
              </a:solidFill>
            </a:endParaRPr>
          </a:p>
        </p:txBody>
      </p:sp>
      <p:sp>
        <p:nvSpPr>
          <p:cNvPr id="21" name="Rectangle 10"/>
          <p:cNvSpPr>
            <a:spLocks noGrp="1" noChangeArrowheads="1"/>
          </p:cNvSpPr>
          <p:nvPr>
            <p:ph type="ftr" sz="quarter" idx="3"/>
          </p:nvPr>
        </p:nvSpPr>
        <p:spPr bwMode="auto">
          <a:xfrm>
            <a:off x="5791200" y="6248400"/>
            <a:ext cx="2897188" cy="474663"/>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a:defRPr sz="1400"/>
            </a:lvl1pPr>
          </a:lstStyle>
          <a:p>
            <a:pPr fontAlgn="base">
              <a:spcBef>
                <a:spcPct val="0"/>
              </a:spcBef>
              <a:spcAft>
                <a:spcPct val="0"/>
              </a:spcAft>
              <a:defRPr/>
            </a:pPr>
            <a:endParaRPr lang="ru-RU">
              <a:solidFill>
                <a:srgbClr val="003366"/>
              </a:solidFill>
            </a:endParaRPr>
          </a:p>
        </p:txBody>
      </p:sp>
      <p:sp>
        <p:nvSpPr>
          <p:cNvPr id="22" name="Rectangle 11"/>
          <p:cNvSpPr>
            <a:spLocks noGrp="1" noChangeArrowheads="1"/>
          </p:cNvSpPr>
          <p:nvPr>
            <p:ph type="sldNum" sz="quarter" idx="4"/>
          </p:nvPr>
        </p:nvSpPr>
        <p:spPr bwMode="auto">
          <a:xfrm>
            <a:off x="76200" y="6248400"/>
            <a:ext cx="587375" cy="4889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defRPr sz="2600" b="1">
                <a:solidFill>
                  <a:schemeClr val="bg1"/>
                </a:solidFill>
              </a:defRPr>
            </a:lvl1pPr>
          </a:lstStyle>
          <a:p>
            <a:pPr fontAlgn="base">
              <a:spcBef>
                <a:spcPct val="0"/>
              </a:spcBef>
              <a:spcAft>
                <a:spcPct val="0"/>
              </a:spcAft>
              <a:defRPr/>
            </a:pPr>
            <a:fld id="{69DCC7D2-DD48-4966-B210-D0AFDBD5C5E9}" type="slidenum">
              <a:rPr lang="ru-RU">
                <a:solidFill>
                  <a:srgbClr val="FFFFFF"/>
                </a:solidFill>
              </a:rPr>
              <a:pPr fontAlgn="base">
                <a:spcBef>
                  <a:spcPct val="0"/>
                </a:spcBef>
                <a:spcAft>
                  <a:spcPct val="0"/>
                </a:spcAft>
                <a:defRPr/>
              </a:pPr>
              <a:t>‹#›</a:t>
            </a:fld>
            <a:endParaRPr lang="ru-RU" dirty="0">
              <a:solidFill>
                <a:srgbClr val="FFFFFF"/>
              </a:solidFill>
            </a:endParaRPr>
          </a:p>
        </p:txBody>
      </p:sp>
    </p:spTree>
    <p:extLst>
      <p:ext uri="{BB962C8B-B14F-4D97-AF65-F5344CB8AC3E}">
        <p14:creationId xmlns:p14="http://schemas.microsoft.com/office/powerpoint/2010/main" val="415467942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ransition>
    <p:wipe dir="r"/>
  </p:transition>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eaLnBrk="0" fontAlgn="base" hangingPunct="0">
        <a:lnSpc>
          <a:spcPct val="90000"/>
        </a:lnSpc>
        <a:spcBef>
          <a:spcPct val="0"/>
        </a:spcBef>
        <a:spcAft>
          <a:spcPct val="0"/>
        </a:spcAft>
        <a:defRPr sz="3600" b="1">
          <a:solidFill>
            <a:schemeClr val="tx2"/>
          </a:solidFill>
          <a:latin typeface="Arial" charset="0"/>
        </a:defRPr>
      </a:lvl6pPr>
      <a:lvl7pPr marL="914400" algn="l" rtl="0" eaLnBrk="0" fontAlgn="base" hangingPunct="0">
        <a:lnSpc>
          <a:spcPct val="90000"/>
        </a:lnSpc>
        <a:spcBef>
          <a:spcPct val="0"/>
        </a:spcBef>
        <a:spcAft>
          <a:spcPct val="0"/>
        </a:spcAft>
        <a:defRPr sz="3600" b="1">
          <a:solidFill>
            <a:schemeClr val="tx2"/>
          </a:solidFill>
          <a:latin typeface="Arial" charset="0"/>
        </a:defRPr>
      </a:lvl7pPr>
      <a:lvl8pPr marL="1371600" algn="l" rtl="0" eaLnBrk="0" fontAlgn="base" hangingPunct="0">
        <a:lnSpc>
          <a:spcPct val="90000"/>
        </a:lnSpc>
        <a:spcBef>
          <a:spcPct val="0"/>
        </a:spcBef>
        <a:spcAft>
          <a:spcPct val="0"/>
        </a:spcAft>
        <a:defRPr sz="3600" b="1">
          <a:solidFill>
            <a:schemeClr val="tx2"/>
          </a:solidFill>
          <a:latin typeface="Arial" charset="0"/>
        </a:defRPr>
      </a:lvl8pPr>
      <a:lvl9pPr marL="1828800" algn="l" rtl="0" eaLnBrk="0" fontAlgn="base" hangingPunct="0">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mn-lt"/>
        </a:defRPr>
      </a:lvl5pPr>
      <a:lvl6pPr marL="2514600" indent="-228600" algn="l" rtl="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mn-lt"/>
        </a:defRPr>
      </a:lvl6pPr>
      <a:lvl7pPr marL="2971800" indent="-228600" algn="l" rtl="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mn-lt"/>
        </a:defRPr>
      </a:lvl7pPr>
      <a:lvl8pPr marL="3429000" indent="-228600" algn="l" rtl="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mn-lt"/>
        </a:defRPr>
      </a:lvl8pPr>
      <a:lvl9pPr marL="3886200" indent="-228600" algn="l" rtl="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hyperlink" Target="consultantplus://offline/ref=F83F6D137AC5BB2C320226A02BF6A245A756C693F244A467D8F14765CCC64E291AFF9C3F29d5JCJ" TargetMode="Externa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hyperlink" Target="consultantplus://offline/ref=8664C2AE14837EB8FA04E4274669F50DB445ABFE51F7F2C44F9C20ED46D6E0E58D9B3AA534D714B1S8VDL" TargetMode="Externa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3" Type="http://schemas.openxmlformats.org/officeDocument/2006/relationships/hyperlink" Target="#P31"/><Relationship Id="rId2" Type="http://schemas.openxmlformats.org/officeDocument/2006/relationships/hyperlink" Target="#P36"/><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hyperlink" Target="http://www.fedresurs.ru/" TargetMode="Externa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idx="4294967295"/>
          </p:nvPr>
        </p:nvSpPr>
        <p:spPr>
          <a:xfrm>
            <a:off x="827584" y="1000125"/>
            <a:ext cx="8424936" cy="1928813"/>
          </a:xfrm>
          <a:prstGeom prst="roundRect">
            <a:avLst>
              <a:gd name="adj" fmla="val 50000"/>
            </a:avLst>
          </a:prstGeom>
        </p:spPr>
        <p:txBody>
          <a:bodyPr anchor="ctr">
            <a:normAutofit fontScale="90000"/>
          </a:bodyPr>
          <a:lstStyle/>
          <a:p>
            <a:pPr algn="ctr"/>
            <a:r>
              <a:rPr lang="ru-RU" sz="3200" dirty="0"/>
              <a:t>ПРАКТИКА И НОВОВВЕДЕНИЯ В </a:t>
            </a:r>
            <a:r>
              <a:rPr lang="ru-RU" sz="3200" dirty="0" smtClean="0"/>
              <a:t>РЕГУЛИРОВАНИИ  </a:t>
            </a:r>
            <a:br>
              <a:rPr lang="ru-RU" sz="3200" dirty="0" smtClean="0"/>
            </a:br>
            <a:r>
              <a:rPr lang="ru-RU" sz="3200" dirty="0" smtClean="0"/>
              <a:t>КАДАСТРОВЫХ </a:t>
            </a:r>
            <a:r>
              <a:rPr lang="ru-RU" sz="3200" dirty="0"/>
              <a:t>РАБОТ,  </a:t>
            </a:r>
            <a:r>
              <a:rPr lang="ru-RU" sz="3200" dirty="0" smtClean="0"/>
              <a:t>ГОСУДАРСТВЕННОГО </a:t>
            </a:r>
            <a:r>
              <a:rPr lang="ru-RU" sz="3200" dirty="0"/>
              <a:t>К</a:t>
            </a:r>
            <a:r>
              <a:rPr lang="ru-RU" sz="3200" dirty="0" smtClean="0"/>
              <a:t>АДАСТРОВОГО </a:t>
            </a:r>
            <a:r>
              <a:rPr lang="ru-RU" sz="3200" dirty="0"/>
              <a:t>УЧЁТА, КАДАСТРОВОЙ ДЕЯТЕЛЬНОСТИ</a:t>
            </a:r>
          </a:p>
        </p:txBody>
      </p:sp>
      <p:sp>
        <p:nvSpPr>
          <p:cNvPr id="5123" name="Rectangle 3"/>
          <p:cNvSpPr>
            <a:spLocks noGrp="1" noChangeArrowheads="1"/>
          </p:cNvSpPr>
          <p:nvPr>
            <p:ph type="subTitle" idx="4294967295"/>
          </p:nvPr>
        </p:nvSpPr>
        <p:spPr>
          <a:xfrm>
            <a:off x="4572000" y="3284538"/>
            <a:ext cx="4321175" cy="1465262"/>
          </a:xfrm>
        </p:spPr>
        <p:txBody>
          <a:bodyPr anchor="b"/>
          <a:lstStyle/>
          <a:p>
            <a:pPr marL="0" indent="0" eaLnBrk="1" hangingPunct="1">
              <a:buFont typeface="Wingdings" pitchFamily="2" charset="2"/>
              <a:buNone/>
            </a:pPr>
            <a:r>
              <a:rPr lang="ru-RU" altLang="ru-RU" sz="2400" dirty="0" smtClean="0">
                <a:solidFill>
                  <a:schemeClr val="tx2"/>
                </a:solidFill>
              </a:rPr>
              <a:t>Спиренков Вячеслав Александрович </a:t>
            </a:r>
          </a:p>
          <a:p>
            <a:pPr marL="0" indent="0" eaLnBrk="1" hangingPunct="1">
              <a:buFont typeface="Wingdings" pitchFamily="2" charset="2"/>
              <a:buNone/>
            </a:pPr>
            <a:r>
              <a:rPr lang="ru-RU" altLang="ru-RU" sz="2400" dirty="0" smtClean="0">
                <a:solidFill>
                  <a:schemeClr val="tx2"/>
                </a:solidFill>
              </a:rPr>
              <a:t>Минэкономразвития России</a:t>
            </a:r>
          </a:p>
        </p:txBody>
      </p:sp>
      <p:sp>
        <p:nvSpPr>
          <p:cNvPr id="5124" name="Rectangle 4"/>
          <p:cNvSpPr>
            <a:spLocks noChangeArrowheads="1"/>
          </p:cNvSpPr>
          <p:nvPr/>
        </p:nvSpPr>
        <p:spPr bwMode="auto">
          <a:xfrm>
            <a:off x="4643438" y="5157788"/>
            <a:ext cx="4114800" cy="146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20000"/>
              </a:spcBef>
              <a:spcAft>
                <a:spcPct val="0"/>
              </a:spcAft>
              <a:buClr>
                <a:srgbClr val="003366"/>
              </a:buClr>
              <a:buSzPct val="75000"/>
              <a:buFont typeface="Wingdings" pitchFamily="2" charset="2"/>
              <a:buNone/>
            </a:pPr>
            <a:endParaRPr lang="ru-RU" altLang="ru-RU" sz="2800">
              <a:solidFill>
                <a:srgbClr val="006666"/>
              </a:solidFill>
            </a:endParaRPr>
          </a:p>
        </p:txBody>
      </p:sp>
      <p:sp>
        <p:nvSpPr>
          <p:cNvPr id="5125" name="Rectangle 3"/>
          <p:cNvSpPr>
            <a:spLocks noChangeArrowheads="1"/>
          </p:cNvSpPr>
          <p:nvPr/>
        </p:nvSpPr>
        <p:spPr bwMode="auto">
          <a:xfrm>
            <a:off x="4643438" y="5516563"/>
            <a:ext cx="4114800" cy="110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20000"/>
              </a:spcBef>
              <a:spcAft>
                <a:spcPct val="0"/>
              </a:spcAft>
              <a:buClr>
                <a:srgbClr val="003366"/>
              </a:buClr>
              <a:buSzPct val="75000"/>
              <a:buFont typeface="Wingdings" pitchFamily="2" charset="2"/>
              <a:buNone/>
            </a:pPr>
            <a:r>
              <a:rPr lang="ru-RU" altLang="ru-RU" sz="2800" dirty="0" smtClean="0">
                <a:solidFill>
                  <a:srgbClr val="006666"/>
                </a:solidFill>
              </a:rPr>
              <a:t>Екатеринбург</a:t>
            </a:r>
            <a:endParaRPr lang="ru-RU" altLang="ru-RU" sz="2800" dirty="0">
              <a:solidFill>
                <a:srgbClr val="006666"/>
              </a:solidFill>
            </a:endParaRPr>
          </a:p>
          <a:p>
            <a:pPr eaLnBrk="1" fontAlgn="base" hangingPunct="1">
              <a:spcBef>
                <a:spcPct val="20000"/>
              </a:spcBef>
              <a:spcAft>
                <a:spcPct val="0"/>
              </a:spcAft>
              <a:buClr>
                <a:srgbClr val="003366"/>
              </a:buClr>
              <a:buSzPct val="75000"/>
              <a:buFont typeface="Wingdings" pitchFamily="2" charset="2"/>
              <a:buNone/>
            </a:pPr>
            <a:r>
              <a:rPr lang="ru-RU" altLang="ru-RU" sz="2800" dirty="0" smtClean="0">
                <a:solidFill>
                  <a:srgbClr val="006666"/>
                </a:solidFill>
              </a:rPr>
              <a:t>Март 2017</a:t>
            </a:r>
            <a:endParaRPr lang="ru-RU" altLang="ru-RU" sz="2800" dirty="0">
              <a:solidFill>
                <a:srgbClr val="006666"/>
              </a:solidFill>
            </a:endParaRPr>
          </a:p>
        </p:txBody>
      </p:sp>
    </p:spTree>
    <p:extLst>
      <p:ext uri="{BB962C8B-B14F-4D97-AF65-F5344CB8AC3E}">
        <p14:creationId xmlns:p14="http://schemas.microsoft.com/office/powerpoint/2010/main" val="995132488"/>
      </p:ext>
    </p:extLst>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15. Лица, по заявлению которых </a:t>
            </a:r>
            <a:r>
              <a:rPr lang="ru-RU" sz="2800" b="0" dirty="0" smtClean="0"/>
              <a:t>осуществляются ГКУ  </a:t>
            </a:r>
            <a:r>
              <a:rPr lang="ru-RU" sz="2800" b="0" dirty="0"/>
              <a:t>и </a:t>
            </a:r>
            <a:r>
              <a:rPr lang="ru-RU" sz="2800" b="0" dirty="0" smtClean="0"/>
              <a:t>ГРП</a:t>
            </a:r>
            <a:endParaRPr lang="ru-RU" sz="2800" b="0" dirty="0"/>
          </a:p>
        </p:txBody>
      </p:sp>
      <p:sp>
        <p:nvSpPr>
          <p:cNvPr id="7" name="Прямоугольник 6"/>
          <p:cNvSpPr/>
          <p:nvPr/>
        </p:nvSpPr>
        <p:spPr>
          <a:xfrm>
            <a:off x="755576" y="2349500"/>
            <a:ext cx="8178874" cy="3816429"/>
          </a:xfrm>
          <a:prstGeom prst="rect">
            <a:avLst/>
          </a:prstGeom>
        </p:spPr>
        <p:txBody>
          <a:bodyPr wrap="square">
            <a:spAutoFit/>
          </a:bodyPr>
          <a:lstStyle/>
          <a:p>
            <a:pPr algn="just"/>
            <a:r>
              <a:rPr lang="ru-RU" sz="2400" b="1" dirty="0" smtClean="0"/>
              <a:t>1. ГКУ </a:t>
            </a:r>
            <a:r>
              <a:rPr lang="ru-RU" sz="2400" b="1" dirty="0"/>
              <a:t>и ГРП одновременно:</a:t>
            </a:r>
          </a:p>
          <a:p>
            <a:pPr algn="just"/>
            <a:endParaRPr lang="ru-RU" sz="2200" b="1" dirty="0"/>
          </a:p>
          <a:p>
            <a:pPr algn="just"/>
            <a:r>
              <a:rPr lang="ru-RU" sz="2200" dirty="0" smtClean="0"/>
              <a:t>4</a:t>
            </a:r>
            <a:r>
              <a:rPr lang="ru-RU" sz="2200" dirty="0"/>
              <a:t>) собственника здания, сооружения, объекта незавершенного строительства, ЕНК, - в связи с прекращением существования</a:t>
            </a:r>
            <a:r>
              <a:rPr lang="ru-RU" sz="2200" dirty="0" smtClean="0"/>
              <a:t>;</a:t>
            </a:r>
          </a:p>
          <a:p>
            <a:pPr algn="just"/>
            <a:r>
              <a:rPr lang="ru-RU" sz="2200" dirty="0" smtClean="0"/>
              <a:t>5</a:t>
            </a:r>
            <a:r>
              <a:rPr lang="ru-RU" sz="2200" dirty="0"/>
              <a:t>) собственника объекта и (или) лица, в пользу которого устанавливаются ограничения и обременения, - при ГРП ограничений и обременений, в том числе в связи с образованием части объекта;</a:t>
            </a:r>
          </a:p>
          <a:p>
            <a:r>
              <a:rPr lang="ru-RU" sz="2200" dirty="0"/>
              <a:t>6) кадастрового инженера в случаях, установленных </a:t>
            </a:r>
            <a:r>
              <a:rPr lang="ru-RU" sz="2200" dirty="0" smtClean="0"/>
              <a:t>ФЗ;</a:t>
            </a:r>
            <a:endParaRPr lang="ru-RU" sz="2200" dirty="0"/>
          </a:p>
          <a:p>
            <a:r>
              <a:rPr lang="ru-RU" sz="2200" dirty="0"/>
              <a:t>7) иного лица в случаях, установленных </a:t>
            </a:r>
            <a:r>
              <a:rPr lang="ru-RU" sz="2200" dirty="0" smtClean="0"/>
              <a:t>ФЗ.</a:t>
            </a:r>
            <a:endParaRPr lang="ru-RU" sz="2200" dirty="0"/>
          </a:p>
        </p:txBody>
      </p:sp>
    </p:spTree>
    <p:extLst>
      <p:ext uri="{BB962C8B-B14F-4D97-AF65-F5344CB8AC3E}">
        <p14:creationId xmlns:p14="http://schemas.microsoft.com/office/powerpoint/2010/main" val="1467430240"/>
      </p:ext>
    </p:extLst>
  </p:cSld>
  <p:clrMapOvr>
    <a:masterClrMapping/>
  </p:clrMapOvr>
  <p:transition>
    <p:wipe dir="r"/>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idx="4294967295"/>
          </p:nvPr>
        </p:nvSpPr>
        <p:spPr>
          <a:xfrm>
            <a:off x="684213" y="1000125"/>
            <a:ext cx="7773987" cy="1928813"/>
          </a:xfrm>
          <a:prstGeom prst="roundRect">
            <a:avLst>
              <a:gd name="adj" fmla="val 50000"/>
            </a:avLst>
          </a:prstGeom>
        </p:spPr>
        <p:txBody>
          <a:bodyPr anchor="ctr">
            <a:normAutofit/>
          </a:bodyPr>
          <a:lstStyle/>
          <a:p>
            <a:pPr marL="0" indent="0" algn="ctr" eaLnBrk="1" hangingPunct="1"/>
            <a:r>
              <a:rPr lang="ru-RU" altLang="ru-RU" sz="2800" dirty="0"/>
              <a:t>Законопроекты в сфере земельных отношений и государственного кадастрового учета</a:t>
            </a:r>
          </a:p>
        </p:txBody>
      </p:sp>
      <p:sp>
        <p:nvSpPr>
          <p:cNvPr id="5124" name="Rectangle 4"/>
          <p:cNvSpPr>
            <a:spLocks noChangeArrowheads="1"/>
          </p:cNvSpPr>
          <p:nvPr/>
        </p:nvSpPr>
        <p:spPr bwMode="auto">
          <a:xfrm>
            <a:off x="4643438" y="5157788"/>
            <a:ext cx="4114800" cy="146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20000"/>
              </a:spcBef>
              <a:spcAft>
                <a:spcPct val="0"/>
              </a:spcAft>
              <a:buClr>
                <a:srgbClr val="003366"/>
              </a:buClr>
              <a:buSzPct val="75000"/>
              <a:buFont typeface="Wingdings" pitchFamily="2" charset="2"/>
              <a:buNone/>
            </a:pPr>
            <a:endParaRPr lang="ru-RU" altLang="ru-RU" sz="2800">
              <a:solidFill>
                <a:srgbClr val="006666"/>
              </a:solidFill>
            </a:endParaRPr>
          </a:p>
        </p:txBody>
      </p:sp>
    </p:spTree>
    <p:extLst>
      <p:ext uri="{BB962C8B-B14F-4D97-AF65-F5344CB8AC3E}">
        <p14:creationId xmlns:p14="http://schemas.microsoft.com/office/powerpoint/2010/main" val="1908832076"/>
      </p:ext>
    </p:extLst>
  </p:cSld>
  <p:clrMapOvr>
    <a:masterClrMapping/>
  </p:clrMapOvr>
  <p:transition>
    <p:wipe dir="r"/>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Заголовок 2"/>
          <p:cNvSpPr>
            <a:spLocks noGrp="1"/>
          </p:cNvSpPr>
          <p:nvPr>
            <p:ph type="title"/>
          </p:nvPr>
        </p:nvSpPr>
        <p:spPr>
          <a:xfrm>
            <a:off x="755576" y="476672"/>
            <a:ext cx="8388424" cy="1512466"/>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smtClean="0"/>
              <a:t>Законопроект «Об </a:t>
            </a:r>
            <a:r>
              <a:rPr lang="ru-RU" sz="3200" dirty="0" smtClean="0"/>
              <a:t>устранении противоречий </a:t>
            </a:r>
            <a:r>
              <a:rPr lang="ru-RU" sz="3200" dirty="0"/>
              <a:t>в сведениях </a:t>
            </a:r>
            <a:r>
              <a:rPr lang="ru-RU" sz="3200" dirty="0" smtClean="0"/>
              <a:t>государственных </a:t>
            </a:r>
            <a:r>
              <a:rPr lang="ru-RU" sz="3200" dirty="0"/>
              <a:t>реестров</a:t>
            </a:r>
            <a:r>
              <a:rPr lang="ru-RU" altLang="ru-RU" sz="3200" dirty="0" smtClean="0"/>
              <a:t>» </a:t>
            </a:r>
          </a:p>
        </p:txBody>
      </p:sp>
      <p:sp>
        <p:nvSpPr>
          <p:cNvPr id="16387" name="Объект 4"/>
          <p:cNvSpPr>
            <a:spLocks noGrp="1"/>
          </p:cNvSpPr>
          <p:nvPr>
            <p:ph idx="1"/>
          </p:nvPr>
        </p:nvSpPr>
        <p:spPr>
          <a:xfrm>
            <a:off x="395288" y="2276475"/>
            <a:ext cx="8569325" cy="4465638"/>
          </a:xfrm>
        </p:spPr>
        <p:txBody>
          <a:bodyPr/>
          <a:lstStyle/>
          <a:p>
            <a:pPr algn="just">
              <a:defRPr/>
            </a:pPr>
            <a:r>
              <a:rPr lang="ru-RU" sz="3200" dirty="0" smtClean="0"/>
              <a:t>Существующие проблемы</a:t>
            </a:r>
          </a:p>
          <a:p>
            <a:pPr marL="742950" lvl="2" indent="-342900" algn="just">
              <a:defRPr/>
            </a:pPr>
            <a:r>
              <a:rPr lang="ru-RU" sz="2800" dirty="0" smtClean="0">
                <a:ea typeface="+mn-ea"/>
                <a:cs typeface="+mn-cs"/>
              </a:rPr>
              <a:t>противоречие </a:t>
            </a:r>
            <a:r>
              <a:rPr lang="ru-RU" sz="2800" dirty="0">
                <a:ea typeface="+mn-ea"/>
                <a:cs typeface="+mn-cs"/>
              </a:rPr>
              <a:t>сведений лесного реестра и ЕГРН</a:t>
            </a:r>
          </a:p>
          <a:p>
            <a:pPr marL="742950" lvl="2" indent="-342900" algn="just">
              <a:defRPr/>
            </a:pPr>
            <a:r>
              <a:rPr lang="ru-RU" sz="2800" dirty="0" smtClean="0">
                <a:ea typeface="+mn-ea"/>
                <a:cs typeface="+mn-cs"/>
              </a:rPr>
              <a:t>многочисленные </a:t>
            </a:r>
            <a:r>
              <a:rPr lang="ru-RU" sz="2800" dirty="0">
                <a:ea typeface="+mn-ea"/>
                <a:cs typeface="+mn-cs"/>
              </a:rPr>
              <a:t>пересечения лесных участков между собой и с другими ЗУ</a:t>
            </a:r>
          </a:p>
          <a:p>
            <a:pPr marL="742950" lvl="2" indent="-342900" algn="just">
              <a:defRPr/>
            </a:pPr>
            <a:r>
              <a:rPr lang="ru-RU" sz="2800" dirty="0">
                <a:ea typeface="+mn-ea"/>
                <a:cs typeface="+mn-cs"/>
              </a:rPr>
              <a:t> </a:t>
            </a:r>
            <a:r>
              <a:rPr lang="ru-RU" sz="2800" dirty="0" smtClean="0">
                <a:ea typeface="+mn-ea"/>
                <a:cs typeface="+mn-cs"/>
              </a:rPr>
              <a:t>необходимость выведения </a:t>
            </a:r>
            <a:r>
              <a:rPr lang="ru-RU" sz="2800" dirty="0">
                <a:ea typeface="+mn-ea"/>
                <a:cs typeface="+mn-cs"/>
              </a:rPr>
              <a:t>лесных </a:t>
            </a:r>
            <a:r>
              <a:rPr lang="ru-RU" sz="2800" dirty="0" smtClean="0">
                <a:ea typeface="+mn-ea"/>
                <a:cs typeface="+mn-cs"/>
              </a:rPr>
              <a:t>поселков, </a:t>
            </a:r>
            <a:r>
              <a:rPr lang="ru-RU" sz="2800" dirty="0" smtClean="0"/>
              <a:t>упраздненных военных городков</a:t>
            </a:r>
            <a:r>
              <a:rPr lang="ru-RU" sz="2800" dirty="0" smtClean="0">
                <a:ea typeface="+mn-ea"/>
                <a:cs typeface="+mn-cs"/>
              </a:rPr>
              <a:t> из земель </a:t>
            </a:r>
            <a:r>
              <a:rPr lang="ru-RU" sz="2800" dirty="0">
                <a:ea typeface="+mn-ea"/>
                <a:cs typeface="+mn-cs"/>
              </a:rPr>
              <a:t>лесного фонда </a:t>
            </a:r>
          </a:p>
          <a:p>
            <a:pPr algn="just">
              <a:defRPr/>
            </a:pPr>
            <a:endParaRPr lang="ru-RU" altLang="ru-RU" sz="3200" dirty="0">
              <a:ea typeface="+mn-ea"/>
              <a:cs typeface="+mn-cs"/>
            </a:endParaRPr>
          </a:p>
          <a:p>
            <a:pPr lvl="1" algn="just">
              <a:defRPr/>
            </a:pPr>
            <a:endParaRPr lang="ru-RU" altLang="ru-RU" b="1" dirty="0"/>
          </a:p>
          <a:p>
            <a:pPr lvl="1" algn="just">
              <a:defRPr/>
            </a:pPr>
            <a:endParaRPr lang="ru-RU" altLang="ru-RU" b="1" dirty="0"/>
          </a:p>
          <a:p>
            <a:pPr lvl="1" algn="just">
              <a:defRPr/>
            </a:pPr>
            <a:endParaRPr lang="ru-RU" altLang="ru-RU" dirty="0"/>
          </a:p>
          <a:p>
            <a:pPr algn="just">
              <a:defRPr/>
            </a:pPr>
            <a:endParaRPr lang="ru-RU" altLang="ru-RU" dirty="0" smtClean="0"/>
          </a:p>
          <a:p>
            <a:pPr marL="0" indent="0" algn="just">
              <a:buFont typeface="Wingdings" pitchFamily="2" charset="2"/>
              <a:buNone/>
              <a:defRPr/>
            </a:pPr>
            <a:endParaRPr lang="ru-RU" altLang="ru-RU" dirty="0" smtClean="0"/>
          </a:p>
        </p:txBody>
      </p:sp>
    </p:spTree>
    <p:extLst>
      <p:ext uri="{BB962C8B-B14F-4D97-AF65-F5344CB8AC3E}">
        <p14:creationId xmlns:p14="http://schemas.microsoft.com/office/powerpoint/2010/main" val="3236678973"/>
      </p:ext>
    </p:extLst>
  </p:cSld>
  <p:clrMapOvr>
    <a:masterClrMapping/>
  </p:clrMapOvr>
  <p:transition>
    <p:wipe dir="r"/>
  </p:transition>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Объект 4"/>
          <p:cNvSpPr>
            <a:spLocks noGrp="1"/>
          </p:cNvSpPr>
          <p:nvPr>
            <p:ph idx="1"/>
          </p:nvPr>
        </p:nvSpPr>
        <p:spPr>
          <a:xfrm>
            <a:off x="395288" y="2276475"/>
            <a:ext cx="8569325" cy="4465638"/>
          </a:xfrm>
        </p:spPr>
        <p:txBody>
          <a:bodyPr/>
          <a:lstStyle/>
          <a:p>
            <a:pPr algn="just">
              <a:defRPr/>
            </a:pPr>
            <a:r>
              <a:rPr lang="ru-RU" sz="3200" dirty="0"/>
              <a:t>2</a:t>
            </a:r>
            <a:r>
              <a:rPr lang="ru-RU" sz="3200" dirty="0" smtClean="0"/>
              <a:t>6 </a:t>
            </a:r>
            <a:r>
              <a:rPr lang="ru-RU" sz="3200" dirty="0"/>
              <a:t>января 2017 г., проект федерального закона </a:t>
            </a:r>
            <a:r>
              <a:rPr lang="ru-RU" sz="3200" dirty="0" smtClean="0"/>
              <a:t>Правительством России</a:t>
            </a:r>
          </a:p>
          <a:p>
            <a:pPr algn="just">
              <a:defRPr/>
            </a:pPr>
            <a:r>
              <a:rPr lang="ru-RU" sz="3200" dirty="0"/>
              <a:t> планируется рассмотрение Государственной Думой ФС РФ в весеннюю сессию 2017 г.</a:t>
            </a:r>
          </a:p>
          <a:p>
            <a:pPr algn="just">
              <a:defRPr/>
            </a:pPr>
            <a:r>
              <a:rPr lang="ru-RU" sz="3200" dirty="0"/>
              <a:t>планируется вступление в силу с 1 июля 2018 г.</a:t>
            </a:r>
          </a:p>
          <a:p>
            <a:pPr algn="just">
              <a:defRPr/>
            </a:pPr>
            <a:endParaRPr lang="ru-RU" altLang="ru-RU" sz="3200" dirty="0">
              <a:ea typeface="+mn-ea"/>
              <a:cs typeface="+mn-cs"/>
            </a:endParaRPr>
          </a:p>
          <a:p>
            <a:pPr lvl="1" algn="just">
              <a:defRPr/>
            </a:pPr>
            <a:endParaRPr lang="ru-RU" altLang="ru-RU" b="1" dirty="0"/>
          </a:p>
          <a:p>
            <a:pPr lvl="1" algn="just">
              <a:defRPr/>
            </a:pPr>
            <a:endParaRPr lang="ru-RU" altLang="ru-RU" b="1" dirty="0"/>
          </a:p>
          <a:p>
            <a:pPr lvl="1" algn="just">
              <a:defRPr/>
            </a:pPr>
            <a:endParaRPr lang="ru-RU" altLang="ru-RU" dirty="0"/>
          </a:p>
          <a:p>
            <a:pPr algn="just">
              <a:defRPr/>
            </a:pPr>
            <a:endParaRPr lang="ru-RU" altLang="ru-RU" dirty="0" smtClean="0"/>
          </a:p>
          <a:p>
            <a:pPr marL="0" indent="0" algn="just">
              <a:buFont typeface="Wingdings" pitchFamily="2" charset="2"/>
              <a:buNone/>
              <a:defRPr/>
            </a:pPr>
            <a:endParaRPr lang="ru-RU" altLang="ru-RU" dirty="0" smtClean="0"/>
          </a:p>
        </p:txBody>
      </p:sp>
      <p:sp>
        <p:nvSpPr>
          <p:cNvPr id="5" name="Заголовок 2"/>
          <p:cNvSpPr>
            <a:spLocks noGrp="1"/>
          </p:cNvSpPr>
          <p:nvPr>
            <p:ph type="title"/>
          </p:nvPr>
        </p:nvSpPr>
        <p:spPr>
          <a:xfrm>
            <a:off x="755576" y="476672"/>
            <a:ext cx="8388424" cy="1512466"/>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smtClean="0"/>
              <a:t>Законопроект «Об </a:t>
            </a:r>
            <a:r>
              <a:rPr lang="ru-RU" sz="3200" dirty="0" smtClean="0"/>
              <a:t>устранении противоречий </a:t>
            </a:r>
            <a:r>
              <a:rPr lang="ru-RU" sz="3200" dirty="0"/>
              <a:t>в сведениях </a:t>
            </a:r>
            <a:r>
              <a:rPr lang="ru-RU" sz="3200" dirty="0" smtClean="0"/>
              <a:t>государственных </a:t>
            </a:r>
            <a:r>
              <a:rPr lang="ru-RU" sz="3200" dirty="0"/>
              <a:t>реестров</a:t>
            </a:r>
            <a:r>
              <a:rPr lang="ru-RU" altLang="ru-RU" sz="3200" dirty="0" smtClean="0"/>
              <a:t>» </a:t>
            </a:r>
          </a:p>
        </p:txBody>
      </p:sp>
    </p:spTree>
    <p:extLst>
      <p:ext uri="{BB962C8B-B14F-4D97-AF65-F5344CB8AC3E}">
        <p14:creationId xmlns:p14="http://schemas.microsoft.com/office/powerpoint/2010/main" val="2024761189"/>
      </p:ext>
    </p:extLst>
  </p:cSld>
  <p:clrMapOvr>
    <a:masterClrMapping/>
  </p:clrMapOvr>
  <p:transition>
    <p:wipe dir="r"/>
  </p:transition>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Объект 4"/>
          <p:cNvSpPr>
            <a:spLocks noGrp="1"/>
          </p:cNvSpPr>
          <p:nvPr>
            <p:ph idx="1"/>
          </p:nvPr>
        </p:nvSpPr>
        <p:spPr>
          <a:xfrm>
            <a:off x="395288" y="2276475"/>
            <a:ext cx="8569325" cy="4465638"/>
          </a:xfrm>
        </p:spPr>
        <p:txBody>
          <a:bodyPr/>
          <a:lstStyle/>
          <a:p>
            <a:pPr algn="just">
              <a:defRPr/>
            </a:pPr>
            <a:r>
              <a:rPr lang="ru-RU" sz="3200" dirty="0" smtClean="0"/>
              <a:t>Согласование с уполномоченным в области лесных отношений органом схемы расположения ЗУ на КПТ для образования ЗУ из гос. и </a:t>
            </a:r>
            <a:r>
              <a:rPr lang="ru-RU" sz="3200" dirty="0" err="1" smtClean="0"/>
              <a:t>мун</a:t>
            </a:r>
            <a:r>
              <a:rPr lang="ru-RU" sz="3200" dirty="0" smtClean="0"/>
              <a:t>. земель вне границ населенных пунктов (10 рабочих  </a:t>
            </a:r>
            <a:r>
              <a:rPr lang="ru-RU" sz="3200" dirty="0"/>
              <a:t>д</a:t>
            </a:r>
            <a:r>
              <a:rPr lang="ru-RU" sz="3200" dirty="0" smtClean="0"/>
              <a:t>ней);</a:t>
            </a:r>
          </a:p>
          <a:p>
            <a:pPr algn="just">
              <a:defRPr/>
            </a:pPr>
            <a:endParaRPr lang="ru-RU" sz="3200" dirty="0" smtClean="0"/>
          </a:p>
          <a:p>
            <a:pPr algn="just">
              <a:defRPr/>
            </a:pPr>
            <a:endParaRPr lang="ru-RU" dirty="0" smtClean="0"/>
          </a:p>
          <a:p>
            <a:pPr algn="just">
              <a:defRPr/>
            </a:pPr>
            <a:endParaRPr lang="ru-RU" altLang="ru-RU" sz="3200" dirty="0">
              <a:ea typeface="+mn-ea"/>
              <a:cs typeface="+mn-cs"/>
            </a:endParaRPr>
          </a:p>
          <a:p>
            <a:pPr lvl="1" algn="just">
              <a:defRPr/>
            </a:pPr>
            <a:endParaRPr lang="ru-RU" altLang="ru-RU" b="1" dirty="0"/>
          </a:p>
          <a:p>
            <a:pPr lvl="1" algn="just">
              <a:defRPr/>
            </a:pPr>
            <a:endParaRPr lang="ru-RU" altLang="ru-RU" b="1" dirty="0"/>
          </a:p>
          <a:p>
            <a:pPr lvl="1" algn="just">
              <a:defRPr/>
            </a:pPr>
            <a:endParaRPr lang="ru-RU" altLang="ru-RU" dirty="0"/>
          </a:p>
          <a:p>
            <a:pPr algn="just">
              <a:defRPr/>
            </a:pPr>
            <a:endParaRPr lang="ru-RU" altLang="ru-RU" dirty="0" smtClean="0"/>
          </a:p>
          <a:p>
            <a:pPr marL="0" indent="0" algn="just">
              <a:buFont typeface="Wingdings" pitchFamily="2" charset="2"/>
              <a:buNone/>
              <a:defRPr/>
            </a:pPr>
            <a:endParaRPr lang="ru-RU" altLang="ru-RU" dirty="0" smtClean="0"/>
          </a:p>
        </p:txBody>
      </p:sp>
      <p:sp>
        <p:nvSpPr>
          <p:cNvPr id="5" name="Заголовок 2"/>
          <p:cNvSpPr>
            <a:spLocks noGrp="1"/>
          </p:cNvSpPr>
          <p:nvPr>
            <p:ph type="title"/>
          </p:nvPr>
        </p:nvSpPr>
        <p:spPr>
          <a:xfrm>
            <a:off x="755576" y="476672"/>
            <a:ext cx="8388424" cy="1512466"/>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smtClean="0"/>
              <a:t>Законопроект «Об </a:t>
            </a:r>
            <a:r>
              <a:rPr lang="ru-RU" sz="3200" dirty="0" smtClean="0"/>
              <a:t>устранении противоречий </a:t>
            </a:r>
            <a:r>
              <a:rPr lang="ru-RU" sz="3200" dirty="0"/>
              <a:t>в сведениях </a:t>
            </a:r>
            <a:r>
              <a:rPr lang="ru-RU" sz="3200" dirty="0" smtClean="0"/>
              <a:t>государственных </a:t>
            </a:r>
            <a:r>
              <a:rPr lang="ru-RU" sz="3200" dirty="0"/>
              <a:t>реестров</a:t>
            </a:r>
            <a:r>
              <a:rPr lang="ru-RU" altLang="ru-RU" sz="3200" dirty="0" smtClean="0"/>
              <a:t>» </a:t>
            </a:r>
          </a:p>
        </p:txBody>
      </p:sp>
    </p:spTree>
    <p:extLst>
      <p:ext uri="{BB962C8B-B14F-4D97-AF65-F5344CB8AC3E}">
        <p14:creationId xmlns:p14="http://schemas.microsoft.com/office/powerpoint/2010/main" val="2063777205"/>
      </p:ext>
    </p:extLst>
  </p:cSld>
  <p:clrMapOvr>
    <a:masterClrMapping/>
  </p:clrMapOvr>
  <p:transition>
    <p:wipe dir="r"/>
  </p:transition>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Объект 4"/>
          <p:cNvSpPr>
            <a:spLocks noGrp="1"/>
          </p:cNvSpPr>
          <p:nvPr>
            <p:ph idx="1"/>
          </p:nvPr>
        </p:nvSpPr>
        <p:spPr>
          <a:xfrm>
            <a:off x="395288" y="2276475"/>
            <a:ext cx="8569325" cy="4465638"/>
          </a:xfrm>
        </p:spPr>
        <p:txBody>
          <a:bodyPr/>
          <a:lstStyle/>
          <a:p>
            <a:pPr algn="just">
              <a:defRPr/>
            </a:pPr>
            <a:r>
              <a:rPr lang="ru-RU" sz="2400" dirty="0" smtClean="0"/>
              <a:t>Если </a:t>
            </a:r>
            <a:r>
              <a:rPr lang="ru-RU" sz="2400" dirty="0"/>
              <a:t>в соответствии со сведениями, содержащимися </a:t>
            </a:r>
            <a:r>
              <a:rPr lang="ru-RU" sz="2400" dirty="0" smtClean="0"/>
              <a:t>в </a:t>
            </a:r>
            <a:r>
              <a:rPr lang="ru-RU" sz="2400" dirty="0"/>
              <a:t>государственном лесном реестре, лесном плане </a:t>
            </a:r>
            <a:r>
              <a:rPr lang="ru-RU" sz="2400" dirty="0" smtClean="0"/>
              <a:t>и </a:t>
            </a:r>
            <a:r>
              <a:rPr lang="ru-RU" sz="2400" dirty="0"/>
              <a:t>(или) лесоустроительной документации, </a:t>
            </a:r>
            <a:r>
              <a:rPr lang="ru-RU" sz="2400" dirty="0" smtClean="0"/>
              <a:t>ЗУ относится </a:t>
            </a:r>
            <a:r>
              <a:rPr lang="ru-RU" sz="2400" dirty="0"/>
              <a:t>к категории земель лесного фонда, а в соответствии                                     со сведениями </a:t>
            </a:r>
            <a:r>
              <a:rPr lang="ru-RU" sz="2400" dirty="0" smtClean="0"/>
              <a:t>ЕГРН </a:t>
            </a:r>
            <a:r>
              <a:rPr lang="ru-RU" sz="2400" dirty="0"/>
              <a:t>и (или) </a:t>
            </a:r>
            <a:r>
              <a:rPr lang="ru-RU" sz="2400" dirty="0" smtClean="0"/>
              <a:t>правоустанавливающими (</a:t>
            </a:r>
            <a:r>
              <a:rPr lang="ru-RU" sz="2400" dirty="0" err="1" smtClean="0"/>
              <a:t>правоудостоверяющими</a:t>
            </a:r>
            <a:r>
              <a:rPr lang="ru-RU" sz="2400" dirty="0" smtClean="0"/>
              <a:t>) документами, ЗУ </a:t>
            </a:r>
            <a:r>
              <a:rPr lang="ru-RU" sz="2400" dirty="0"/>
              <a:t>отнесен к иной категории земель, </a:t>
            </a:r>
            <a:r>
              <a:rPr lang="ru-RU" sz="2400" b="1" dirty="0"/>
              <a:t>принадлежность </a:t>
            </a:r>
            <a:r>
              <a:rPr lang="ru-RU" sz="2400" b="1" dirty="0" smtClean="0"/>
              <a:t>ЗУ к категории </a:t>
            </a:r>
            <a:r>
              <a:rPr lang="ru-RU" sz="2400" b="1" dirty="0"/>
              <a:t>земель определяется в соответствии                                  со </a:t>
            </a:r>
            <a:r>
              <a:rPr lang="ru-RU" sz="2400" b="1" dirty="0" smtClean="0"/>
              <a:t>сведениями ЕГРН</a:t>
            </a:r>
            <a:r>
              <a:rPr lang="ru-RU" sz="2400" dirty="0" smtClean="0"/>
              <a:t>, при отсутствии таковых – со сведениями правоустанавливающих документов</a:t>
            </a:r>
          </a:p>
          <a:p>
            <a:pPr algn="just">
              <a:defRPr/>
            </a:pPr>
            <a:endParaRPr lang="ru-RU" dirty="0" smtClean="0"/>
          </a:p>
          <a:p>
            <a:pPr algn="just">
              <a:defRPr/>
            </a:pPr>
            <a:endParaRPr lang="ru-RU" altLang="ru-RU" sz="3200" dirty="0">
              <a:ea typeface="+mn-ea"/>
              <a:cs typeface="+mn-cs"/>
            </a:endParaRPr>
          </a:p>
          <a:p>
            <a:pPr lvl="1" algn="just">
              <a:defRPr/>
            </a:pPr>
            <a:endParaRPr lang="ru-RU" altLang="ru-RU" b="1" dirty="0"/>
          </a:p>
          <a:p>
            <a:pPr lvl="1" algn="just">
              <a:defRPr/>
            </a:pPr>
            <a:endParaRPr lang="ru-RU" altLang="ru-RU" b="1" dirty="0"/>
          </a:p>
          <a:p>
            <a:pPr lvl="1" algn="just">
              <a:defRPr/>
            </a:pPr>
            <a:endParaRPr lang="ru-RU" altLang="ru-RU" dirty="0"/>
          </a:p>
          <a:p>
            <a:pPr algn="just">
              <a:defRPr/>
            </a:pPr>
            <a:endParaRPr lang="ru-RU" altLang="ru-RU" dirty="0" smtClean="0"/>
          </a:p>
          <a:p>
            <a:pPr marL="0" indent="0" algn="just">
              <a:buFont typeface="Wingdings" pitchFamily="2" charset="2"/>
              <a:buNone/>
              <a:defRPr/>
            </a:pPr>
            <a:endParaRPr lang="ru-RU" altLang="ru-RU" dirty="0" smtClean="0"/>
          </a:p>
        </p:txBody>
      </p:sp>
      <p:sp>
        <p:nvSpPr>
          <p:cNvPr id="5" name="Заголовок 2"/>
          <p:cNvSpPr>
            <a:spLocks noGrp="1"/>
          </p:cNvSpPr>
          <p:nvPr>
            <p:ph type="title"/>
          </p:nvPr>
        </p:nvSpPr>
        <p:spPr>
          <a:xfrm>
            <a:off x="755576" y="476672"/>
            <a:ext cx="8388424" cy="1512466"/>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smtClean="0"/>
              <a:t>Законопроект «Об </a:t>
            </a:r>
            <a:r>
              <a:rPr lang="ru-RU" sz="3200" dirty="0" smtClean="0"/>
              <a:t>устранении противоречий </a:t>
            </a:r>
            <a:r>
              <a:rPr lang="ru-RU" sz="3200" dirty="0"/>
              <a:t>в сведениях </a:t>
            </a:r>
            <a:r>
              <a:rPr lang="ru-RU" sz="3200" dirty="0" smtClean="0"/>
              <a:t>государственных </a:t>
            </a:r>
            <a:r>
              <a:rPr lang="ru-RU" sz="3200" dirty="0"/>
              <a:t>реестров</a:t>
            </a:r>
            <a:r>
              <a:rPr lang="ru-RU" altLang="ru-RU" sz="3200" dirty="0" smtClean="0"/>
              <a:t>» </a:t>
            </a:r>
          </a:p>
        </p:txBody>
      </p:sp>
    </p:spTree>
    <p:extLst>
      <p:ext uri="{BB962C8B-B14F-4D97-AF65-F5344CB8AC3E}">
        <p14:creationId xmlns:p14="http://schemas.microsoft.com/office/powerpoint/2010/main" val="2333928396"/>
      </p:ext>
    </p:extLst>
  </p:cSld>
  <p:clrMapOvr>
    <a:masterClrMapping/>
  </p:clrMapOvr>
  <p:transition>
    <p:wipe dir="r"/>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Объект 4"/>
          <p:cNvSpPr>
            <a:spLocks noGrp="1"/>
          </p:cNvSpPr>
          <p:nvPr>
            <p:ph idx="1"/>
          </p:nvPr>
        </p:nvSpPr>
        <p:spPr>
          <a:xfrm>
            <a:off x="395288" y="2276475"/>
            <a:ext cx="8569325" cy="4465638"/>
          </a:xfrm>
        </p:spPr>
        <p:txBody>
          <a:bodyPr/>
          <a:lstStyle/>
          <a:p>
            <a:pPr algn="just"/>
            <a:r>
              <a:rPr lang="ru-RU" sz="2400" dirty="0"/>
              <a:t>Сведения о границах лесных участков и правах на них вносятся в государственный лесной реестр на основании сведений </a:t>
            </a:r>
            <a:r>
              <a:rPr lang="ru-RU" sz="2400" dirty="0" smtClean="0"/>
              <a:t>ЕГРН.</a:t>
            </a:r>
            <a:endParaRPr lang="ru-RU" sz="2400" dirty="0"/>
          </a:p>
          <a:p>
            <a:pPr algn="just"/>
            <a:r>
              <a:rPr lang="ru-RU" sz="2400" dirty="0"/>
              <a:t>В случае если сведения о границах лесных участков и </a:t>
            </a:r>
            <a:r>
              <a:rPr lang="ru-RU" sz="2400" dirty="0" smtClean="0"/>
              <a:t>правах на </a:t>
            </a:r>
            <a:r>
              <a:rPr lang="ru-RU" sz="2400" dirty="0"/>
              <a:t>них, содержащиеся в </a:t>
            </a:r>
            <a:r>
              <a:rPr lang="ru-RU" sz="2400" dirty="0" smtClean="0"/>
              <a:t>ЕГРН, </a:t>
            </a:r>
            <a:r>
              <a:rPr lang="ru-RU" sz="2400" dirty="0"/>
              <a:t>противоречат сведениям, содержащимся в государственном лесном реестре, достоверными признаются сведения </a:t>
            </a:r>
            <a:r>
              <a:rPr lang="ru-RU" sz="2400" dirty="0" smtClean="0"/>
              <a:t>ЕГРН.</a:t>
            </a:r>
            <a:endParaRPr lang="ru-RU" dirty="0" smtClean="0"/>
          </a:p>
          <a:p>
            <a:pPr algn="just">
              <a:defRPr/>
            </a:pPr>
            <a:r>
              <a:rPr lang="ru-RU" sz="2400" dirty="0"/>
              <a:t>При переносе сведений о лесных участках из государственного лесного реестра не допускается включение в </a:t>
            </a:r>
            <a:r>
              <a:rPr lang="ru-RU" sz="2400" dirty="0" smtClean="0"/>
              <a:t>ЕГРН сведений </a:t>
            </a:r>
            <a:r>
              <a:rPr lang="ru-RU" sz="2400" dirty="0"/>
              <a:t>о границах Л</a:t>
            </a:r>
            <a:r>
              <a:rPr lang="ru-RU" sz="2400" dirty="0" smtClean="0"/>
              <a:t>У и правах на </a:t>
            </a:r>
            <a:r>
              <a:rPr lang="ru-RU" sz="2400" dirty="0"/>
              <a:t>них, которые приводят к возникновению противоречий со сведениями </a:t>
            </a:r>
            <a:r>
              <a:rPr lang="ru-RU" sz="2400" dirty="0" smtClean="0"/>
              <a:t>ЕГРН.</a:t>
            </a:r>
            <a:endParaRPr lang="ru-RU" sz="2400" dirty="0"/>
          </a:p>
          <a:p>
            <a:pPr algn="just">
              <a:defRPr/>
            </a:pPr>
            <a:endParaRPr lang="ru-RU" altLang="ru-RU" sz="3200" dirty="0">
              <a:ea typeface="+mn-ea"/>
              <a:cs typeface="+mn-cs"/>
            </a:endParaRPr>
          </a:p>
          <a:p>
            <a:pPr lvl="1" algn="just">
              <a:defRPr/>
            </a:pPr>
            <a:endParaRPr lang="ru-RU" altLang="ru-RU" b="1" dirty="0"/>
          </a:p>
          <a:p>
            <a:pPr lvl="1" algn="just">
              <a:defRPr/>
            </a:pPr>
            <a:endParaRPr lang="ru-RU" altLang="ru-RU" b="1" dirty="0"/>
          </a:p>
          <a:p>
            <a:pPr lvl="1" algn="just">
              <a:defRPr/>
            </a:pPr>
            <a:endParaRPr lang="ru-RU" altLang="ru-RU" dirty="0"/>
          </a:p>
          <a:p>
            <a:pPr algn="just">
              <a:defRPr/>
            </a:pPr>
            <a:endParaRPr lang="ru-RU" altLang="ru-RU" dirty="0" smtClean="0"/>
          </a:p>
          <a:p>
            <a:pPr marL="0" indent="0" algn="just">
              <a:buFont typeface="Wingdings" pitchFamily="2" charset="2"/>
              <a:buNone/>
              <a:defRPr/>
            </a:pPr>
            <a:endParaRPr lang="ru-RU" altLang="ru-RU" dirty="0" smtClean="0"/>
          </a:p>
        </p:txBody>
      </p:sp>
      <p:sp>
        <p:nvSpPr>
          <p:cNvPr id="5" name="Заголовок 2"/>
          <p:cNvSpPr>
            <a:spLocks noGrp="1"/>
          </p:cNvSpPr>
          <p:nvPr>
            <p:ph type="title"/>
          </p:nvPr>
        </p:nvSpPr>
        <p:spPr>
          <a:xfrm>
            <a:off x="755576" y="476672"/>
            <a:ext cx="8388424" cy="1512466"/>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smtClean="0"/>
              <a:t>Законопроект «Об </a:t>
            </a:r>
            <a:r>
              <a:rPr lang="ru-RU" sz="3200" dirty="0" smtClean="0"/>
              <a:t>устранении противоречий </a:t>
            </a:r>
            <a:r>
              <a:rPr lang="ru-RU" sz="3200" dirty="0"/>
              <a:t>в сведениях </a:t>
            </a:r>
            <a:r>
              <a:rPr lang="ru-RU" sz="3200" dirty="0" smtClean="0"/>
              <a:t>государственных </a:t>
            </a:r>
            <a:r>
              <a:rPr lang="ru-RU" sz="3200" dirty="0"/>
              <a:t>реестров</a:t>
            </a:r>
            <a:r>
              <a:rPr lang="ru-RU" altLang="ru-RU" sz="3200" dirty="0" smtClean="0"/>
              <a:t>» </a:t>
            </a:r>
          </a:p>
        </p:txBody>
      </p:sp>
    </p:spTree>
    <p:extLst>
      <p:ext uri="{BB962C8B-B14F-4D97-AF65-F5344CB8AC3E}">
        <p14:creationId xmlns:p14="http://schemas.microsoft.com/office/powerpoint/2010/main" val="1706400590"/>
      </p:ext>
    </p:extLst>
  </p:cSld>
  <p:clrMapOvr>
    <a:masterClrMapping/>
  </p:clrMapOvr>
  <p:transition>
    <p:wipe dir="r"/>
  </p:transition>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Объект 4"/>
          <p:cNvSpPr>
            <a:spLocks noGrp="1"/>
          </p:cNvSpPr>
          <p:nvPr>
            <p:ph idx="1"/>
          </p:nvPr>
        </p:nvSpPr>
        <p:spPr>
          <a:xfrm>
            <a:off x="395288" y="2276475"/>
            <a:ext cx="8569325" cy="4465638"/>
          </a:xfrm>
        </p:spPr>
        <p:txBody>
          <a:bodyPr/>
          <a:lstStyle/>
          <a:p>
            <a:pPr algn="just">
              <a:defRPr/>
            </a:pPr>
            <a:r>
              <a:rPr lang="ru-RU" sz="2400" dirty="0" smtClean="0"/>
              <a:t>В состав </a:t>
            </a:r>
            <a:r>
              <a:rPr lang="ru-RU" sz="2400" dirty="0"/>
              <a:t>проекта генерального плана поселения или городского округа </a:t>
            </a:r>
            <a:r>
              <a:rPr lang="ru-RU" sz="2400" dirty="0" smtClean="0"/>
              <a:t>включается </a:t>
            </a:r>
            <a:r>
              <a:rPr lang="ru-RU" sz="2400" u="sng" dirty="0" smtClean="0"/>
              <a:t>карта </a:t>
            </a:r>
            <a:r>
              <a:rPr lang="ru-RU" sz="2400" u="sng" dirty="0"/>
              <a:t>границ населенного пункта</a:t>
            </a:r>
            <a:r>
              <a:rPr lang="ru-RU" sz="2400" dirty="0"/>
              <a:t> для </a:t>
            </a:r>
            <a:br>
              <a:rPr lang="ru-RU" sz="2400" dirty="0"/>
            </a:br>
            <a:r>
              <a:rPr lang="ru-RU" sz="2400" dirty="0"/>
              <a:t>установления границ</a:t>
            </a:r>
            <a:r>
              <a:rPr lang="ru-RU" sz="2400" dirty="0" smtClean="0"/>
              <a:t> лесных поселков и военных городков в границах лесного фонда</a:t>
            </a:r>
          </a:p>
          <a:p>
            <a:pPr algn="just">
              <a:defRPr/>
            </a:pPr>
            <a:r>
              <a:rPr lang="ru-RU" sz="2400" dirty="0" smtClean="0"/>
              <a:t>Создается комиссия при ОМС, готовятся предложения о сохранении/упразднении лесного поселка (военного городка), проектируемые границы </a:t>
            </a:r>
          </a:p>
          <a:p>
            <a:pPr algn="just">
              <a:defRPr/>
            </a:pPr>
            <a:r>
              <a:rPr lang="ru-RU" sz="2400" dirty="0" smtClean="0"/>
              <a:t>Карта границ населенного пункта согласовывается и утверждается в составе генерального плана</a:t>
            </a:r>
          </a:p>
          <a:p>
            <a:pPr algn="just">
              <a:defRPr/>
            </a:pPr>
            <a:endParaRPr lang="ru-RU" sz="2400" dirty="0" smtClean="0"/>
          </a:p>
          <a:p>
            <a:pPr algn="just">
              <a:defRPr/>
            </a:pPr>
            <a:endParaRPr lang="ru-RU" dirty="0" smtClean="0"/>
          </a:p>
          <a:p>
            <a:pPr algn="just">
              <a:defRPr/>
            </a:pPr>
            <a:endParaRPr lang="ru-RU" altLang="ru-RU" sz="3200" dirty="0">
              <a:ea typeface="+mn-ea"/>
              <a:cs typeface="+mn-cs"/>
            </a:endParaRPr>
          </a:p>
          <a:p>
            <a:pPr lvl="1" algn="just">
              <a:defRPr/>
            </a:pPr>
            <a:endParaRPr lang="ru-RU" altLang="ru-RU" b="1" dirty="0"/>
          </a:p>
          <a:p>
            <a:pPr lvl="1" algn="just">
              <a:defRPr/>
            </a:pPr>
            <a:endParaRPr lang="ru-RU" altLang="ru-RU" b="1" dirty="0"/>
          </a:p>
          <a:p>
            <a:pPr lvl="1" algn="just">
              <a:defRPr/>
            </a:pPr>
            <a:endParaRPr lang="ru-RU" altLang="ru-RU" dirty="0"/>
          </a:p>
          <a:p>
            <a:pPr algn="just">
              <a:defRPr/>
            </a:pPr>
            <a:endParaRPr lang="ru-RU" altLang="ru-RU" dirty="0" smtClean="0"/>
          </a:p>
          <a:p>
            <a:pPr marL="0" indent="0" algn="just">
              <a:buFont typeface="Wingdings" pitchFamily="2" charset="2"/>
              <a:buNone/>
              <a:defRPr/>
            </a:pPr>
            <a:endParaRPr lang="ru-RU" altLang="ru-RU" dirty="0" smtClean="0"/>
          </a:p>
        </p:txBody>
      </p:sp>
      <p:sp>
        <p:nvSpPr>
          <p:cNvPr id="5" name="Заголовок 2"/>
          <p:cNvSpPr>
            <a:spLocks noGrp="1"/>
          </p:cNvSpPr>
          <p:nvPr>
            <p:ph type="title"/>
          </p:nvPr>
        </p:nvSpPr>
        <p:spPr>
          <a:xfrm>
            <a:off x="755576" y="476672"/>
            <a:ext cx="8388424" cy="1512466"/>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smtClean="0"/>
              <a:t>Законопроект «Об </a:t>
            </a:r>
            <a:r>
              <a:rPr lang="ru-RU" sz="3200" dirty="0" smtClean="0"/>
              <a:t>устранении противоречий </a:t>
            </a:r>
            <a:r>
              <a:rPr lang="ru-RU" sz="3200" dirty="0"/>
              <a:t>в сведениях </a:t>
            </a:r>
            <a:r>
              <a:rPr lang="ru-RU" sz="3200" dirty="0" smtClean="0"/>
              <a:t>государственных </a:t>
            </a:r>
            <a:r>
              <a:rPr lang="ru-RU" sz="3200" dirty="0"/>
              <a:t>реестров</a:t>
            </a:r>
            <a:r>
              <a:rPr lang="ru-RU" altLang="ru-RU" sz="3200" dirty="0" smtClean="0"/>
              <a:t>» </a:t>
            </a:r>
          </a:p>
        </p:txBody>
      </p:sp>
    </p:spTree>
    <p:extLst>
      <p:ext uri="{BB962C8B-B14F-4D97-AF65-F5344CB8AC3E}">
        <p14:creationId xmlns:p14="http://schemas.microsoft.com/office/powerpoint/2010/main" val="676857125"/>
      </p:ext>
    </p:extLst>
  </p:cSld>
  <p:clrMapOvr>
    <a:masterClrMapping/>
  </p:clrMapOvr>
  <p:transition>
    <p:wipe dir="r"/>
  </p:transition>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Объект 4"/>
          <p:cNvSpPr>
            <a:spLocks noGrp="1"/>
          </p:cNvSpPr>
          <p:nvPr>
            <p:ph idx="1"/>
          </p:nvPr>
        </p:nvSpPr>
        <p:spPr>
          <a:xfrm>
            <a:off x="395288" y="2276475"/>
            <a:ext cx="8569325" cy="4465638"/>
          </a:xfrm>
        </p:spPr>
        <p:txBody>
          <a:bodyPr/>
          <a:lstStyle/>
          <a:p>
            <a:pPr algn="just">
              <a:defRPr/>
            </a:pPr>
            <a:r>
              <a:rPr lang="ru-RU" sz="2400" u="sng" dirty="0" smtClean="0"/>
              <a:t>Предлагается новая Статья</a:t>
            </a:r>
            <a:r>
              <a:rPr lang="ru-RU" sz="2400" u="sng" dirty="0"/>
              <a:t> </a:t>
            </a:r>
            <a:r>
              <a:rPr lang="ru-RU" sz="2400" u="sng" dirty="0" smtClean="0"/>
              <a:t>60</a:t>
            </a:r>
            <a:r>
              <a:rPr lang="ru-RU" sz="2400" u="sng" baseline="30000" dirty="0" smtClean="0"/>
              <a:t>2</a:t>
            </a:r>
            <a:r>
              <a:rPr lang="ru-RU" sz="2400" u="sng" dirty="0"/>
              <a:t>  </a:t>
            </a:r>
            <a:r>
              <a:rPr lang="ru-RU" sz="2400" u="sng" dirty="0" smtClean="0"/>
              <a:t>218-ФЗ</a:t>
            </a:r>
            <a:r>
              <a:rPr lang="ru-RU" sz="2400" b="1" dirty="0"/>
              <a:t>	</a:t>
            </a:r>
            <a:r>
              <a:rPr lang="ru-RU" sz="2400" dirty="0"/>
              <a:t>Особенности осуществления государственного кадастрового учета и государственной регистрации прав </a:t>
            </a:r>
            <a:r>
              <a:rPr lang="ru-RU" sz="2400" dirty="0" smtClean="0"/>
              <a:t>на лесные участки</a:t>
            </a:r>
          </a:p>
          <a:p>
            <a:pPr algn="just">
              <a:defRPr/>
            </a:pPr>
            <a:r>
              <a:rPr lang="ru-RU" sz="2400" dirty="0"/>
              <a:t>пересечение </a:t>
            </a:r>
            <a:r>
              <a:rPr lang="ru-RU" sz="2400" dirty="0" smtClean="0"/>
              <a:t>границ земельного участка с </a:t>
            </a:r>
            <a:r>
              <a:rPr lang="ru-RU" sz="2400" dirty="0"/>
              <a:t>границами лесного </a:t>
            </a:r>
            <a:r>
              <a:rPr lang="ru-RU" sz="2400" dirty="0" smtClean="0"/>
              <a:t>участка </a:t>
            </a:r>
            <a:r>
              <a:rPr lang="ru-RU" sz="2400" b="1" dirty="0" smtClean="0"/>
              <a:t>не </a:t>
            </a:r>
            <a:r>
              <a:rPr lang="ru-RU" sz="2400" b="1" dirty="0"/>
              <a:t>является препятствием для осуществления </a:t>
            </a:r>
            <a:r>
              <a:rPr lang="ru-RU" sz="2400" b="1" dirty="0" smtClean="0"/>
              <a:t>ГКУ и (или) ГРП </a:t>
            </a:r>
            <a:r>
              <a:rPr lang="ru-RU" sz="2400" dirty="0" smtClean="0"/>
              <a:t>ЗУ, права </a:t>
            </a:r>
            <a:r>
              <a:rPr lang="ru-RU" sz="2400" dirty="0"/>
              <a:t>на </a:t>
            </a:r>
            <a:r>
              <a:rPr lang="ru-RU" sz="2400" dirty="0" smtClean="0"/>
              <a:t>который возникли до регистрации прав на ЛУ. При этом в ЕГРН вносятся утонённые границы ЛУ</a:t>
            </a:r>
          </a:p>
          <a:p>
            <a:pPr algn="just">
              <a:defRPr/>
            </a:pPr>
            <a:r>
              <a:rPr lang="ru-RU" sz="2400" dirty="0" smtClean="0"/>
              <a:t> </a:t>
            </a:r>
            <a:r>
              <a:rPr lang="ru-RU" sz="2400" dirty="0"/>
              <a:t>Подлежит </a:t>
            </a:r>
            <a:r>
              <a:rPr lang="ru-RU" sz="2400" b="1" dirty="0"/>
              <a:t>снятию с </a:t>
            </a:r>
            <a:r>
              <a:rPr lang="ru-RU" sz="2400" b="1" dirty="0" smtClean="0"/>
              <a:t>ГКУ ЛУ с </a:t>
            </a:r>
            <a:r>
              <a:rPr lang="ru-RU" sz="2400" b="1" dirty="0"/>
              <a:t>одновременной </a:t>
            </a:r>
            <a:r>
              <a:rPr lang="ru-RU" sz="2400" b="1" dirty="0" smtClean="0"/>
              <a:t>регистрацией </a:t>
            </a:r>
            <a:r>
              <a:rPr lang="ru-RU" sz="2400" b="1" dirty="0"/>
              <a:t>прекращения права</a:t>
            </a:r>
            <a:r>
              <a:rPr lang="ru-RU" sz="2400" dirty="0"/>
              <a:t>, </a:t>
            </a:r>
            <a:r>
              <a:rPr lang="ru-RU" sz="2400" dirty="0" smtClean="0"/>
              <a:t>если </a:t>
            </a:r>
            <a:r>
              <a:rPr lang="ru-RU" sz="2400" dirty="0"/>
              <a:t>в результате регистрации прав </a:t>
            </a:r>
            <a:r>
              <a:rPr lang="ru-RU" sz="2400" dirty="0" smtClean="0"/>
              <a:t>ЗУ, ЛУ находится в </a:t>
            </a:r>
            <a:r>
              <a:rPr lang="ru-RU" sz="2400" dirty="0"/>
              <a:t>пределах </a:t>
            </a:r>
            <a:r>
              <a:rPr lang="ru-RU" sz="2400" dirty="0" smtClean="0"/>
              <a:t>его границ. На основании заявления и соотв. документов.</a:t>
            </a:r>
          </a:p>
          <a:p>
            <a:pPr algn="just">
              <a:defRPr/>
            </a:pPr>
            <a:endParaRPr lang="ru-RU" sz="2400" dirty="0"/>
          </a:p>
          <a:p>
            <a:pPr algn="just">
              <a:defRPr/>
            </a:pPr>
            <a:endParaRPr lang="ru-RU" sz="2400" dirty="0"/>
          </a:p>
          <a:p>
            <a:pPr algn="just">
              <a:defRPr/>
            </a:pPr>
            <a:endParaRPr lang="ru-RU" altLang="ru-RU" sz="3200" dirty="0">
              <a:ea typeface="+mn-ea"/>
              <a:cs typeface="+mn-cs"/>
            </a:endParaRPr>
          </a:p>
          <a:p>
            <a:pPr lvl="1" algn="just">
              <a:defRPr/>
            </a:pPr>
            <a:endParaRPr lang="ru-RU" altLang="ru-RU" b="1" dirty="0"/>
          </a:p>
          <a:p>
            <a:pPr lvl="1" algn="just">
              <a:defRPr/>
            </a:pPr>
            <a:endParaRPr lang="ru-RU" altLang="ru-RU" b="1" dirty="0"/>
          </a:p>
          <a:p>
            <a:pPr lvl="1" algn="just">
              <a:defRPr/>
            </a:pPr>
            <a:endParaRPr lang="ru-RU" altLang="ru-RU" dirty="0"/>
          </a:p>
          <a:p>
            <a:pPr algn="just">
              <a:defRPr/>
            </a:pPr>
            <a:endParaRPr lang="ru-RU" altLang="ru-RU" dirty="0" smtClean="0"/>
          </a:p>
          <a:p>
            <a:pPr marL="0" indent="0" algn="just">
              <a:buFont typeface="Wingdings" pitchFamily="2" charset="2"/>
              <a:buNone/>
              <a:defRPr/>
            </a:pPr>
            <a:endParaRPr lang="ru-RU" altLang="ru-RU" dirty="0" smtClean="0"/>
          </a:p>
        </p:txBody>
      </p:sp>
      <p:sp>
        <p:nvSpPr>
          <p:cNvPr id="5" name="Заголовок 2"/>
          <p:cNvSpPr>
            <a:spLocks noGrp="1"/>
          </p:cNvSpPr>
          <p:nvPr>
            <p:ph type="title"/>
          </p:nvPr>
        </p:nvSpPr>
        <p:spPr>
          <a:xfrm>
            <a:off x="755576" y="476672"/>
            <a:ext cx="8388424" cy="1512466"/>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smtClean="0"/>
              <a:t>Законопроект «Об </a:t>
            </a:r>
            <a:r>
              <a:rPr lang="ru-RU" sz="3200" dirty="0" smtClean="0"/>
              <a:t>устранении противоречий </a:t>
            </a:r>
            <a:r>
              <a:rPr lang="ru-RU" sz="3200" dirty="0"/>
              <a:t>в сведениях </a:t>
            </a:r>
            <a:r>
              <a:rPr lang="ru-RU" sz="3200" dirty="0" smtClean="0"/>
              <a:t>государственных </a:t>
            </a:r>
            <a:r>
              <a:rPr lang="ru-RU" sz="3200" dirty="0"/>
              <a:t>реестров</a:t>
            </a:r>
            <a:r>
              <a:rPr lang="ru-RU" altLang="ru-RU" sz="3200" dirty="0" smtClean="0"/>
              <a:t>» </a:t>
            </a:r>
          </a:p>
        </p:txBody>
      </p:sp>
    </p:spTree>
    <p:extLst>
      <p:ext uri="{BB962C8B-B14F-4D97-AF65-F5344CB8AC3E}">
        <p14:creationId xmlns:p14="http://schemas.microsoft.com/office/powerpoint/2010/main" val="157944960"/>
      </p:ext>
    </p:extLst>
  </p:cSld>
  <p:clrMapOvr>
    <a:masterClrMapping/>
  </p:clrMapOvr>
  <p:transition>
    <p:wipe dir="r"/>
  </p:transition>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smtClean="0"/>
              <a:t>Законопроект № 465407-6 «Об отмене категорий земель» </a:t>
            </a:r>
          </a:p>
        </p:txBody>
      </p:sp>
      <p:sp>
        <p:nvSpPr>
          <p:cNvPr id="16387" name="Объект 4"/>
          <p:cNvSpPr>
            <a:spLocks noGrp="1"/>
          </p:cNvSpPr>
          <p:nvPr>
            <p:ph idx="1"/>
          </p:nvPr>
        </p:nvSpPr>
        <p:spPr>
          <a:xfrm>
            <a:off x="395288" y="2276475"/>
            <a:ext cx="8569325" cy="4465638"/>
          </a:xfrm>
        </p:spPr>
        <p:txBody>
          <a:bodyPr/>
          <a:lstStyle/>
          <a:p>
            <a:pPr algn="just">
              <a:defRPr/>
            </a:pPr>
            <a:r>
              <a:rPr lang="ru-RU" sz="3200" dirty="0"/>
              <a:t>«О внесении изменений в Земельный кодекс РФ и отдельные законодательные акты в части перехода от деления земель на категории к территориальному зонированию».</a:t>
            </a:r>
          </a:p>
          <a:p>
            <a:pPr marL="342900" lvl="1" indent="-342900" algn="just">
              <a:buFont typeface="Wingdings" pitchFamily="2" charset="2"/>
              <a:buChar char="l"/>
              <a:defRPr/>
            </a:pPr>
            <a:r>
              <a:rPr lang="ru-RU" sz="3200" dirty="0">
                <a:ea typeface="+mn-ea"/>
                <a:cs typeface="+mn-cs"/>
              </a:rPr>
              <a:t>принят в первом чтении </a:t>
            </a:r>
            <a:r>
              <a:rPr lang="ru-RU" sz="3200" dirty="0" smtClean="0">
                <a:ea typeface="+mn-ea"/>
                <a:cs typeface="+mn-cs"/>
              </a:rPr>
              <a:t>09.12.2014</a:t>
            </a:r>
          </a:p>
          <a:p>
            <a:pPr marL="342900" lvl="1" indent="-342900" algn="just">
              <a:buFont typeface="Wingdings" pitchFamily="2" charset="2"/>
              <a:buChar char="l"/>
              <a:defRPr/>
            </a:pPr>
            <a:r>
              <a:rPr lang="ru-RU" altLang="ru-RU" sz="3200" dirty="0" smtClean="0">
                <a:ea typeface="+mn-ea"/>
                <a:cs typeface="+mn-cs"/>
              </a:rPr>
              <a:t>Планируется принятие в 2017 г.</a:t>
            </a:r>
          </a:p>
          <a:p>
            <a:pPr marL="342900" lvl="1" indent="-342900" algn="just">
              <a:buFont typeface="Wingdings" pitchFamily="2" charset="2"/>
              <a:buChar char="l"/>
              <a:defRPr/>
            </a:pPr>
            <a:r>
              <a:rPr lang="ru-RU" altLang="ru-RU" sz="3200" dirty="0" smtClean="0">
                <a:ea typeface="+mn-ea"/>
                <a:cs typeface="+mn-cs"/>
              </a:rPr>
              <a:t>Полностью вступает в силу с 01.01.2021</a:t>
            </a:r>
            <a:endParaRPr lang="ru-RU" altLang="ru-RU" sz="3200" dirty="0">
              <a:ea typeface="+mn-ea"/>
              <a:cs typeface="+mn-cs"/>
            </a:endParaRPr>
          </a:p>
          <a:p>
            <a:pPr lvl="1" algn="just">
              <a:defRPr/>
            </a:pPr>
            <a:endParaRPr lang="ru-RU" altLang="ru-RU" b="1" dirty="0"/>
          </a:p>
          <a:p>
            <a:pPr lvl="1" algn="just">
              <a:defRPr/>
            </a:pPr>
            <a:endParaRPr lang="ru-RU" altLang="ru-RU" b="1" dirty="0"/>
          </a:p>
          <a:p>
            <a:pPr lvl="1" algn="just">
              <a:defRPr/>
            </a:pPr>
            <a:endParaRPr lang="ru-RU" altLang="ru-RU" dirty="0"/>
          </a:p>
          <a:p>
            <a:pPr algn="just">
              <a:defRPr/>
            </a:pPr>
            <a:endParaRPr lang="ru-RU" altLang="ru-RU" dirty="0" smtClean="0"/>
          </a:p>
          <a:p>
            <a:pPr marL="0" indent="0" algn="just">
              <a:buFont typeface="Wingdings" pitchFamily="2" charset="2"/>
              <a:buNone/>
              <a:defRPr/>
            </a:pPr>
            <a:endParaRPr lang="ru-RU" altLang="ru-RU" dirty="0" smtClean="0"/>
          </a:p>
        </p:txBody>
      </p:sp>
    </p:spTree>
    <p:extLst>
      <p:ext uri="{BB962C8B-B14F-4D97-AF65-F5344CB8AC3E}">
        <p14:creationId xmlns:p14="http://schemas.microsoft.com/office/powerpoint/2010/main" val="20948325"/>
      </p:ext>
    </p:extLst>
  </p:cSld>
  <p:clrMapOvr>
    <a:masterClrMapping/>
  </p:clrMapOvr>
  <p:transition>
    <p:wipe dir="r"/>
  </p:transition>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smtClean="0"/>
              <a:t>Законопроект № 465407-6 «Об отмене категорий земель» </a:t>
            </a:r>
          </a:p>
        </p:txBody>
      </p:sp>
      <p:sp>
        <p:nvSpPr>
          <p:cNvPr id="16387" name="Объект 4"/>
          <p:cNvSpPr>
            <a:spLocks noGrp="1"/>
          </p:cNvSpPr>
          <p:nvPr>
            <p:ph idx="1"/>
          </p:nvPr>
        </p:nvSpPr>
        <p:spPr>
          <a:xfrm>
            <a:off x="755650" y="2276475"/>
            <a:ext cx="8208963" cy="4465638"/>
          </a:xfrm>
        </p:spPr>
        <p:txBody>
          <a:bodyPr/>
          <a:lstStyle/>
          <a:p>
            <a:pPr marL="0" indent="0" algn="just">
              <a:buFont typeface="Wingdings" pitchFamily="2" charset="2"/>
              <a:buNone/>
              <a:defRPr/>
            </a:pPr>
            <a:r>
              <a:rPr lang="ru-RU" sz="3200" dirty="0" smtClean="0"/>
              <a:t>Существующие проблемы:</a:t>
            </a:r>
            <a:endParaRPr lang="ru-RU" altLang="ru-RU" sz="3200" dirty="0"/>
          </a:p>
          <a:p>
            <a:pPr lvl="1" algn="just">
              <a:defRPr/>
            </a:pPr>
            <a:r>
              <a:rPr lang="ru-RU" altLang="ru-RU" b="1" dirty="0" smtClean="0"/>
              <a:t>Точечное изменение категорий земель;</a:t>
            </a:r>
          </a:p>
          <a:p>
            <a:pPr lvl="1" algn="just">
              <a:defRPr/>
            </a:pPr>
            <a:r>
              <a:rPr lang="ru-RU" altLang="ru-RU" b="1" dirty="0" smtClean="0"/>
              <a:t>Размытие ответственности за перевод земель;</a:t>
            </a:r>
          </a:p>
          <a:p>
            <a:pPr lvl="1" algn="just">
              <a:defRPr/>
            </a:pPr>
            <a:r>
              <a:rPr lang="ru-RU" altLang="ru-RU" b="1" dirty="0" smtClean="0"/>
              <a:t>Несоответствие категорий документам территориального зонирования и планирования;</a:t>
            </a:r>
          </a:p>
          <a:p>
            <a:pPr lvl="1" algn="just">
              <a:defRPr/>
            </a:pPr>
            <a:r>
              <a:rPr lang="ru-RU" altLang="ru-RU" b="1" dirty="0" smtClean="0"/>
              <a:t>Дублирование института видов разрешенного использования;</a:t>
            </a:r>
          </a:p>
          <a:p>
            <a:pPr lvl="1" algn="just">
              <a:defRPr/>
            </a:pPr>
            <a:r>
              <a:rPr lang="ru-RU" altLang="ru-RU" b="1" dirty="0" smtClean="0"/>
              <a:t>Отсутствует механизм защиты с/х земель от перевода в земли других категорий.</a:t>
            </a:r>
          </a:p>
          <a:p>
            <a:pPr lvl="1" algn="just">
              <a:defRPr/>
            </a:pPr>
            <a:endParaRPr lang="ru-RU" altLang="ru-RU" b="1" dirty="0"/>
          </a:p>
          <a:p>
            <a:pPr lvl="1" algn="just">
              <a:defRPr/>
            </a:pPr>
            <a:endParaRPr lang="ru-RU" altLang="ru-RU" b="1" dirty="0"/>
          </a:p>
          <a:p>
            <a:pPr lvl="1" algn="just">
              <a:defRPr/>
            </a:pPr>
            <a:endParaRPr lang="ru-RU" altLang="ru-RU" dirty="0"/>
          </a:p>
          <a:p>
            <a:pPr algn="just">
              <a:defRPr/>
            </a:pPr>
            <a:endParaRPr lang="ru-RU" altLang="ru-RU" dirty="0" smtClean="0"/>
          </a:p>
          <a:p>
            <a:pPr marL="0" indent="0" algn="just">
              <a:buFont typeface="Wingdings" pitchFamily="2" charset="2"/>
              <a:buNone/>
              <a:defRPr/>
            </a:pPr>
            <a:endParaRPr lang="ru-RU" altLang="ru-RU" dirty="0" smtClean="0"/>
          </a:p>
        </p:txBody>
      </p:sp>
    </p:spTree>
    <p:extLst>
      <p:ext uri="{BB962C8B-B14F-4D97-AF65-F5344CB8AC3E}">
        <p14:creationId xmlns:p14="http://schemas.microsoft.com/office/powerpoint/2010/main" val="700652566"/>
      </p:ext>
    </p:extLst>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15. Лица, по заявлению которых </a:t>
            </a:r>
            <a:r>
              <a:rPr lang="ru-RU" sz="2800" b="0" dirty="0" smtClean="0"/>
              <a:t>осуществляются ГКУ  </a:t>
            </a:r>
            <a:r>
              <a:rPr lang="ru-RU" sz="2800" b="0" dirty="0"/>
              <a:t>и </a:t>
            </a:r>
            <a:r>
              <a:rPr lang="ru-RU" sz="2800" b="0" dirty="0" smtClean="0"/>
              <a:t>ГРП</a:t>
            </a:r>
            <a:endParaRPr lang="ru-RU" sz="2800" b="0" dirty="0"/>
          </a:p>
        </p:txBody>
      </p:sp>
      <p:sp>
        <p:nvSpPr>
          <p:cNvPr id="7" name="Прямоугольник 6"/>
          <p:cNvSpPr/>
          <p:nvPr/>
        </p:nvSpPr>
        <p:spPr>
          <a:xfrm>
            <a:off x="755576" y="2349500"/>
            <a:ext cx="8280920" cy="4524315"/>
          </a:xfrm>
          <a:prstGeom prst="rect">
            <a:avLst/>
          </a:prstGeom>
        </p:spPr>
        <p:txBody>
          <a:bodyPr wrap="square">
            <a:spAutoFit/>
          </a:bodyPr>
          <a:lstStyle/>
          <a:p>
            <a:pPr algn="just"/>
            <a:r>
              <a:rPr lang="ru-RU" sz="2400" b="1" dirty="0"/>
              <a:t>2. ГКУ без одновременной ГРП:</a:t>
            </a:r>
          </a:p>
          <a:p>
            <a:pPr algn="just"/>
            <a:r>
              <a:rPr lang="ru-RU" sz="2400" dirty="0"/>
              <a:t>1) </a:t>
            </a:r>
            <a:r>
              <a:rPr lang="ru-RU" sz="2400" dirty="0" smtClean="0"/>
              <a:t>ОГВ</a:t>
            </a:r>
            <a:r>
              <a:rPr lang="ru-RU" sz="2400" dirty="0"/>
              <a:t>, ОМС, которыми выдано разрешение на ввод объекта в </a:t>
            </a:r>
            <a:r>
              <a:rPr lang="ru-RU" sz="2400" dirty="0" smtClean="0"/>
              <a:t>эксплуатацию (ст. 19   218-ФЗ);</a:t>
            </a:r>
            <a:endParaRPr lang="ru-RU" sz="2400" dirty="0"/>
          </a:p>
          <a:p>
            <a:pPr algn="just"/>
            <a:r>
              <a:rPr lang="ru-RU" sz="2400" dirty="0"/>
              <a:t>2) собственника здания, сооружения, объекта </a:t>
            </a:r>
            <a:r>
              <a:rPr lang="ru-RU" sz="2400" dirty="0" smtClean="0"/>
              <a:t>незавершенного строительства </a:t>
            </a:r>
            <a:r>
              <a:rPr lang="ru-RU" sz="2400" dirty="0"/>
              <a:t>- в связи с прекращением существования объектов, права на которые не зарегистрированы в ЕГРН;</a:t>
            </a:r>
          </a:p>
          <a:p>
            <a:pPr algn="just"/>
            <a:r>
              <a:rPr lang="ru-RU" sz="2400" dirty="0"/>
              <a:t>3) собственника объекта или лица, в пользу которого устанавливается ограничение или обременение, - в связи с образованием части, если в соответствии с ФЗ такие ограничение или обременение возникают независимо от их регистрации в ЕГРН</a:t>
            </a:r>
            <a:r>
              <a:rPr lang="ru-RU" sz="2400" dirty="0" smtClean="0"/>
              <a:t>;</a:t>
            </a:r>
            <a:endParaRPr lang="ru-RU" sz="2400" dirty="0"/>
          </a:p>
        </p:txBody>
      </p:sp>
    </p:spTree>
    <p:extLst>
      <p:ext uri="{BB962C8B-B14F-4D97-AF65-F5344CB8AC3E}">
        <p14:creationId xmlns:p14="http://schemas.microsoft.com/office/powerpoint/2010/main" val="3288455861"/>
      </p:ext>
    </p:extLst>
  </p:cSld>
  <p:clrMapOvr>
    <a:masterClrMapping/>
  </p:clrMapOvr>
  <p:transition>
    <p:wipe dir="r"/>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smtClean="0"/>
              <a:t>Законопроект № 465407-6 «Об отмене категорий земель» </a:t>
            </a:r>
          </a:p>
        </p:txBody>
      </p:sp>
      <p:sp>
        <p:nvSpPr>
          <p:cNvPr id="88067" name="Объект 4"/>
          <p:cNvSpPr>
            <a:spLocks noGrp="1"/>
          </p:cNvSpPr>
          <p:nvPr>
            <p:ph idx="1"/>
          </p:nvPr>
        </p:nvSpPr>
        <p:spPr>
          <a:xfrm>
            <a:off x="755650" y="2276475"/>
            <a:ext cx="8208963" cy="4465638"/>
          </a:xfrm>
        </p:spPr>
        <p:txBody>
          <a:bodyPr/>
          <a:lstStyle/>
          <a:p>
            <a:pPr marL="0" indent="0" algn="just">
              <a:buFont typeface="Wingdings" pitchFamily="2" charset="2"/>
              <a:buNone/>
            </a:pPr>
            <a:r>
              <a:rPr lang="ru-RU" altLang="ru-RU" sz="3200" b="1" smtClean="0"/>
              <a:t>Виды разрешенного использования земельных участков определяются регламентом использования территории в зависимости от их нахождения в границах определенной территориальной зоны. </a:t>
            </a:r>
            <a:endParaRPr lang="ru-RU" altLang="ru-RU" sz="3200" smtClean="0"/>
          </a:p>
          <a:p>
            <a:pPr marL="457200" lvl="1" indent="0" algn="just">
              <a:buFontTx/>
              <a:buNone/>
            </a:pPr>
            <a:endParaRPr lang="ru-RU" altLang="ru-RU" b="1" smtClean="0"/>
          </a:p>
          <a:p>
            <a:pPr marL="457200" lvl="1" indent="0" algn="just">
              <a:buFontTx/>
              <a:buNone/>
            </a:pPr>
            <a:endParaRPr lang="ru-RU" altLang="ru-RU" b="1" smtClean="0"/>
          </a:p>
          <a:p>
            <a:pPr marL="457200" lvl="1" indent="0" algn="just">
              <a:buFontTx/>
              <a:buNone/>
            </a:pPr>
            <a:endParaRPr lang="ru-RU" altLang="ru-RU" smtClean="0"/>
          </a:p>
          <a:p>
            <a:pPr marL="0" indent="0" algn="just">
              <a:buFont typeface="Wingdings" pitchFamily="2" charset="2"/>
              <a:buNone/>
            </a:pPr>
            <a:endParaRPr lang="ru-RU" altLang="ru-RU" smtClean="0"/>
          </a:p>
          <a:p>
            <a:pPr marL="0" indent="0" algn="just">
              <a:buFont typeface="Wingdings" pitchFamily="2" charset="2"/>
              <a:buNone/>
            </a:pPr>
            <a:endParaRPr lang="ru-RU" altLang="ru-RU" smtClean="0"/>
          </a:p>
        </p:txBody>
      </p:sp>
    </p:spTree>
    <p:extLst>
      <p:ext uri="{BB962C8B-B14F-4D97-AF65-F5344CB8AC3E}">
        <p14:creationId xmlns:p14="http://schemas.microsoft.com/office/powerpoint/2010/main" val="1552474532"/>
      </p:ext>
    </p:extLst>
  </p:cSld>
  <p:clrMapOvr>
    <a:masterClrMapping/>
  </p:clrMapOvr>
  <p:transition>
    <p:wipe dir="r"/>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smtClean="0"/>
              <a:t>Законопроект № 465407-6 «Об отмене категорий земель» </a:t>
            </a:r>
          </a:p>
        </p:txBody>
      </p:sp>
      <p:sp>
        <p:nvSpPr>
          <p:cNvPr id="16387" name="Объект 4"/>
          <p:cNvSpPr>
            <a:spLocks noGrp="1"/>
          </p:cNvSpPr>
          <p:nvPr>
            <p:ph idx="1"/>
          </p:nvPr>
        </p:nvSpPr>
        <p:spPr>
          <a:xfrm>
            <a:off x="755650" y="2276475"/>
            <a:ext cx="8208963" cy="4465638"/>
          </a:xfrm>
        </p:spPr>
        <p:txBody>
          <a:bodyPr/>
          <a:lstStyle/>
          <a:p>
            <a:pPr marL="0" indent="0" algn="just">
              <a:buFont typeface="Wingdings" pitchFamily="2" charset="2"/>
              <a:buNone/>
              <a:defRPr/>
            </a:pPr>
            <a:r>
              <a:rPr lang="ru-RU" sz="3200" dirty="0"/>
              <a:t>виды разрешенного использования </a:t>
            </a:r>
            <a:r>
              <a:rPr lang="ru-RU" sz="3200" dirty="0" err="1" smtClean="0"/>
              <a:t>зу</a:t>
            </a:r>
            <a:r>
              <a:rPr lang="ru-RU" sz="3200" dirty="0" smtClean="0"/>
              <a:t> устанавливаются </a:t>
            </a:r>
            <a:r>
              <a:rPr lang="ru-RU" sz="3200" dirty="0"/>
              <a:t>следующими регламентами использования </a:t>
            </a:r>
            <a:r>
              <a:rPr lang="ru-RU" sz="3200" dirty="0" smtClean="0"/>
              <a:t>территории (в пределах соответствующих зон):</a:t>
            </a:r>
          </a:p>
          <a:p>
            <a:pPr marL="0" indent="0">
              <a:buFont typeface="Wingdings" pitchFamily="2" charset="2"/>
              <a:buNone/>
              <a:defRPr/>
            </a:pPr>
            <a:r>
              <a:rPr lang="ru-RU" b="1" dirty="0"/>
              <a:t>1) </a:t>
            </a:r>
            <a:r>
              <a:rPr lang="ru-RU" b="1" dirty="0" smtClean="0"/>
              <a:t>сельскохозяйственный регламент;</a:t>
            </a:r>
            <a:endParaRPr lang="ru-RU" b="1" dirty="0"/>
          </a:p>
          <a:p>
            <a:pPr marL="0" indent="0">
              <a:buFont typeface="Wingdings" pitchFamily="2" charset="2"/>
              <a:buNone/>
              <a:defRPr/>
            </a:pPr>
            <a:r>
              <a:rPr lang="ru-RU" b="1" dirty="0"/>
              <a:t>2) </a:t>
            </a:r>
            <a:r>
              <a:rPr lang="ru-RU" b="1" dirty="0" smtClean="0"/>
              <a:t>лесохозяйственный регламент;</a:t>
            </a:r>
            <a:endParaRPr lang="ru-RU" b="1" dirty="0"/>
          </a:p>
          <a:p>
            <a:pPr marL="0" indent="0">
              <a:buFont typeface="Wingdings" pitchFamily="2" charset="2"/>
              <a:buNone/>
              <a:defRPr/>
            </a:pPr>
            <a:r>
              <a:rPr lang="ru-RU" b="1" dirty="0"/>
              <a:t>3) </a:t>
            </a:r>
            <a:r>
              <a:rPr lang="ru-RU" b="1" dirty="0" smtClean="0"/>
              <a:t>регламент </a:t>
            </a:r>
            <a:r>
              <a:rPr lang="ru-RU" b="1" dirty="0"/>
              <a:t>охраны и использования особо охраняемых природных </a:t>
            </a:r>
            <a:r>
              <a:rPr lang="ru-RU" b="1" dirty="0" smtClean="0"/>
              <a:t>территорий;</a:t>
            </a:r>
            <a:endParaRPr lang="ru-RU" b="1" dirty="0"/>
          </a:p>
          <a:p>
            <a:pPr marL="0" indent="0">
              <a:buFont typeface="Wingdings" pitchFamily="2" charset="2"/>
              <a:buNone/>
              <a:defRPr/>
            </a:pPr>
            <a:r>
              <a:rPr lang="ru-RU" b="1" dirty="0"/>
              <a:t>4) </a:t>
            </a:r>
            <a:r>
              <a:rPr lang="ru-RU" b="1" dirty="0" smtClean="0"/>
              <a:t>градостроительный регламент.</a:t>
            </a:r>
            <a:endParaRPr lang="ru-RU" b="1" dirty="0"/>
          </a:p>
          <a:p>
            <a:pPr algn="just">
              <a:defRPr/>
            </a:pPr>
            <a:endParaRPr lang="ru-RU" altLang="ru-RU" b="1" dirty="0"/>
          </a:p>
          <a:p>
            <a:pPr lvl="1" algn="just">
              <a:defRPr/>
            </a:pPr>
            <a:endParaRPr lang="ru-RU" altLang="ru-RU" b="1" dirty="0"/>
          </a:p>
          <a:p>
            <a:pPr lvl="1" algn="just">
              <a:defRPr/>
            </a:pPr>
            <a:endParaRPr lang="ru-RU" altLang="ru-RU" dirty="0"/>
          </a:p>
          <a:p>
            <a:pPr algn="just">
              <a:defRPr/>
            </a:pPr>
            <a:endParaRPr lang="ru-RU" altLang="ru-RU" dirty="0" smtClean="0"/>
          </a:p>
          <a:p>
            <a:pPr marL="0" indent="0" algn="just">
              <a:buFont typeface="Wingdings" pitchFamily="2" charset="2"/>
              <a:buNone/>
              <a:defRPr/>
            </a:pPr>
            <a:endParaRPr lang="ru-RU" altLang="ru-RU" dirty="0" smtClean="0"/>
          </a:p>
        </p:txBody>
      </p:sp>
    </p:spTree>
    <p:extLst>
      <p:ext uri="{BB962C8B-B14F-4D97-AF65-F5344CB8AC3E}">
        <p14:creationId xmlns:p14="http://schemas.microsoft.com/office/powerpoint/2010/main" val="1170302369"/>
      </p:ext>
    </p:extLst>
  </p:cSld>
  <p:clrMapOvr>
    <a:masterClrMapping/>
  </p:clrMapOvr>
  <p:transition>
    <p:wipe dir="r"/>
  </p:transition>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smtClean="0"/>
              <a:t>Законопроект № 465407-6 «Об отмене категорий земель». Виды терр. зон. </a:t>
            </a:r>
          </a:p>
        </p:txBody>
      </p:sp>
      <p:sp>
        <p:nvSpPr>
          <p:cNvPr id="16387" name="Объект 4"/>
          <p:cNvSpPr>
            <a:spLocks noGrp="1"/>
          </p:cNvSpPr>
          <p:nvPr>
            <p:ph idx="1"/>
          </p:nvPr>
        </p:nvSpPr>
        <p:spPr>
          <a:xfrm>
            <a:off x="611560" y="2276474"/>
            <a:ext cx="8424936" cy="4536901"/>
          </a:xfrm>
          <a:extLst/>
        </p:spPr>
        <p:txBody>
          <a:bodyPr numCol="2"/>
          <a:lstStyle/>
          <a:p>
            <a:pPr>
              <a:defRPr/>
            </a:pPr>
            <a:r>
              <a:rPr lang="ru-RU" sz="1800" b="1" dirty="0"/>
              <a:t>1) зоны сельскохозяйственного назначения;</a:t>
            </a:r>
            <a:endParaRPr lang="ru-RU" sz="1800" dirty="0"/>
          </a:p>
          <a:p>
            <a:pPr>
              <a:defRPr/>
            </a:pPr>
            <a:r>
              <a:rPr lang="ru-RU" sz="1800" b="1" dirty="0"/>
              <a:t>2) жилые зоны;</a:t>
            </a:r>
            <a:endParaRPr lang="ru-RU" sz="1800" dirty="0"/>
          </a:p>
          <a:p>
            <a:pPr>
              <a:defRPr/>
            </a:pPr>
            <a:r>
              <a:rPr lang="ru-RU" sz="1800" b="1" dirty="0"/>
              <a:t>3) общественно-деловые зоны;</a:t>
            </a:r>
            <a:endParaRPr lang="ru-RU" sz="1800" dirty="0"/>
          </a:p>
          <a:p>
            <a:pPr>
              <a:defRPr/>
            </a:pPr>
            <a:r>
              <a:rPr lang="ru-RU" sz="1800" b="1" dirty="0"/>
              <a:t>4) производственные зоны;</a:t>
            </a:r>
            <a:endParaRPr lang="ru-RU" sz="1800" dirty="0"/>
          </a:p>
          <a:p>
            <a:pPr>
              <a:defRPr/>
            </a:pPr>
            <a:r>
              <a:rPr lang="ru-RU" sz="1800" b="1" dirty="0"/>
              <a:t>5) многофункциональные зоны;</a:t>
            </a:r>
            <a:endParaRPr lang="ru-RU" sz="1800" dirty="0"/>
          </a:p>
          <a:p>
            <a:pPr>
              <a:defRPr/>
            </a:pPr>
            <a:r>
              <a:rPr lang="ru-RU" sz="1800" b="1" dirty="0"/>
              <a:t>6) зоны рекреационного назначения;</a:t>
            </a:r>
            <a:endParaRPr lang="ru-RU" sz="1800" dirty="0"/>
          </a:p>
          <a:p>
            <a:pPr>
              <a:defRPr/>
            </a:pPr>
            <a:r>
              <a:rPr lang="ru-RU" sz="1800" b="1" dirty="0"/>
              <a:t>7) зоны инженерной и транспортной инфраструктур;</a:t>
            </a:r>
            <a:endParaRPr lang="ru-RU" sz="1800" dirty="0"/>
          </a:p>
          <a:p>
            <a:pPr>
              <a:defRPr/>
            </a:pPr>
            <a:r>
              <a:rPr lang="ru-RU" sz="1800" b="1" dirty="0"/>
              <a:t>8) зоны для ведения дачного хозяйства и садоводства;</a:t>
            </a:r>
            <a:endParaRPr lang="ru-RU" sz="1800" dirty="0"/>
          </a:p>
          <a:p>
            <a:pPr>
              <a:defRPr/>
            </a:pPr>
            <a:r>
              <a:rPr lang="ru-RU" sz="1800" b="1" dirty="0"/>
              <a:t>9) природоохранные зоны</a:t>
            </a:r>
            <a:r>
              <a:rPr lang="ru-RU" sz="1800" b="1" dirty="0" smtClean="0"/>
              <a:t>;</a:t>
            </a:r>
            <a:endParaRPr lang="ru-RU" sz="1800" dirty="0"/>
          </a:p>
          <a:p>
            <a:pPr>
              <a:defRPr/>
            </a:pPr>
            <a:r>
              <a:rPr lang="ru-RU" sz="1800" b="1" dirty="0"/>
              <a:t>10) зоны историко-культурного назначения;</a:t>
            </a:r>
            <a:endParaRPr lang="ru-RU" sz="1800" dirty="0"/>
          </a:p>
          <a:p>
            <a:pPr>
              <a:defRPr/>
            </a:pPr>
            <a:r>
              <a:rPr lang="ru-RU" sz="1800" b="1" dirty="0"/>
              <a:t>11) зоны природных лечебных ресурсов;</a:t>
            </a:r>
            <a:endParaRPr lang="ru-RU" sz="1800" dirty="0"/>
          </a:p>
          <a:p>
            <a:pPr>
              <a:defRPr/>
            </a:pPr>
            <a:r>
              <a:rPr lang="ru-RU" sz="1800" b="1" dirty="0"/>
              <a:t>12) зоны энергетики;</a:t>
            </a:r>
            <a:endParaRPr lang="ru-RU" sz="1800" dirty="0"/>
          </a:p>
          <a:p>
            <a:pPr>
              <a:defRPr/>
            </a:pPr>
            <a:r>
              <a:rPr lang="ru-RU" sz="1800" b="1" dirty="0"/>
              <a:t>13) зоны транспорта;</a:t>
            </a:r>
            <a:endParaRPr lang="ru-RU" sz="1800" dirty="0"/>
          </a:p>
          <a:p>
            <a:pPr>
              <a:defRPr/>
            </a:pPr>
            <a:r>
              <a:rPr lang="ru-RU" sz="1800" b="1" dirty="0"/>
              <a:t>14) зоны связи;</a:t>
            </a:r>
            <a:endParaRPr lang="ru-RU" sz="1800" dirty="0"/>
          </a:p>
          <a:p>
            <a:pPr>
              <a:defRPr/>
            </a:pPr>
            <a:r>
              <a:rPr lang="ru-RU" sz="1800" b="1" dirty="0"/>
              <a:t>15) зоны обеспечения космической деятельности;</a:t>
            </a:r>
            <a:endParaRPr lang="ru-RU" sz="1800" dirty="0"/>
          </a:p>
          <a:p>
            <a:pPr>
              <a:defRPr/>
            </a:pPr>
            <a:r>
              <a:rPr lang="ru-RU" sz="1800" b="1" dirty="0"/>
              <a:t>16) зоны обеспечения обороны страны и безопасности государства;</a:t>
            </a:r>
            <a:endParaRPr lang="ru-RU" sz="1800" dirty="0"/>
          </a:p>
          <a:p>
            <a:pPr>
              <a:defRPr/>
            </a:pPr>
            <a:r>
              <a:rPr lang="ru-RU" sz="1800" b="1" dirty="0"/>
              <a:t>17) зоны специального назначения;</a:t>
            </a:r>
            <a:endParaRPr lang="ru-RU" sz="1800" dirty="0"/>
          </a:p>
          <a:p>
            <a:pPr>
              <a:defRPr/>
            </a:pPr>
            <a:r>
              <a:rPr lang="ru-RU" sz="1800" b="1" dirty="0"/>
              <a:t>18) зоны запаса</a:t>
            </a:r>
            <a:r>
              <a:rPr lang="ru-RU" sz="1800" b="1" dirty="0" smtClean="0"/>
              <a:t>.</a:t>
            </a:r>
            <a:endParaRPr lang="ru-RU" altLang="ru-RU" dirty="0" smtClean="0"/>
          </a:p>
        </p:txBody>
      </p:sp>
    </p:spTree>
    <p:extLst>
      <p:ext uri="{BB962C8B-B14F-4D97-AF65-F5344CB8AC3E}">
        <p14:creationId xmlns:p14="http://schemas.microsoft.com/office/powerpoint/2010/main" val="4213203289"/>
      </p:ext>
    </p:extLst>
  </p:cSld>
  <p:clrMapOvr>
    <a:masterClrMapping/>
  </p:clrMapOvr>
  <p:transition>
    <p:wipe dir="r"/>
  </p:transition>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smtClean="0"/>
              <a:t>Законопроект № 465407-6 «Об отмене категорий земель» </a:t>
            </a:r>
          </a:p>
        </p:txBody>
      </p:sp>
      <p:sp>
        <p:nvSpPr>
          <p:cNvPr id="91139" name="Объект 4"/>
          <p:cNvSpPr>
            <a:spLocks noGrp="1"/>
          </p:cNvSpPr>
          <p:nvPr>
            <p:ph idx="1"/>
          </p:nvPr>
        </p:nvSpPr>
        <p:spPr>
          <a:xfrm>
            <a:off x="755650" y="2276475"/>
            <a:ext cx="8208963" cy="4465638"/>
          </a:xfrm>
        </p:spPr>
        <p:txBody>
          <a:bodyPr/>
          <a:lstStyle/>
          <a:p>
            <a:pPr algn="just"/>
            <a:r>
              <a:rPr lang="ru-RU" altLang="ru-RU" smtClean="0"/>
              <a:t>Правообладатель ЗУ </a:t>
            </a:r>
            <a:r>
              <a:rPr lang="ru-RU" altLang="ru-RU" b="1" smtClean="0"/>
              <a:t>вправе использовать без разрешений и согласований </a:t>
            </a:r>
            <a:r>
              <a:rPr lang="ru-RU" altLang="ru-RU" smtClean="0"/>
              <a:t>такой участок в соответствии с любым из основных видов разрешенного использования, предусмотренных регламентом использования территории</a:t>
            </a:r>
          </a:p>
          <a:p>
            <a:pPr algn="just"/>
            <a:r>
              <a:rPr lang="ru-RU" altLang="ru-RU" smtClean="0"/>
              <a:t>Правообладатель земельного участка </a:t>
            </a:r>
            <a:r>
              <a:rPr lang="ru-RU" altLang="ru-RU" b="1" smtClean="0"/>
              <a:t>уведомляет о выбранном виде разрешенного использования ОКУ</a:t>
            </a:r>
          </a:p>
        </p:txBody>
      </p:sp>
    </p:spTree>
    <p:extLst>
      <p:ext uri="{BB962C8B-B14F-4D97-AF65-F5344CB8AC3E}">
        <p14:creationId xmlns:p14="http://schemas.microsoft.com/office/powerpoint/2010/main" val="4103402518"/>
      </p:ext>
    </p:extLst>
  </p:cSld>
  <p:clrMapOvr>
    <a:masterClrMapping/>
  </p:clrMapOvr>
  <p:transition>
    <p:wipe dir="r"/>
  </p:transition>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Заголовок 2"/>
          <p:cNvSpPr>
            <a:spLocks noGrp="1"/>
          </p:cNvSpPr>
          <p:nvPr>
            <p:ph type="title"/>
          </p:nvPr>
        </p:nvSpPr>
        <p:spPr>
          <a:xfrm>
            <a:off x="971550" y="548680"/>
            <a:ext cx="8064500" cy="144045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smtClean="0"/>
              <a:t>Законопроект </a:t>
            </a:r>
            <a:r>
              <a:rPr lang="ru-RU" altLang="ru-RU" sz="3200" dirty="0"/>
              <a:t>№ </a:t>
            </a:r>
            <a:r>
              <a:rPr lang="ru-RU" sz="3200" dirty="0"/>
              <a:t>1160742-6</a:t>
            </a:r>
            <a:r>
              <a:rPr lang="ru-RU" altLang="ru-RU" sz="3200" dirty="0"/>
              <a:t/>
            </a:r>
            <a:br>
              <a:rPr lang="ru-RU" altLang="ru-RU" sz="3200" dirty="0"/>
            </a:br>
            <a:r>
              <a:rPr lang="ru-RU" altLang="ru-RU" sz="3200" dirty="0"/>
              <a:t>«</a:t>
            </a:r>
            <a:r>
              <a:rPr lang="ru-RU" altLang="ru-RU" sz="3200" dirty="0" smtClean="0"/>
              <a:t>О садоводстве, огородничестве и дачном хозяйстве» </a:t>
            </a:r>
          </a:p>
        </p:txBody>
      </p:sp>
      <p:sp>
        <p:nvSpPr>
          <p:cNvPr id="91139" name="Объект 4"/>
          <p:cNvSpPr>
            <a:spLocks noGrp="1"/>
          </p:cNvSpPr>
          <p:nvPr>
            <p:ph idx="1"/>
          </p:nvPr>
        </p:nvSpPr>
        <p:spPr>
          <a:xfrm>
            <a:off x="755650" y="2276475"/>
            <a:ext cx="8208963" cy="4465638"/>
          </a:xfrm>
        </p:spPr>
        <p:txBody>
          <a:bodyPr/>
          <a:lstStyle/>
          <a:p>
            <a:pPr algn="just"/>
            <a:r>
              <a:rPr lang="ru-RU" altLang="ru-RU" dirty="0" smtClean="0"/>
              <a:t>Одобрен на заседании Правительства России 18.08.2016 </a:t>
            </a:r>
          </a:p>
          <a:p>
            <a:pPr algn="just"/>
            <a:r>
              <a:rPr lang="ru-RU" dirty="0"/>
              <a:t>внесен в Государственную Думу ФС </a:t>
            </a:r>
            <a:r>
              <a:rPr lang="ru-RU" dirty="0" smtClean="0"/>
              <a:t>РФ 30.08.2016</a:t>
            </a:r>
            <a:endParaRPr lang="ru-RU" altLang="ru-RU" dirty="0" smtClean="0"/>
          </a:p>
          <a:p>
            <a:pPr algn="just"/>
            <a:r>
              <a:rPr lang="ru-RU" altLang="ru-RU" dirty="0" smtClean="0"/>
              <a:t>Планируется принятие в 2017 г. и вступление в силу 01.01.2018г.</a:t>
            </a:r>
          </a:p>
          <a:p>
            <a:r>
              <a:rPr lang="ru-RU" altLang="ru-RU" dirty="0" smtClean="0"/>
              <a:t>Отменяется</a:t>
            </a:r>
            <a:r>
              <a:rPr lang="ru-RU" altLang="ru-RU" b="1" dirty="0" smtClean="0"/>
              <a:t> </a:t>
            </a:r>
            <a:r>
              <a:rPr lang="ru-RU" dirty="0"/>
              <a:t>Федеральный закон от 15.04.1998 N </a:t>
            </a:r>
            <a:r>
              <a:rPr lang="ru-RU" dirty="0" smtClean="0"/>
              <a:t>66-ФЗ "О </a:t>
            </a:r>
            <a:r>
              <a:rPr lang="ru-RU" dirty="0"/>
              <a:t>садоводческих, огороднических и дачных некоммерческих объединениях граждан"</a:t>
            </a:r>
          </a:p>
          <a:p>
            <a:pPr algn="just"/>
            <a:endParaRPr lang="ru-RU" altLang="ru-RU" b="1" dirty="0" smtClean="0"/>
          </a:p>
        </p:txBody>
      </p:sp>
    </p:spTree>
    <p:extLst>
      <p:ext uri="{BB962C8B-B14F-4D97-AF65-F5344CB8AC3E}">
        <p14:creationId xmlns:p14="http://schemas.microsoft.com/office/powerpoint/2010/main" val="971740917"/>
      </p:ext>
    </p:extLst>
  </p:cSld>
  <p:clrMapOvr>
    <a:masterClrMapping/>
  </p:clrMapOvr>
  <p:transition>
    <p:wipe dir="r"/>
  </p:transition>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smtClean="0"/>
              <a:t>Законопроект «О садоводстве, огородничестве и дачном хозяйстве» </a:t>
            </a:r>
          </a:p>
        </p:txBody>
      </p:sp>
      <p:sp>
        <p:nvSpPr>
          <p:cNvPr id="91139" name="Объект 4"/>
          <p:cNvSpPr>
            <a:spLocks noGrp="1"/>
          </p:cNvSpPr>
          <p:nvPr>
            <p:ph idx="1"/>
          </p:nvPr>
        </p:nvSpPr>
        <p:spPr>
          <a:xfrm>
            <a:off x="755576" y="2276475"/>
            <a:ext cx="8280920" cy="4465638"/>
          </a:xfrm>
        </p:spPr>
        <p:txBody>
          <a:bodyPr/>
          <a:lstStyle/>
          <a:p>
            <a:pPr algn="just"/>
            <a:r>
              <a:rPr lang="ru-RU" altLang="ru-RU" dirty="0" smtClean="0"/>
              <a:t>Перечень </a:t>
            </a:r>
            <a:r>
              <a:rPr lang="ru-RU" altLang="ru-RU" dirty="0"/>
              <a:t>возводимых объектов </a:t>
            </a:r>
            <a:r>
              <a:rPr lang="ru-RU" altLang="ru-RU" dirty="0" smtClean="0"/>
              <a:t>недвижимости:</a:t>
            </a:r>
          </a:p>
          <a:p>
            <a:pPr lvl="1" algn="just"/>
            <a:r>
              <a:rPr lang="ru-RU" altLang="ru-RU" dirty="0" smtClean="0"/>
              <a:t> вспомогательные постройки (огородный </a:t>
            </a:r>
            <a:r>
              <a:rPr lang="ru-RU" altLang="ru-RU" dirty="0" err="1" smtClean="0"/>
              <a:t>зу</a:t>
            </a:r>
            <a:r>
              <a:rPr lang="ru-RU" altLang="ru-RU" dirty="0" smtClean="0"/>
              <a:t>);</a:t>
            </a:r>
          </a:p>
          <a:p>
            <a:pPr lvl="1" algn="just"/>
            <a:r>
              <a:rPr lang="ru-RU" altLang="ru-RU" dirty="0"/>
              <a:t>с</a:t>
            </a:r>
            <a:r>
              <a:rPr lang="ru-RU" altLang="ru-RU" dirty="0" smtClean="0"/>
              <a:t>адовый дом (без разрешения на строительство, вместо понятия - жилого строения);</a:t>
            </a:r>
          </a:p>
          <a:p>
            <a:pPr lvl="1" algn="just"/>
            <a:r>
              <a:rPr lang="ru-RU" altLang="ru-RU" dirty="0"/>
              <a:t>ж</a:t>
            </a:r>
            <a:r>
              <a:rPr lang="ru-RU" altLang="ru-RU" dirty="0" smtClean="0"/>
              <a:t>илой дом (объект ИЖС, с разрешением на строительство).</a:t>
            </a:r>
          </a:p>
          <a:p>
            <a:pPr algn="just"/>
            <a:r>
              <a:rPr lang="ru-RU" altLang="ru-RU" dirty="0"/>
              <a:t>Возможность передачи общего имущества СНТ в общую долевую собственность собственников </a:t>
            </a:r>
            <a:r>
              <a:rPr lang="ru-RU" altLang="ru-RU" dirty="0" smtClean="0"/>
              <a:t>ЗУ по решению собрания</a:t>
            </a:r>
          </a:p>
          <a:p>
            <a:pPr lvl="1" algn="just"/>
            <a:endParaRPr lang="ru-RU" altLang="ru-RU" dirty="0" smtClean="0"/>
          </a:p>
          <a:p>
            <a:pPr lvl="1" algn="just"/>
            <a:endParaRPr lang="ru-RU" altLang="ru-RU" dirty="0" smtClean="0"/>
          </a:p>
        </p:txBody>
      </p:sp>
    </p:spTree>
    <p:extLst>
      <p:ext uri="{BB962C8B-B14F-4D97-AF65-F5344CB8AC3E}">
        <p14:creationId xmlns:p14="http://schemas.microsoft.com/office/powerpoint/2010/main" val="128834990"/>
      </p:ext>
    </p:extLst>
  </p:cSld>
  <p:clrMapOvr>
    <a:masterClrMapping/>
  </p:clrMapOvr>
  <p:transition>
    <p:wipe dir="r"/>
  </p:transition>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smtClean="0"/>
              <a:t>Законопроект «О садоводстве, огородничестве и дачном хозяйстве» </a:t>
            </a:r>
          </a:p>
        </p:txBody>
      </p:sp>
      <p:sp>
        <p:nvSpPr>
          <p:cNvPr id="91139" name="Объект 4"/>
          <p:cNvSpPr>
            <a:spLocks noGrp="1"/>
          </p:cNvSpPr>
          <p:nvPr>
            <p:ph idx="1"/>
          </p:nvPr>
        </p:nvSpPr>
        <p:spPr>
          <a:xfrm>
            <a:off x="323528" y="2276475"/>
            <a:ext cx="8712968" cy="4465638"/>
          </a:xfrm>
        </p:spPr>
        <p:txBody>
          <a:bodyPr/>
          <a:lstStyle/>
          <a:p>
            <a:pPr algn="just"/>
            <a:r>
              <a:rPr lang="ru-RU" altLang="ru-RU" dirty="0"/>
              <a:t>Сокращение числа организационно-правовых форм объединений граждан (отказ от ДНТ, потреб. кооперативов, </a:t>
            </a:r>
            <a:r>
              <a:rPr lang="ru-RU" altLang="ru-RU" dirty="0" err="1"/>
              <a:t>некомм</a:t>
            </a:r>
            <a:r>
              <a:rPr lang="ru-RU" altLang="ru-RU" dirty="0"/>
              <a:t>. партнерств):</a:t>
            </a:r>
          </a:p>
          <a:p>
            <a:pPr lvl="1" algn="just"/>
            <a:r>
              <a:rPr lang="ru-RU" altLang="ru-RU" dirty="0"/>
              <a:t>Садоводческое некоммерческое товарищество;</a:t>
            </a:r>
          </a:p>
          <a:p>
            <a:pPr lvl="1" algn="just"/>
            <a:r>
              <a:rPr lang="ru-RU" altLang="ru-RU" dirty="0"/>
              <a:t>Огородническое некоммерческое товарищество.</a:t>
            </a:r>
          </a:p>
          <a:p>
            <a:pPr algn="just"/>
            <a:r>
              <a:rPr lang="ru-RU" altLang="ru-RU" dirty="0"/>
              <a:t>О</a:t>
            </a:r>
            <a:r>
              <a:rPr lang="ru-RU" altLang="ru-RU" dirty="0" smtClean="0"/>
              <a:t>бщие принципы расчета взносов, перечень целей расходования</a:t>
            </a:r>
          </a:p>
          <a:p>
            <a:pPr algn="just"/>
            <a:r>
              <a:rPr lang="ru-RU" altLang="ru-RU" dirty="0" smtClean="0"/>
              <a:t>Замена договоров обслуживания на плату для создания и использования имущества общего пользования, предусмотренную уставом НТ</a:t>
            </a:r>
          </a:p>
          <a:p>
            <a:pPr algn="just"/>
            <a:endParaRPr lang="ru-RU" altLang="ru-RU" dirty="0" smtClean="0"/>
          </a:p>
        </p:txBody>
      </p:sp>
    </p:spTree>
    <p:extLst>
      <p:ext uri="{BB962C8B-B14F-4D97-AF65-F5344CB8AC3E}">
        <p14:creationId xmlns:p14="http://schemas.microsoft.com/office/powerpoint/2010/main" val="2282727962"/>
      </p:ext>
    </p:extLst>
  </p:cSld>
  <p:clrMapOvr>
    <a:masterClrMapping/>
  </p:clrMapOvr>
  <p:transition>
    <p:wipe dir="r"/>
  </p:transition>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AutoShape 2"/>
          <p:cNvSpPr>
            <a:spLocks noGrp="1" noChangeArrowheads="1"/>
          </p:cNvSpPr>
          <p:nvPr>
            <p:ph type="title"/>
          </p:nvPr>
        </p:nvSpPr>
        <p:spPr>
          <a:xfrm>
            <a:off x="900113" y="2420938"/>
            <a:ext cx="7775575" cy="4103687"/>
          </a:xfrm>
        </p:spPr>
        <p:txBody>
          <a:bodyPr/>
          <a:lstStyle/>
          <a:p>
            <a:pPr eaLnBrk="1" hangingPunct="1"/>
            <a:r>
              <a:rPr lang="ru-RU" altLang="ru-RU" sz="3200" smtClean="0"/>
              <a:t/>
            </a:r>
            <a:br>
              <a:rPr lang="ru-RU" altLang="ru-RU" sz="3200" smtClean="0"/>
            </a:br>
            <a:r>
              <a:rPr lang="en-US" altLang="ru-RU" sz="3200" smtClean="0"/>
              <a:t>ww.economy.gov.ru</a:t>
            </a:r>
            <a:br>
              <a:rPr lang="en-US" altLang="ru-RU" sz="3200" smtClean="0"/>
            </a:br>
            <a:r>
              <a:rPr lang="en-US" altLang="ru-RU" sz="3200" smtClean="0"/>
              <a:t>www.rosreestr.ru</a:t>
            </a:r>
            <a:r>
              <a:rPr lang="ru-RU" altLang="ru-RU" sz="3200" smtClean="0"/>
              <a:t/>
            </a:r>
            <a:br>
              <a:rPr lang="ru-RU" altLang="ru-RU" sz="3200" smtClean="0"/>
            </a:br>
            <a:r>
              <a:rPr lang="ru-RU" altLang="ru-RU" u="sng" smtClean="0">
                <a:solidFill>
                  <a:schemeClr val="tx1"/>
                </a:solidFill>
              </a:rPr>
              <a:t> </a:t>
            </a:r>
            <a:r>
              <a:rPr lang="en-US" altLang="ru-RU" u="sng" smtClean="0">
                <a:solidFill>
                  <a:schemeClr val="tx1"/>
                </a:solidFill>
              </a:rPr>
              <a:t/>
            </a:r>
            <a:br>
              <a:rPr lang="en-US" altLang="ru-RU" u="sng" smtClean="0">
                <a:solidFill>
                  <a:schemeClr val="tx1"/>
                </a:solidFill>
              </a:rPr>
            </a:br>
            <a:r>
              <a:rPr lang="ru-RU" altLang="ru-RU" sz="3200" smtClean="0"/>
              <a:t/>
            </a:r>
            <a:br>
              <a:rPr lang="ru-RU" altLang="ru-RU" sz="3200" smtClean="0"/>
            </a:br>
            <a:r>
              <a:rPr lang="ru-RU" altLang="ru-RU" sz="3200" smtClean="0"/>
              <a:t>Спасибо за внимание!</a:t>
            </a:r>
          </a:p>
        </p:txBody>
      </p:sp>
      <p:sp>
        <p:nvSpPr>
          <p:cNvPr id="97283" name="Rectangle 3"/>
          <p:cNvSpPr>
            <a:spLocks noChangeArrowheads="1"/>
          </p:cNvSpPr>
          <p:nvPr/>
        </p:nvSpPr>
        <p:spPr bwMode="auto">
          <a:xfrm>
            <a:off x="1042988" y="692150"/>
            <a:ext cx="7777162" cy="1493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ru-RU" altLang="ru-RU" sz="3200" b="1">
                <a:solidFill>
                  <a:srgbClr val="006666"/>
                </a:solidFill>
              </a:rPr>
              <a:t>Спиренков </a:t>
            </a:r>
          </a:p>
          <a:p>
            <a:pPr eaLnBrk="1" hangingPunct="1"/>
            <a:r>
              <a:rPr lang="ru-RU" altLang="ru-RU" sz="3200" b="1">
                <a:solidFill>
                  <a:srgbClr val="006666"/>
                </a:solidFill>
              </a:rPr>
              <a:t>Вячеслав Александрович</a:t>
            </a:r>
            <a:r>
              <a:rPr lang="ru-RU" altLang="ru-RU" sz="2800" b="1">
                <a:solidFill>
                  <a:srgbClr val="006666"/>
                </a:solidFill>
              </a:rPr>
              <a:t/>
            </a:r>
            <a:br>
              <a:rPr lang="ru-RU" altLang="ru-RU" sz="2800" b="1">
                <a:solidFill>
                  <a:srgbClr val="006666"/>
                </a:solidFill>
              </a:rPr>
            </a:br>
            <a:endParaRPr lang="ru-RU" altLang="ru-RU" sz="2800" b="1">
              <a:solidFill>
                <a:srgbClr val="006666"/>
              </a:solidFill>
            </a:endParaRPr>
          </a:p>
        </p:txBody>
      </p:sp>
    </p:spTree>
    <p:extLst>
      <p:ext uri="{BB962C8B-B14F-4D97-AF65-F5344CB8AC3E}">
        <p14:creationId xmlns:p14="http://schemas.microsoft.com/office/powerpoint/2010/main" val="3062989697"/>
      </p:ext>
    </p:extLst>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15. Лица, по заявлению которых </a:t>
            </a:r>
            <a:r>
              <a:rPr lang="ru-RU" sz="2800" b="0" dirty="0" smtClean="0"/>
              <a:t>осуществляются ГКУ  </a:t>
            </a:r>
            <a:r>
              <a:rPr lang="ru-RU" sz="2800" b="0" dirty="0"/>
              <a:t>и </a:t>
            </a:r>
            <a:r>
              <a:rPr lang="ru-RU" sz="2800" b="0" dirty="0" smtClean="0"/>
              <a:t>ГРП</a:t>
            </a:r>
            <a:endParaRPr lang="ru-RU" sz="2800" b="0" dirty="0"/>
          </a:p>
        </p:txBody>
      </p:sp>
      <p:sp>
        <p:nvSpPr>
          <p:cNvPr id="7" name="Прямоугольник 6"/>
          <p:cNvSpPr/>
          <p:nvPr/>
        </p:nvSpPr>
        <p:spPr>
          <a:xfrm>
            <a:off x="827584" y="2349500"/>
            <a:ext cx="8208912" cy="3785652"/>
          </a:xfrm>
          <a:prstGeom prst="rect">
            <a:avLst/>
          </a:prstGeom>
        </p:spPr>
        <p:txBody>
          <a:bodyPr wrap="square">
            <a:spAutoFit/>
          </a:bodyPr>
          <a:lstStyle/>
          <a:p>
            <a:pPr algn="just"/>
            <a:r>
              <a:rPr lang="ru-RU" sz="2400" b="1" dirty="0"/>
              <a:t>2. ГКУ без одновременной ГРП:</a:t>
            </a:r>
          </a:p>
          <a:p>
            <a:endParaRPr lang="ru-RU" sz="2400" dirty="0"/>
          </a:p>
          <a:p>
            <a:r>
              <a:rPr lang="ru-RU" sz="2400" dirty="0" smtClean="0"/>
              <a:t>4</a:t>
            </a:r>
            <a:r>
              <a:rPr lang="ru-RU" sz="2400" dirty="0"/>
              <a:t>) собственника объекта недвижимости - в связи с изменением основных характеристик объекта</a:t>
            </a:r>
            <a:r>
              <a:rPr lang="ru-RU" sz="2400" dirty="0" smtClean="0"/>
              <a:t>;</a:t>
            </a:r>
          </a:p>
          <a:p>
            <a:endParaRPr lang="ru-RU" sz="2400" dirty="0"/>
          </a:p>
          <a:p>
            <a:r>
              <a:rPr lang="ru-RU" sz="2400" dirty="0"/>
              <a:t>5) кадастрового инженера в случаях, установленных федеральным законом</a:t>
            </a:r>
            <a:r>
              <a:rPr lang="ru-RU" sz="2400" dirty="0" smtClean="0"/>
              <a:t>;</a:t>
            </a:r>
          </a:p>
          <a:p>
            <a:endParaRPr lang="ru-RU" sz="2400" dirty="0"/>
          </a:p>
          <a:p>
            <a:r>
              <a:rPr lang="ru-RU" sz="2400" dirty="0"/>
              <a:t>6) иного лица в случаях, установленных федеральным законом.</a:t>
            </a:r>
          </a:p>
        </p:txBody>
      </p:sp>
    </p:spTree>
    <p:extLst>
      <p:ext uri="{BB962C8B-B14F-4D97-AF65-F5344CB8AC3E}">
        <p14:creationId xmlns:p14="http://schemas.microsoft.com/office/powerpoint/2010/main" val="276943678"/>
      </p:ext>
    </p:extLst>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15. Лица, по заявлению которых </a:t>
            </a:r>
            <a:r>
              <a:rPr lang="ru-RU" sz="2800" b="0" dirty="0" smtClean="0"/>
              <a:t>осуществляются ГКУ  </a:t>
            </a:r>
            <a:r>
              <a:rPr lang="ru-RU" sz="2800" b="0" dirty="0"/>
              <a:t>и </a:t>
            </a:r>
            <a:r>
              <a:rPr lang="ru-RU" sz="2800" b="0" dirty="0" smtClean="0"/>
              <a:t>ГРП</a:t>
            </a:r>
            <a:endParaRPr lang="ru-RU" sz="2800" b="0" dirty="0"/>
          </a:p>
        </p:txBody>
      </p:sp>
      <p:sp>
        <p:nvSpPr>
          <p:cNvPr id="7" name="Прямоугольник 6"/>
          <p:cNvSpPr/>
          <p:nvPr/>
        </p:nvSpPr>
        <p:spPr>
          <a:xfrm>
            <a:off x="827584" y="2349500"/>
            <a:ext cx="8208912" cy="4524315"/>
          </a:xfrm>
          <a:prstGeom prst="rect">
            <a:avLst/>
          </a:prstGeom>
        </p:spPr>
        <p:txBody>
          <a:bodyPr wrap="square">
            <a:spAutoFit/>
          </a:bodyPr>
          <a:lstStyle/>
          <a:p>
            <a:pPr algn="just"/>
            <a:r>
              <a:rPr lang="ru-RU" sz="2400" b="1" dirty="0"/>
              <a:t>3. ГРП без одновременного ГКУ:</a:t>
            </a:r>
          </a:p>
          <a:p>
            <a:endParaRPr lang="ru-RU" sz="2400" dirty="0"/>
          </a:p>
          <a:p>
            <a:r>
              <a:rPr lang="ru-RU" sz="2400" dirty="0"/>
              <a:t>1) лица, право которого возникает (за исключением созданного или образованного объекта) или прекращается;</a:t>
            </a:r>
          </a:p>
          <a:p>
            <a:r>
              <a:rPr lang="ru-RU" sz="2400" dirty="0"/>
              <a:t>2) правообладателя объекта недвижимости и (или) лица, в пользу которого устанавливается ограничение права или обременение объекта недвижимости;</a:t>
            </a:r>
          </a:p>
          <a:p>
            <a:r>
              <a:rPr lang="ru-RU" sz="2400" dirty="0"/>
              <a:t>3) сторон договора - при государственной регистрации договора и (или) права, ограничения права или обременения объекта недвижимости;</a:t>
            </a:r>
          </a:p>
          <a:p>
            <a:endParaRPr lang="ru-RU" sz="2400" dirty="0"/>
          </a:p>
        </p:txBody>
      </p:sp>
    </p:spTree>
    <p:extLst>
      <p:ext uri="{BB962C8B-B14F-4D97-AF65-F5344CB8AC3E}">
        <p14:creationId xmlns:p14="http://schemas.microsoft.com/office/powerpoint/2010/main" val="2417967050"/>
      </p:ext>
    </p:extLst>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15. Лица, по заявлению которых </a:t>
            </a:r>
            <a:r>
              <a:rPr lang="ru-RU" sz="2800" b="0" dirty="0" smtClean="0"/>
              <a:t>осуществляются ГКУ  </a:t>
            </a:r>
            <a:r>
              <a:rPr lang="ru-RU" sz="2800" b="0" dirty="0"/>
              <a:t>и </a:t>
            </a:r>
            <a:r>
              <a:rPr lang="ru-RU" sz="2800" b="0" dirty="0" smtClean="0"/>
              <a:t>ГРП</a:t>
            </a:r>
            <a:endParaRPr lang="ru-RU" sz="2800" b="0" dirty="0"/>
          </a:p>
        </p:txBody>
      </p:sp>
      <p:sp>
        <p:nvSpPr>
          <p:cNvPr id="7" name="Прямоугольник 6"/>
          <p:cNvSpPr/>
          <p:nvPr/>
        </p:nvSpPr>
        <p:spPr>
          <a:xfrm>
            <a:off x="827584" y="2349500"/>
            <a:ext cx="8208912" cy="3785652"/>
          </a:xfrm>
          <a:prstGeom prst="rect">
            <a:avLst/>
          </a:prstGeom>
        </p:spPr>
        <p:txBody>
          <a:bodyPr wrap="square">
            <a:spAutoFit/>
          </a:bodyPr>
          <a:lstStyle/>
          <a:p>
            <a:pPr algn="just"/>
            <a:r>
              <a:rPr lang="ru-RU" sz="2400" b="1" dirty="0"/>
              <a:t>3. ГРП без одновременного ГКУ:</a:t>
            </a:r>
          </a:p>
          <a:p>
            <a:endParaRPr lang="ru-RU" sz="2400" dirty="0" smtClean="0"/>
          </a:p>
          <a:p>
            <a:r>
              <a:rPr lang="ru-RU" sz="2400" dirty="0" smtClean="0"/>
              <a:t>4</a:t>
            </a:r>
            <a:r>
              <a:rPr lang="ru-RU" sz="2400" dirty="0"/>
              <a:t>) правообладателя объекта недвижимости - при подтверждении права на учтенный в ЕГРН объект, возникшего до дня вступления в силу 122-ФЗ;</a:t>
            </a:r>
          </a:p>
          <a:p>
            <a:r>
              <a:rPr lang="ru-RU" sz="2400" dirty="0"/>
              <a:t>5) нотариуса или его уполномоченного работника, при ГРП возникшего на основании нотариально удостоверенной сделки, либо по заявлению любой стороны нотариально удостоверенной сделки;</a:t>
            </a:r>
          </a:p>
          <a:p>
            <a:r>
              <a:rPr lang="ru-RU" sz="2400" dirty="0"/>
              <a:t>6) иного лица в установленных настоящим ФЗ случаях.</a:t>
            </a:r>
          </a:p>
        </p:txBody>
      </p:sp>
    </p:spTree>
    <p:extLst>
      <p:ext uri="{BB962C8B-B14F-4D97-AF65-F5344CB8AC3E}">
        <p14:creationId xmlns:p14="http://schemas.microsoft.com/office/powerpoint/2010/main" val="2799068133"/>
      </p:ext>
    </p:extLst>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Объект 4"/>
          <p:cNvSpPr>
            <a:spLocks noGrp="1"/>
          </p:cNvSpPr>
          <p:nvPr>
            <p:ph idx="1"/>
          </p:nvPr>
        </p:nvSpPr>
        <p:spPr>
          <a:xfrm>
            <a:off x="395536" y="2276475"/>
            <a:ext cx="8640960" cy="4465638"/>
          </a:xfrm>
        </p:spPr>
        <p:txBody>
          <a:bodyPr/>
          <a:lstStyle/>
          <a:p>
            <a:pPr algn="just"/>
            <a:r>
              <a:rPr lang="ru-RU" sz="2400" dirty="0"/>
              <a:t>осуществление </a:t>
            </a:r>
            <a:r>
              <a:rPr lang="ru-RU" sz="2400" dirty="0" smtClean="0"/>
              <a:t>ГКУ земельного </a:t>
            </a:r>
            <a:r>
              <a:rPr lang="ru-RU" sz="2400" dirty="0"/>
              <a:t>участка, а также </a:t>
            </a:r>
            <a:r>
              <a:rPr lang="ru-RU" sz="2400" dirty="0" smtClean="0"/>
              <a:t>ГРП гос. </a:t>
            </a:r>
            <a:r>
              <a:rPr lang="ru-RU" sz="2400" dirty="0"/>
              <a:t>или муниципальной собственности (за исключением </a:t>
            </a:r>
            <a:r>
              <a:rPr lang="ru-RU" sz="2400" dirty="0" smtClean="0"/>
              <a:t>образования ЗУ из </a:t>
            </a:r>
            <a:r>
              <a:rPr lang="ru-RU" sz="2400" dirty="0"/>
              <a:t>земель или </a:t>
            </a:r>
            <a:r>
              <a:rPr lang="ru-RU" sz="2400" dirty="0" smtClean="0"/>
              <a:t>ЗУ, гос. </a:t>
            </a:r>
            <a:r>
              <a:rPr lang="ru-RU" sz="2400" dirty="0"/>
              <a:t>собственность на которые не разграничена) на земельный участок, образование которого осуществляется в соответствии с </a:t>
            </a:r>
            <a:r>
              <a:rPr lang="ru-RU" sz="2400" dirty="0" smtClean="0"/>
              <a:t>проектом </a:t>
            </a:r>
            <a:r>
              <a:rPr lang="ru-RU" sz="2400" dirty="0"/>
              <a:t>межевания территории или </a:t>
            </a:r>
            <a:r>
              <a:rPr lang="ru-RU" sz="2400" dirty="0" smtClean="0"/>
              <a:t>схемой </a:t>
            </a:r>
            <a:r>
              <a:rPr lang="ru-RU" sz="2400" dirty="0"/>
              <a:t>расположения </a:t>
            </a:r>
            <a:r>
              <a:rPr lang="ru-RU" sz="2400" dirty="0" smtClean="0"/>
              <a:t>ЗУ, </a:t>
            </a:r>
            <a:r>
              <a:rPr lang="ru-RU" sz="2400" dirty="0"/>
              <a:t>на основании заявления заинтересованных </a:t>
            </a:r>
            <a:r>
              <a:rPr lang="ru-RU" sz="2400" dirty="0" smtClean="0"/>
              <a:t>лиц либо </a:t>
            </a:r>
            <a:r>
              <a:rPr lang="ru-RU" sz="2400" b="1" dirty="0"/>
              <a:t>заявления кадастрового инженера,</a:t>
            </a:r>
            <a:r>
              <a:rPr lang="ru-RU" sz="2400" dirty="0"/>
              <a:t> выполнившего кадастровые </a:t>
            </a:r>
            <a:r>
              <a:rPr lang="ru-RU" sz="2400" dirty="0" smtClean="0"/>
              <a:t>работы, </a:t>
            </a:r>
            <a:r>
              <a:rPr lang="ru-RU" sz="2400" b="1" dirty="0"/>
              <a:t>без получения доверенности или иного уполномочивающего </a:t>
            </a:r>
            <a:r>
              <a:rPr lang="ru-RU" sz="2400" b="1" dirty="0" smtClean="0"/>
              <a:t>документа</a:t>
            </a:r>
            <a:r>
              <a:rPr lang="ru-RU" sz="2400" dirty="0" smtClean="0"/>
              <a:t>;(ст. 39.11 ЗК РФ)</a:t>
            </a:r>
          </a:p>
          <a:p>
            <a:pPr algn="just"/>
            <a:endParaRPr lang="ru-RU" sz="2400" dirty="0" smtClean="0"/>
          </a:p>
          <a:p>
            <a:pPr algn="just"/>
            <a:endParaRPr lang="ru-RU" sz="2400" dirty="0"/>
          </a:p>
          <a:p>
            <a:endParaRPr lang="ru-RU" sz="2400" dirty="0" smtClean="0"/>
          </a:p>
        </p:txBody>
      </p:sp>
      <p:sp>
        <p:nvSpPr>
          <p:cNvPr id="5" name="Заголовок 2"/>
          <p:cNvSpPr>
            <a:spLocks noGrp="1"/>
          </p:cNvSpPr>
          <p:nvPr>
            <p:ph type="title"/>
          </p:nvPr>
        </p:nvSpPr>
        <p:spPr>
          <a:xfrm>
            <a:off x="683568" y="692696"/>
            <a:ext cx="8352482" cy="129644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a:t>Федеральный закон от 03.07.2016  </a:t>
            </a:r>
            <a:r>
              <a:rPr lang="ru-RU" altLang="ru-RU" sz="3200" dirty="0" smtClean="0"/>
              <a:t>№361-ФЗ «Вводный закон к 218-ФЗ</a:t>
            </a:r>
            <a:r>
              <a:rPr lang="ru-RU" sz="3200" dirty="0" smtClean="0"/>
              <a:t>»</a:t>
            </a:r>
            <a:endParaRPr lang="ru-RU" sz="3200" dirty="0"/>
          </a:p>
        </p:txBody>
      </p:sp>
    </p:spTree>
    <p:extLst>
      <p:ext uri="{BB962C8B-B14F-4D97-AF65-F5344CB8AC3E}">
        <p14:creationId xmlns:p14="http://schemas.microsoft.com/office/powerpoint/2010/main" val="2615730960"/>
      </p:ext>
    </p:extLst>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dirty="0"/>
              <a:t>Статья 33. Правила внесения сведений </a:t>
            </a:r>
            <a:r>
              <a:rPr lang="ru-RU" sz="2800" dirty="0" smtClean="0"/>
              <a:t>в ЕГРН по заявлению заинтересован. лица</a:t>
            </a:r>
            <a:endParaRPr lang="ru-RU" sz="2800" dirty="0"/>
          </a:p>
        </p:txBody>
      </p:sp>
      <p:sp>
        <p:nvSpPr>
          <p:cNvPr id="7" name="Прямоугольник 6"/>
          <p:cNvSpPr/>
          <p:nvPr/>
        </p:nvSpPr>
        <p:spPr>
          <a:xfrm>
            <a:off x="827584" y="2349500"/>
            <a:ext cx="8208912" cy="4154984"/>
          </a:xfrm>
          <a:prstGeom prst="rect">
            <a:avLst/>
          </a:prstGeom>
        </p:spPr>
        <p:txBody>
          <a:bodyPr wrap="square">
            <a:spAutoFit/>
          </a:bodyPr>
          <a:lstStyle/>
          <a:p>
            <a:pPr indent="358775" algn="just"/>
            <a:r>
              <a:rPr lang="ru-RU" sz="2400" dirty="0"/>
              <a:t> В случае, если указанные в частях 1, 5, 7 - 9, 12, 13 статьи 32 </a:t>
            </a:r>
            <a:r>
              <a:rPr lang="ru-RU" sz="2400" dirty="0" smtClean="0"/>
              <a:t>218-ФЗ (</a:t>
            </a:r>
            <a:r>
              <a:rPr lang="ru-RU" sz="2400" dirty="0" err="1" smtClean="0"/>
              <a:t>информ</a:t>
            </a:r>
            <a:r>
              <a:rPr lang="ru-RU" sz="2400" dirty="0" smtClean="0"/>
              <a:t>. взаимодействие) </a:t>
            </a:r>
            <a:r>
              <a:rPr lang="ru-RU" sz="2400" dirty="0"/>
              <a:t>сведения не внесены в ЕГРН в сроки, установленные статьей 34 218-ФЗ, заинтересованное лицо вправе в порядке, установленном для представления заявления, обратиться в орган регистрации прав с заявлением о внесении сведений в </a:t>
            </a:r>
            <a:r>
              <a:rPr lang="ru-RU" sz="2400" dirty="0" smtClean="0"/>
              <a:t>ЕГРН</a:t>
            </a:r>
          </a:p>
          <a:p>
            <a:pPr indent="358775" algn="just"/>
            <a:r>
              <a:rPr lang="ru-RU" sz="2400" u="sng" dirty="0" smtClean="0"/>
              <a:t>Исключение</a:t>
            </a:r>
            <a:r>
              <a:rPr lang="ru-RU" sz="2400" dirty="0" smtClean="0"/>
              <a:t>: реестр объектов культурного наследия, лесной, водный реестры, разрешение на ввод, регистрация смерти, нотариальные документы, особые экономические зоны</a:t>
            </a:r>
            <a:r>
              <a:rPr lang="ru-RU" sz="2400" dirty="0"/>
              <a:t>.</a:t>
            </a:r>
            <a:endParaRPr lang="ru-RU" sz="2400" dirty="0" smtClean="0"/>
          </a:p>
        </p:txBody>
      </p:sp>
    </p:spTree>
    <p:extLst>
      <p:ext uri="{BB962C8B-B14F-4D97-AF65-F5344CB8AC3E}">
        <p14:creationId xmlns:p14="http://schemas.microsoft.com/office/powerpoint/2010/main" val="1375637957"/>
      </p:ext>
    </p:extLst>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altLang="ru-RU" sz="2800" dirty="0" smtClean="0"/>
              <a:t>"О государственной регистрации недвижимости"</a:t>
            </a:r>
          </a:p>
        </p:txBody>
      </p:sp>
      <p:sp>
        <p:nvSpPr>
          <p:cNvPr id="3" name="Прямоугольник 2"/>
          <p:cNvSpPr/>
          <p:nvPr/>
        </p:nvSpPr>
        <p:spPr>
          <a:xfrm>
            <a:off x="684213" y="2349500"/>
            <a:ext cx="8459787" cy="4308872"/>
          </a:xfrm>
          <a:prstGeom prst="rect">
            <a:avLst/>
          </a:prstGeom>
        </p:spPr>
        <p:txBody>
          <a:bodyPr>
            <a:spAutoFit/>
          </a:bodyPr>
          <a:lstStyle/>
          <a:p>
            <a:pPr marL="342900" indent="-342900" eaLnBrk="0" hangingPunct="0">
              <a:spcBef>
                <a:spcPct val="20000"/>
              </a:spcBef>
              <a:buClr>
                <a:schemeClr val="tx1"/>
              </a:buClr>
              <a:buSzPct val="75000"/>
              <a:buFont typeface="Wingdings" pitchFamily="2" charset="2"/>
              <a:buChar char="l"/>
              <a:defRPr/>
            </a:pPr>
            <a:r>
              <a:rPr lang="ru-RU" altLang="ru-RU" sz="2200" dirty="0">
                <a:latin typeface="+mn-lt"/>
              </a:rPr>
              <a:t>Сроки осуществления </a:t>
            </a:r>
            <a:r>
              <a:rPr lang="ru-RU" altLang="ru-RU" sz="2200" dirty="0" smtClean="0">
                <a:latin typeface="+mn-lt"/>
              </a:rPr>
              <a:t>ГКУ и (или) ГРП </a:t>
            </a:r>
            <a:r>
              <a:rPr lang="ru-RU" altLang="ru-RU" sz="2200" dirty="0">
                <a:latin typeface="+mn-lt"/>
              </a:rPr>
              <a:t>(рабочие дни):</a:t>
            </a:r>
          </a:p>
          <a:p>
            <a:pPr marL="800100" lvl="1" indent="-342900">
              <a:buFont typeface="Arial" pitchFamily="34" charset="0"/>
              <a:buChar char="•"/>
              <a:defRPr/>
            </a:pPr>
            <a:r>
              <a:rPr lang="ru-RU" sz="2100" b="1" u="sng" dirty="0">
                <a:latin typeface="Arial" charset="0"/>
              </a:rPr>
              <a:t>7 </a:t>
            </a:r>
            <a:r>
              <a:rPr lang="ru-RU" sz="2100" b="1" u="sng" dirty="0">
                <a:latin typeface="+mn-lt"/>
              </a:rPr>
              <a:t>дней </a:t>
            </a:r>
            <a:r>
              <a:rPr lang="ru-RU" sz="2100" b="1" dirty="0">
                <a:latin typeface="+mn-lt"/>
              </a:rPr>
              <a:t>с даты приема заявления на регистрацию прав;</a:t>
            </a:r>
          </a:p>
          <a:p>
            <a:pPr marL="800100" lvl="1" indent="-342900">
              <a:buFont typeface="Arial" pitchFamily="34" charset="0"/>
              <a:buChar char="•"/>
              <a:defRPr/>
            </a:pPr>
            <a:r>
              <a:rPr lang="ru-RU" sz="2100" b="1" u="sng" dirty="0">
                <a:latin typeface="+mn-lt"/>
              </a:rPr>
              <a:t>5 дней </a:t>
            </a:r>
            <a:r>
              <a:rPr lang="ru-RU" sz="2100" b="1" dirty="0">
                <a:latin typeface="+mn-lt"/>
              </a:rPr>
              <a:t>с даты приема заявления на кадастровый учет;</a:t>
            </a:r>
          </a:p>
          <a:p>
            <a:pPr marL="800100" lvl="1" indent="-342900">
              <a:buFont typeface="Arial" pitchFamily="34" charset="0"/>
              <a:buChar char="•"/>
              <a:defRPr/>
            </a:pPr>
            <a:r>
              <a:rPr lang="ru-RU" sz="2100" b="1" u="sng" dirty="0">
                <a:latin typeface="+mn-lt"/>
              </a:rPr>
              <a:t>10 дней </a:t>
            </a:r>
            <a:r>
              <a:rPr lang="ru-RU" sz="2100" b="1" dirty="0">
                <a:latin typeface="+mn-lt"/>
              </a:rPr>
              <a:t>с даты приема заявления на кадастровый учет и регистрацию прав;</a:t>
            </a:r>
          </a:p>
          <a:p>
            <a:pPr marL="800100" lvl="1" indent="-342900">
              <a:buFont typeface="Arial" pitchFamily="34" charset="0"/>
              <a:buChar char="•"/>
              <a:defRPr/>
            </a:pPr>
            <a:r>
              <a:rPr lang="ru-RU" sz="2100" b="1" u="sng" dirty="0">
                <a:latin typeface="+mn-lt"/>
              </a:rPr>
              <a:t>5 дней </a:t>
            </a:r>
            <a:r>
              <a:rPr lang="ru-RU" sz="2100" b="1" dirty="0">
                <a:latin typeface="+mn-lt"/>
              </a:rPr>
              <a:t>с даты поступления судебного </a:t>
            </a:r>
            <a:r>
              <a:rPr lang="ru-RU" sz="2100" b="1" dirty="0" smtClean="0">
                <a:latin typeface="+mn-lt"/>
              </a:rPr>
              <a:t>акта;</a:t>
            </a:r>
            <a:endParaRPr lang="ru-RU" sz="2100" b="1" dirty="0">
              <a:latin typeface="+mn-lt"/>
            </a:endParaRPr>
          </a:p>
          <a:p>
            <a:pPr marL="800100" lvl="1" indent="-342900">
              <a:buFont typeface="Arial" pitchFamily="34" charset="0"/>
              <a:buChar char="•"/>
              <a:defRPr/>
            </a:pPr>
            <a:r>
              <a:rPr lang="ru-RU" sz="2100" b="1" u="sng" dirty="0">
                <a:latin typeface="+mn-lt"/>
              </a:rPr>
              <a:t>3 дня </a:t>
            </a:r>
            <a:r>
              <a:rPr lang="ru-RU" sz="2100" b="1" dirty="0">
                <a:latin typeface="+mn-lt"/>
              </a:rPr>
              <a:t>с даты поступления решения о наложении, прекращении ареста, залога;</a:t>
            </a:r>
          </a:p>
          <a:p>
            <a:pPr marL="800100" lvl="1" indent="-342900">
              <a:buFont typeface="Arial" pitchFamily="34" charset="0"/>
              <a:buChar char="•"/>
              <a:defRPr/>
            </a:pPr>
            <a:r>
              <a:rPr lang="ru-RU" sz="2100" b="1" u="sng" dirty="0">
                <a:latin typeface="+mn-lt"/>
              </a:rPr>
              <a:t>3 дня </a:t>
            </a:r>
            <a:r>
              <a:rPr lang="ru-RU" sz="2100" b="1" dirty="0">
                <a:latin typeface="+mn-lt"/>
              </a:rPr>
              <a:t>с даты приема заявления на регистрацию прав на основании нотариальной  </a:t>
            </a:r>
            <a:r>
              <a:rPr lang="ru-RU" sz="2100" b="1" dirty="0" smtClean="0">
                <a:latin typeface="+mn-lt"/>
              </a:rPr>
              <a:t>сделки;</a:t>
            </a:r>
          </a:p>
          <a:p>
            <a:pPr marL="800100" lvl="1" indent="-342900">
              <a:buFont typeface="Arial" pitchFamily="34" charset="0"/>
              <a:buChar char="•"/>
              <a:defRPr/>
            </a:pPr>
            <a:r>
              <a:rPr lang="ru-RU" sz="2100" b="1" u="sng" dirty="0"/>
              <a:t>5 дней </a:t>
            </a:r>
            <a:r>
              <a:rPr lang="ru-RU" sz="2100" b="1" dirty="0" smtClean="0"/>
              <a:t>с даты поступления заявления </a:t>
            </a:r>
            <a:r>
              <a:rPr lang="ru-RU" sz="2100" b="1" dirty="0"/>
              <a:t>на </a:t>
            </a:r>
            <a:r>
              <a:rPr lang="ru-RU" sz="2100" b="1" dirty="0" smtClean="0"/>
              <a:t>регистрацию </a:t>
            </a:r>
            <a:r>
              <a:rPr lang="ru-RU" sz="2100" b="1" dirty="0"/>
              <a:t>ипотеки жилого </a:t>
            </a:r>
            <a:r>
              <a:rPr lang="ru-RU" sz="2100" b="1" dirty="0" smtClean="0"/>
              <a:t>помещения</a:t>
            </a:r>
            <a:endParaRPr lang="ru-RU" sz="2100" b="1" dirty="0">
              <a:latin typeface="+mn-lt"/>
            </a:endParaRPr>
          </a:p>
          <a:p>
            <a:pPr marL="800100" lvl="1" indent="-342900">
              <a:buFont typeface="Arial" pitchFamily="34" charset="0"/>
              <a:buChar char="•"/>
              <a:defRPr/>
            </a:pPr>
            <a:r>
              <a:rPr lang="ru-RU" sz="2100" b="1" dirty="0">
                <a:latin typeface="+mn-lt"/>
              </a:rPr>
              <a:t>документы предоставляются в МФЦ + </a:t>
            </a:r>
            <a:r>
              <a:rPr lang="ru-RU" sz="2100" b="1" u="sng" dirty="0">
                <a:latin typeface="+mn-lt"/>
              </a:rPr>
              <a:t>2 дня</a:t>
            </a:r>
            <a:r>
              <a:rPr lang="ru-RU" sz="2100" b="1" dirty="0">
                <a:latin typeface="+mn-lt"/>
              </a:rPr>
              <a:t>.</a:t>
            </a:r>
          </a:p>
        </p:txBody>
      </p:sp>
    </p:spTree>
    <p:extLst>
      <p:ext uri="{BB962C8B-B14F-4D97-AF65-F5344CB8AC3E}">
        <p14:creationId xmlns:p14="http://schemas.microsoft.com/office/powerpoint/2010/main" val="1705151915"/>
      </p:ext>
    </p:extLst>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18. Представление заявления об осуществлении </a:t>
            </a:r>
            <a:r>
              <a:rPr lang="ru-RU" sz="2800" b="0" dirty="0" smtClean="0"/>
              <a:t>ГКУ  </a:t>
            </a:r>
            <a:r>
              <a:rPr lang="ru-RU" sz="2800" b="0" dirty="0"/>
              <a:t>и </a:t>
            </a:r>
            <a:r>
              <a:rPr lang="ru-RU" sz="2800" b="0" dirty="0" smtClean="0"/>
              <a:t>ГРП </a:t>
            </a:r>
            <a:r>
              <a:rPr lang="ru-RU" sz="2800" b="0" dirty="0"/>
              <a:t>и </a:t>
            </a:r>
            <a:r>
              <a:rPr lang="ru-RU" sz="2800" b="0" dirty="0" smtClean="0"/>
              <a:t>документов</a:t>
            </a:r>
            <a:r>
              <a:rPr lang="ru-RU" sz="2800" b="0" dirty="0"/>
              <a:t/>
            </a:r>
            <a:br>
              <a:rPr lang="ru-RU" sz="2800" b="0" dirty="0"/>
            </a:br>
            <a:endParaRPr lang="ru-RU" sz="2800" b="0" dirty="0"/>
          </a:p>
        </p:txBody>
      </p:sp>
      <p:sp>
        <p:nvSpPr>
          <p:cNvPr id="2" name="Прямоугольник 1"/>
          <p:cNvSpPr/>
          <p:nvPr/>
        </p:nvSpPr>
        <p:spPr>
          <a:xfrm>
            <a:off x="467544" y="2276872"/>
            <a:ext cx="8424936" cy="4358116"/>
          </a:xfrm>
          <a:prstGeom prst="rect">
            <a:avLst/>
          </a:prstGeom>
        </p:spPr>
        <p:txBody>
          <a:bodyPr wrap="square">
            <a:spAutoFit/>
          </a:bodyPr>
          <a:lstStyle/>
          <a:p>
            <a:pPr indent="-342900" algn="just">
              <a:defRPr/>
            </a:pPr>
            <a:r>
              <a:rPr lang="ru-RU" sz="2200" dirty="0"/>
              <a:t>Заявление о ГКУ и (или) ГРП и прилагаемые документы предоставляются:</a:t>
            </a:r>
          </a:p>
          <a:p>
            <a:pPr marL="342900" indent="-342900" algn="just" eaLnBrk="0" hangingPunct="0">
              <a:spcBef>
                <a:spcPct val="20000"/>
              </a:spcBef>
              <a:buClr>
                <a:schemeClr val="tx1"/>
              </a:buClr>
              <a:buSzPct val="75000"/>
              <a:buFont typeface="Wingdings" pitchFamily="2" charset="2"/>
              <a:buChar char="l"/>
              <a:defRPr/>
            </a:pPr>
            <a:r>
              <a:rPr lang="ru-RU" sz="2200" dirty="0">
                <a:latin typeface="Arial" charset="0"/>
              </a:rPr>
              <a:t>в форме документов на бумажном носителе (лично, выездной прием, МФЦ, почта)</a:t>
            </a:r>
          </a:p>
          <a:p>
            <a:pPr marL="342900" indent="-342900" algn="just" eaLnBrk="0" hangingPunct="0">
              <a:spcBef>
                <a:spcPct val="20000"/>
              </a:spcBef>
              <a:buClr>
                <a:schemeClr val="tx1"/>
              </a:buClr>
              <a:buSzPct val="75000"/>
              <a:buFont typeface="Wingdings" pitchFamily="2" charset="2"/>
              <a:buChar char="l"/>
              <a:defRPr/>
            </a:pPr>
            <a:r>
              <a:rPr lang="ru-RU" sz="2200" dirty="0">
                <a:latin typeface="Arial" charset="0"/>
              </a:rPr>
              <a:t>в форме электронных документов и (или) электронных </a:t>
            </a:r>
            <a:r>
              <a:rPr lang="ru-RU" sz="2200" dirty="0" smtClean="0">
                <a:latin typeface="Arial" charset="0"/>
              </a:rPr>
              <a:t>образов, </a:t>
            </a:r>
            <a:r>
              <a:rPr lang="ru-RU" sz="2200" dirty="0">
                <a:latin typeface="Arial" charset="0"/>
              </a:rPr>
              <a:t>подписанных УКЭП (с использованием сетей, в </a:t>
            </a:r>
            <a:r>
              <a:rPr lang="ru-RU" sz="2200" dirty="0" err="1">
                <a:latin typeface="Arial" charset="0"/>
              </a:rPr>
              <a:t>т.ч</a:t>
            </a:r>
            <a:r>
              <a:rPr lang="ru-RU" sz="2200" dirty="0">
                <a:latin typeface="Arial" charset="0"/>
              </a:rPr>
              <a:t>. Интернет посредством ЕПГУ или сайта Росреестра)</a:t>
            </a:r>
          </a:p>
          <a:p>
            <a:pPr marL="342900" indent="-342900" algn="just" eaLnBrk="0" hangingPunct="0">
              <a:spcBef>
                <a:spcPct val="20000"/>
              </a:spcBef>
              <a:buClr>
                <a:schemeClr val="tx1"/>
              </a:buClr>
              <a:buSzPct val="75000"/>
              <a:buFont typeface="Wingdings" pitchFamily="2" charset="2"/>
              <a:buChar char="l"/>
              <a:defRPr/>
            </a:pPr>
            <a:r>
              <a:rPr lang="ru-RU" sz="2200" dirty="0">
                <a:latin typeface="Arial" charset="0"/>
              </a:rPr>
              <a:t>посредством личного обращения представляются </a:t>
            </a:r>
            <a:r>
              <a:rPr lang="ru-RU" sz="2200" b="1" dirty="0">
                <a:latin typeface="Arial" charset="0"/>
              </a:rPr>
              <a:t>независимо от места нахождения объекта недвижимости </a:t>
            </a:r>
            <a:r>
              <a:rPr lang="ru-RU" sz="2200" dirty="0">
                <a:latin typeface="Arial" charset="0"/>
              </a:rPr>
              <a:t>в подразделение органа регистрации прав или МФЦ согласно перечню опубликованному на официальном сайте Росреестра.</a:t>
            </a:r>
          </a:p>
        </p:txBody>
      </p:sp>
    </p:spTree>
    <p:extLst>
      <p:ext uri="{BB962C8B-B14F-4D97-AF65-F5344CB8AC3E}">
        <p14:creationId xmlns:p14="http://schemas.microsoft.com/office/powerpoint/2010/main" val="682113227"/>
      </p:ext>
    </p:extLst>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20. Правила информационного взаимодействия </a:t>
            </a:r>
            <a:r>
              <a:rPr lang="ru-RU" sz="2800" b="0" dirty="0" smtClean="0"/>
              <a:t>КИ с </a:t>
            </a:r>
            <a:r>
              <a:rPr lang="ru-RU" sz="2800" b="0" dirty="0"/>
              <a:t>органом </a:t>
            </a:r>
            <a:r>
              <a:rPr lang="ru-RU" sz="2800" b="0" dirty="0" smtClean="0"/>
              <a:t>регистрации</a:t>
            </a:r>
            <a:endParaRPr lang="ru-RU" sz="2800" b="0" dirty="0"/>
          </a:p>
        </p:txBody>
      </p:sp>
      <p:sp>
        <p:nvSpPr>
          <p:cNvPr id="3" name="Прямоугольник 2"/>
          <p:cNvSpPr/>
          <p:nvPr/>
        </p:nvSpPr>
        <p:spPr>
          <a:xfrm>
            <a:off x="684213" y="2349500"/>
            <a:ext cx="8351837" cy="4228850"/>
          </a:xfrm>
          <a:prstGeom prst="rect">
            <a:avLst/>
          </a:prstGeom>
        </p:spPr>
        <p:txBody>
          <a:bodyPr>
            <a:spAutoFit/>
          </a:bodyPr>
          <a:lstStyle/>
          <a:p>
            <a:pPr algn="just" eaLnBrk="0" hangingPunct="0">
              <a:spcBef>
                <a:spcPct val="20000"/>
              </a:spcBef>
              <a:buClr>
                <a:schemeClr val="tx1"/>
              </a:buClr>
              <a:buSzPct val="75000"/>
              <a:defRPr/>
            </a:pPr>
            <a:r>
              <a:rPr lang="ru-RU" sz="2400" dirty="0" smtClean="0">
                <a:latin typeface="Arial" charset="0"/>
              </a:rPr>
              <a:t>Личный </a:t>
            </a:r>
            <a:r>
              <a:rPr lang="ru-RU" sz="2400" dirty="0">
                <a:latin typeface="Arial" charset="0"/>
              </a:rPr>
              <a:t>кабинет кадастрового инженера</a:t>
            </a:r>
            <a:r>
              <a:rPr lang="ru-RU" sz="2400" dirty="0" smtClean="0">
                <a:latin typeface="Arial" charset="0"/>
              </a:rPr>
              <a:t>:</a:t>
            </a:r>
          </a:p>
          <a:p>
            <a:pPr algn="just" eaLnBrk="0" hangingPunct="0">
              <a:spcBef>
                <a:spcPct val="20000"/>
              </a:spcBef>
              <a:buClr>
                <a:schemeClr val="tx1"/>
              </a:buClr>
              <a:buSzPct val="75000"/>
              <a:defRPr/>
            </a:pPr>
            <a:r>
              <a:rPr lang="en-US" sz="2400" dirty="0" smtClean="0">
                <a:latin typeface="Arial" charset="0"/>
              </a:rPr>
              <a:t>www.LK.Rosreestr.ru</a:t>
            </a:r>
            <a:endParaRPr lang="ru-RU" sz="2400" dirty="0">
              <a:latin typeface="Arial" charset="0"/>
            </a:endParaRPr>
          </a:p>
          <a:p>
            <a:pPr marL="342900" indent="-342900" algn="just" eaLnBrk="0" hangingPunct="0">
              <a:spcBef>
                <a:spcPct val="20000"/>
              </a:spcBef>
              <a:buClr>
                <a:schemeClr val="tx1"/>
              </a:buClr>
              <a:buSzPct val="75000"/>
              <a:buFont typeface="Wingdings" pitchFamily="2" charset="2"/>
              <a:buChar char="l"/>
              <a:defRPr/>
            </a:pPr>
            <a:r>
              <a:rPr lang="ru-RU" sz="2400" dirty="0">
                <a:latin typeface="Arial" charset="0"/>
              </a:rPr>
              <a:t>фиксация всех фактов взаимодействия; </a:t>
            </a:r>
          </a:p>
          <a:p>
            <a:pPr marL="342900" indent="-342900" algn="just" eaLnBrk="0" hangingPunct="0">
              <a:spcBef>
                <a:spcPct val="20000"/>
              </a:spcBef>
              <a:buClr>
                <a:schemeClr val="tx1"/>
              </a:buClr>
              <a:buSzPct val="75000"/>
              <a:buFont typeface="Wingdings" pitchFamily="2" charset="2"/>
              <a:buChar char="l"/>
              <a:defRPr/>
            </a:pPr>
            <a:r>
              <a:rPr lang="ru-RU" sz="2400" dirty="0">
                <a:latin typeface="Arial" charset="0"/>
              </a:rPr>
              <a:t>предварительная автоматизированная проверка межевых и технических планов;</a:t>
            </a:r>
          </a:p>
          <a:p>
            <a:pPr marL="342900" indent="-342900" algn="just" eaLnBrk="0" hangingPunct="0">
              <a:spcBef>
                <a:spcPct val="20000"/>
              </a:spcBef>
              <a:buClr>
                <a:schemeClr val="tx1"/>
              </a:buClr>
              <a:buSzPct val="75000"/>
              <a:buFont typeface="Wingdings" pitchFamily="2" charset="2"/>
              <a:buChar char="l"/>
              <a:defRPr/>
            </a:pPr>
            <a:r>
              <a:rPr lang="ru-RU" sz="2400" dirty="0">
                <a:latin typeface="Arial" charset="0"/>
              </a:rPr>
              <a:t>хранение межевых и технических планов во электронном хранилище 3 месяца;</a:t>
            </a:r>
          </a:p>
          <a:p>
            <a:pPr marL="342900" indent="-342900" algn="just" eaLnBrk="0" hangingPunct="0">
              <a:spcBef>
                <a:spcPct val="20000"/>
              </a:spcBef>
              <a:buClr>
                <a:schemeClr val="tx1"/>
              </a:buClr>
              <a:buSzPct val="75000"/>
              <a:buFont typeface="Wingdings" pitchFamily="2" charset="2"/>
              <a:buChar char="l"/>
              <a:defRPr/>
            </a:pPr>
            <a:r>
              <a:rPr lang="ru-RU" sz="2400" dirty="0">
                <a:latin typeface="Arial" charset="0"/>
              </a:rPr>
              <a:t>право заявителя не представлять планы, в случае их наличия в хранилище, </a:t>
            </a:r>
          </a:p>
          <a:p>
            <a:pPr marL="342900" indent="-342900" algn="just" eaLnBrk="0" hangingPunct="0">
              <a:spcBef>
                <a:spcPct val="20000"/>
              </a:spcBef>
              <a:buClr>
                <a:schemeClr val="tx1"/>
              </a:buClr>
              <a:buSzPct val="75000"/>
              <a:buFont typeface="Wingdings" pitchFamily="2" charset="2"/>
              <a:buChar char="l"/>
              <a:defRPr/>
            </a:pPr>
            <a:r>
              <a:rPr lang="ru-RU" sz="2400" dirty="0">
                <a:latin typeface="Arial" charset="0"/>
              </a:rPr>
              <a:t>право заказчика обязать использовать хранилище.</a:t>
            </a:r>
          </a:p>
        </p:txBody>
      </p:sp>
    </p:spTree>
    <p:extLst>
      <p:ext uri="{BB962C8B-B14F-4D97-AF65-F5344CB8AC3E}">
        <p14:creationId xmlns:p14="http://schemas.microsoft.com/office/powerpoint/2010/main" val="3179439541"/>
      </p:ext>
    </p:extLst>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323528" y="980729"/>
            <a:ext cx="8712968" cy="1944215"/>
          </a:xfrm>
        </p:spPr>
        <p:txBody>
          <a:bodyPr/>
          <a:lstStyle/>
          <a:p>
            <a:pPr algn="ctr"/>
            <a:r>
              <a:rPr lang="ru-RU" altLang="ru-RU" dirty="0"/>
              <a:t>Федеральный закон от 13.07.2015 </a:t>
            </a:r>
            <a:r>
              <a:rPr lang="ru-RU" altLang="ru-RU" dirty="0" smtClean="0"/>
              <a:t> №218-ФЗ "О </a:t>
            </a:r>
            <a:r>
              <a:rPr lang="ru-RU" altLang="ru-RU" dirty="0"/>
              <a:t>государственной регистрации недвижимости"</a:t>
            </a:r>
            <a:endParaRPr lang="ru-RU" dirty="0"/>
          </a:p>
        </p:txBody>
      </p:sp>
      <p:sp>
        <p:nvSpPr>
          <p:cNvPr id="4" name="Подзаголовок 3"/>
          <p:cNvSpPr>
            <a:spLocks noGrp="1"/>
          </p:cNvSpPr>
          <p:nvPr>
            <p:ph type="subTitle" idx="1"/>
          </p:nvPr>
        </p:nvSpPr>
        <p:spPr>
          <a:xfrm>
            <a:off x="4572000" y="3886200"/>
            <a:ext cx="3200400" cy="1752600"/>
          </a:xfrm>
        </p:spPr>
        <p:txBody>
          <a:bodyPr/>
          <a:lstStyle/>
          <a:p>
            <a:pPr algn="l"/>
            <a:r>
              <a:rPr lang="ru-RU" altLang="ru-RU" dirty="0"/>
              <a:t>Вступил в силу с 01.01.2017</a:t>
            </a:r>
          </a:p>
          <a:p>
            <a:endParaRPr lang="ru-RU" dirty="0"/>
          </a:p>
        </p:txBody>
      </p:sp>
    </p:spTree>
    <p:extLst>
      <p:ext uri="{BB962C8B-B14F-4D97-AF65-F5344CB8AC3E}">
        <p14:creationId xmlns:p14="http://schemas.microsoft.com/office/powerpoint/2010/main" val="1594067574"/>
      </p:ext>
    </p:extLst>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smtClean="0"/>
              <a:t>Статья </a:t>
            </a:r>
            <a:r>
              <a:rPr lang="ru-RU" sz="2800" b="0" dirty="0"/>
              <a:t>20. Правила информационного взаимодействия КИ с органом регистрации</a:t>
            </a:r>
            <a:endParaRPr lang="ru-RU" altLang="ru-RU" sz="2800" dirty="0" smtClean="0"/>
          </a:p>
        </p:txBody>
      </p:sp>
      <p:sp>
        <p:nvSpPr>
          <p:cNvPr id="3" name="Прямоугольник 2"/>
          <p:cNvSpPr/>
          <p:nvPr/>
        </p:nvSpPr>
        <p:spPr>
          <a:xfrm>
            <a:off x="684213" y="2349500"/>
            <a:ext cx="8351837" cy="1569660"/>
          </a:xfrm>
          <a:prstGeom prst="rect">
            <a:avLst/>
          </a:prstGeom>
        </p:spPr>
        <p:txBody>
          <a:bodyPr>
            <a:spAutoFit/>
          </a:bodyPr>
          <a:lstStyle/>
          <a:p>
            <a:pPr algn="just"/>
            <a:r>
              <a:rPr lang="ru-RU" sz="2400" dirty="0"/>
              <a:t>Приказ Минэкономразвития России от 28.12.2015 N </a:t>
            </a:r>
            <a:r>
              <a:rPr lang="ru-RU" sz="2400" dirty="0" smtClean="0"/>
              <a:t>997 «Об </a:t>
            </a:r>
            <a:r>
              <a:rPr lang="ru-RU" sz="2400" dirty="0"/>
              <a:t>утверждении порядка взимания и возврата платы за использование </a:t>
            </a:r>
            <a:r>
              <a:rPr lang="ru-RU" sz="2400" dirty="0" smtClean="0"/>
              <a:t>"Личного кабинета </a:t>
            </a:r>
            <a:r>
              <a:rPr lang="ru-RU" sz="2400" dirty="0"/>
              <a:t>кадастрового инженера", а также размеров такой </a:t>
            </a:r>
            <a:r>
              <a:rPr lang="ru-RU" sz="2400" dirty="0" smtClean="0"/>
              <a:t>платы»</a:t>
            </a:r>
          </a:p>
        </p:txBody>
      </p:sp>
      <p:graphicFrame>
        <p:nvGraphicFramePr>
          <p:cNvPr id="2" name="Таблица 1"/>
          <p:cNvGraphicFramePr>
            <a:graphicFrameLocks noGrp="1"/>
          </p:cNvGraphicFramePr>
          <p:nvPr>
            <p:extLst>
              <p:ext uri="{D42A27DB-BD31-4B8C-83A1-F6EECF244321}">
                <p14:modId xmlns:p14="http://schemas.microsoft.com/office/powerpoint/2010/main" val="1136454339"/>
              </p:ext>
            </p:extLst>
          </p:nvPr>
        </p:nvGraphicFramePr>
        <p:xfrm>
          <a:off x="971600" y="4082180"/>
          <a:ext cx="7992888" cy="2622198"/>
        </p:xfrm>
        <a:graphic>
          <a:graphicData uri="http://schemas.openxmlformats.org/drawingml/2006/table">
            <a:tbl>
              <a:tblPr>
                <a:tableStyleId>{5C22544A-7EE6-4342-B048-85BDC9FD1C3A}</a:tableStyleId>
              </a:tblPr>
              <a:tblGrid>
                <a:gridCol w="3996027"/>
                <a:gridCol w="3996861"/>
              </a:tblGrid>
              <a:tr h="735233">
                <a:tc>
                  <a:txBody>
                    <a:bodyPr/>
                    <a:lstStyle/>
                    <a:p>
                      <a:pPr algn="ctr">
                        <a:lnSpc>
                          <a:spcPct val="115000"/>
                        </a:lnSpc>
                        <a:spcAft>
                          <a:spcPts val="0"/>
                        </a:spcAft>
                      </a:pPr>
                      <a:r>
                        <a:rPr lang="ru-RU" sz="2000" b="1" dirty="0">
                          <a:effectLst/>
                        </a:rPr>
                        <a:t>Количество услуг по проверке, ед. </a:t>
                      </a:r>
                      <a:endParaRPr lang="ru-RU" sz="2000" b="1" dirty="0">
                        <a:effectLst/>
                        <a:latin typeface="Times New Roman"/>
                        <a:ea typeface="Calibri"/>
                      </a:endParaRPr>
                    </a:p>
                  </a:txBody>
                  <a:tcPr marL="39370" marR="39370" marT="64770" marB="647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u-RU" sz="2000" b="1">
                          <a:effectLst/>
                        </a:rPr>
                        <a:t>Размер платы, руб. </a:t>
                      </a:r>
                      <a:endParaRPr lang="ru-RU" sz="2000" b="1">
                        <a:effectLst/>
                        <a:latin typeface="Times New Roman"/>
                        <a:ea typeface="Calibri"/>
                      </a:endParaRPr>
                    </a:p>
                  </a:txBody>
                  <a:tcPr marL="39370" marR="39370" marT="64770" marB="647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597206">
                <a:tc>
                  <a:txBody>
                    <a:bodyPr/>
                    <a:lstStyle/>
                    <a:p>
                      <a:pPr algn="ctr">
                        <a:lnSpc>
                          <a:spcPct val="115000"/>
                        </a:lnSpc>
                        <a:spcAft>
                          <a:spcPts val="0"/>
                        </a:spcAft>
                      </a:pPr>
                      <a:r>
                        <a:rPr lang="ru-RU" sz="2000" b="1" dirty="0">
                          <a:effectLst/>
                        </a:rPr>
                        <a:t>20 </a:t>
                      </a:r>
                      <a:endParaRPr lang="ru-RU" sz="2000" b="1" dirty="0">
                        <a:effectLst/>
                        <a:latin typeface="Times New Roman"/>
                        <a:ea typeface="Calibri"/>
                      </a:endParaRPr>
                    </a:p>
                  </a:txBody>
                  <a:tcPr marL="39370" marR="39370" marT="64770" marB="647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u-RU" sz="2000" b="1" dirty="0">
                          <a:effectLst/>
                        </a:rPr>
                        <a:t>500 </a:t>
                      </a:r>
                      <a:endParaRPr lang="ru-RU" sz="2000" b="1" dirty="0">
                        <a:effectLst/>
                        <a:latin typeface="Times New Roman"/>
                        <a:ea typeface="Calibri"/>
                      </a:endParaRPr>
                    </a:p>
                  </a:txBody>
                  <a:tcPr marL="39370" marR="39370" marT="64770" marB="647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597206">
                <a:tc>
                  <a:txBody>
                    <a:bodyPr/>
                    <a:lstStyle/>
                    <a:p>
                      <a:pPr algn="ctr">
                        <a:lnSpc>
                          <a:spcPct val="115000"/>
                        </a:lnSpc>
                        <a:spcAft>
                          <a:spcPts val="0"/>
                        </a:spcAft>
                      </a:pPr>
                      <a:r>
                        <a:rPr lang="ru-RU" sz="2000" b="1">
                          <a:effectLst/>
                        </a:rPr>
                        <a:t>50 </a:t>
                      </a:r>
                      <a:endParaRPr lang="ru-RU" sz="2000" b="1">
                        <a:effectLst/>
                        <a:latin typeface="Times New Roman"/>
                        <a:ea typeface="Calibri"/>
                      </a:endParaRPr>
                    </a:p>
                  </a:txBody>
                  <a:tcPr marL="39370" marR="39370" marT="64770" marB="647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u-RU" sz="2000" b="1" dirty="0">
                          <a:effectLst/>
                        </a:rPr>
                        <a:t>1250 </a:t>
                      </a:r>
                      <a:endParaRPr lang="ru-RU" sz="2000" b="1" dirty="0">
                        <a:effectLst/>
                        <a:latin typeface="Times New Roman"/>
                        <a:ea typeface="Calibri"/>
                      </a:endParaRPr>
                    </a:p>
                  </a:txBody>
                  <a:tcPr marL="39370" marR="39370" marT="64770" marB="647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597206">
                <a:tc>
                  <a:txBody>
                    <a:bodyPr/>
                    <a:lstStyle/>
                    <a:p>
                      <a:pPr algn="ctr">
                        <a:lnSpc>
                          <a:spcPct val="115000"/>
                        </a:lnSpc>
                        <a:spcAft>
                          <a:spcPts val="0"/>
                        </a:spcAft>
                      </a:pPr>
                      <a:r>
                        <a:rPr lang="ru-RU" sz="2000" b="1">
                          <a:effectLst/>
                        </a:rPr>
                        <a:t>100 </a:t>
                      </a:r>
                      <a:endParaRPr lang="ru-RU" sz="2000" b="1">
                        <a:effectLst/>
                        <a:latin typeface="Times New Roman"/>
                        <a:ea typeface="Calibri"/>
                      </a:endParaRPr>
                    </a:p>
                  </a:txBody>
                  <a:tcPr marL="39370" marR="39370" marT="64770" marB="647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0"/>
                        </a:spcAft>
                      </a:pPr>
                      <a:r>
                        <a:rPr lang="ru-RU" sz="2000" b="1" dirty="0">
                          <a:effectLst/>
                        </a:rPr>
                        <a:t>2500 </a:t>
                      </a:r>
                      <a:endParaRPr lang="ru-RU" sz="2000" b="1" dirty="0">
                        <a:effectLst/>
                        <a:latin typeface="Times New Roman"/>
                        <a:ea typeface="Calibri"/>
                      </a:endParaRPr>
                    </a:p>
                  </a:txBody>
                  <a:tcPr marL="39370" marR="39370" marT="64770" marB="647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1338331513"/>
      </p:ext>
    </p:extLst>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altLang="ru-RU" sz="2800" dirty="0" smtClean="0"/>
              <a:t>"О государственной регистрации недвижимости"</a:t>
            </a:r>
          </a:p>
        </p:txBody>
      </p:sp>
      <p:sp>
        <p:nvSpPr>
          <p:cNvPr id="3" name="Прямоугольник 2"/>
          <p:cNvSpPr/>
          <p:nvPr/>
        </p:nvSpPr>
        <p:spPr>
          <a:xfrm>
            <a:off x="251520" y="2349500"/>
            <a:ext cx="8641655" cy="4247852"/>
          </a:xfrm>
          <a:prstGeom prst="rect">
            <a:avLst/>
          </a:prstGeom>
        </p:spPr>
        <p:txBody>
          <a:bodyPr wrap="square">
            <a:normAutofit/>
          </a:bodyPr>
          <a:lstStyle/>
          <a:p>
            <a:pPr marL="342900" indent="-342900" algn="just" eaLnBrk="0" hangingPunct="0">
              <a:spcBef>
                <a:spcPct val="20000"/>
              </a:spcBef>
              <a:buClr>
                <a:schemeClr val="tx1"/>
              </a:buClr>
              <a:buSzPct val="75000"/>
              <a:buFont typeface="Wingdings" pitchFamily="2" charset="2"/>
              <a:buChar char="l"/>
              <a:defRPr/>
            </a:pPr>
            <a:r>
              <a:rPr lang="ru-RU" sz="2400" dirty="0"/>
              <a:t> Основания для возврата </a:t>
            </a:r>
            <a:r>
              <a:rPr lang="ru-RU" sz="2400" dirty="0" smtClean="0"/>
              <a:t>заявления без рассмотрения</a:t>
            </a:r>
          </a:p>
          <a:p>
            <a:pPr marL="800100" lvl="1" indent="-342900" algn="just" eaLnBrk="0" hangingPunct="0">
              <a:spcBef>
                <a:spcPct val="20000"/>
              </a:spcBef>
              <a:buClr>
                <a:schemeClr val="tx1"/>
              </a:buClr>
              <a:buSzPct val="75000"/>
              <a:buFont typeface="Wingdings" pitchFamily="2" charset="2"/>
              <a:buChar char="l"/>
              <a:defRPr/>
            </a:pPr>
            <a:r>
              <a:rPr lang="ru-RU" sz="1900" dirty="0" smtClean="0"/>
              <a:t>представлены </a:t>
            </a:r>
            <a:r>
              <a:rPr lang="ru-RU" sz="1900" dirty="0"/>
              <a:t>в форме электронных документов, </a:t>
            </a:r>
            <a:r>
              <a:rPr lang="ru-RU" sz="1900" dirty="0" smtClean="0"/>
              <a:t>в </a:t>
            </a:r>
            <a:r>
              <a:rPr lang="ru-RU" sz="1900" dirty="0"/>
              <a:t>формате, не </a:t>
            </a:r>
            <a:r>
              <a:rPr lang="ru-RU" sz="1900" dirty="0" smtClean="0"/>
              <a:t>соответствующем установленному;</a:t>
            </a:r>
          </a:p>
          <a:p>
            <a:pPr marL="800100" lvl="1" indent="-342900" algn="just" eaLnBrk="0" hangingPunct="0">
              <a:spcBef>
                <a:spcPct val="20000"/>
              </a:spcBef>
              <a:buClr>
                <a:schemeClr val="tx1"/>
              </a:buClr>
              <a:buSzPct val="75000"/>
              <a:buFont typeface="Wingdings" pitchFamily="2" charset="2"/>
              <a:buChar char="l"/>
              <a:defRPr/>
            </a:pPr>
            <a:r>
              <a:rPr lang="ru-RU" sz="1900" dirty="0" smtClean="0"/>
              <a:t>имеют </a:t>
            </a:r>
            <a:r>
              <a:rPr lang="ru-RU" sz="1900" dirty="0"/>
              <a:t>подчистки либо приписки, зачеркнутые </a:t>
            </a:r>
            <a:r>
              <a:rPr lang="ru-RU" sz="1900" dirty="0" smtClean="0"/>
              <a:t>слова, </a:t>
            </a:r>
            <a:r>
              <a:rPr lang="ru-RU" sz="1900" dirty="0"/>
              <a:t>в том числе документы, исполненные карандашом, имеют серьезные </a:t>
            </a:r>
            <a:r>
              <a:rPr lang="ru-RU" sz="1900" dirty="0" smtClean="0"/>
              <a:t>повреждения;</a:t>
            </a:r>
          </a:p>
          <a:p>
            <a:pPr marL="800100" lvl="1" indent="-342900" algn="just" eaLnBrk="0" hangingPunct="0">
              <a:spcBef>
                <a:spcPct val="20000"/>
              </a:spcBef>
              <a:buClr>
                <a:schemeClr val="tx1"/>
              </a:buClr>
              <a:buSzPct val="75000"/>
              <a:buFont typeface="Wingdings" pitchFamily="2" charset="2"/>
              <a:buChar char="l"/>
              <a:defRPr/>
            </a:pPr>
            <a:r>
              <a:rPr lang="ru-RU" sz="1900" dirty="0"/>
              <a:t>информация об уплате </a:t>
            </a:r>
            <a:r>
              <a:rPr lang="ru-RU" sz="1900" dirty="0" smtClean="0"/>
              <a:t>гос. </a:t>
            </a:r>
            <a:r>
              <a:rPr lang="ru-RU" sz="1900" dirty="0"/>
              <a:t>пошлины </a:t>
            </a:r>
            <a:r>
              <a:rPr lang="ru-RU" sz="1900" dirty="0" smtClean="0"/>
              <a:t>по </a:t>
            </a:r>
            <a:r>
              <a:rPr lang="ru-RU" sz="1900" dirty="0"/>
              <a:t>истечении </a:t>
            </a:r>
            <a:r>
              <a:rPr lang="ru-RU" sz="1900" dirty="0" smtClean="0"/>
              <a:t>5 дней </a:t>
            </a:r>
            <a:r>
              <a:rPr lang="ru-RU" sz="1900" dirty="0"/>
              <a:t>с даты подачи </a:t>
            </a:r>
            <a:r>
              <a:rPr lang="ru-RU" sz="1900" dirty="0" smtClean="0"/>
              <a:t>заявления </a:t>
            </a:r>
            <a:r>
              <a:rPr lang="ru-RU" sz="1900" dirty="0"/>
              <a:t>отсутствует </a:t>
            </a:r>
            <a:r>
              <a:rPr lang="ru-RU" sz="1900" dirty="0" smtClean="0"/>
              <a:t>и соотв. документ не </a:t>
            </a:r>
            <a:r>
              <a:rPr lang="ru-RU" sz="1900" dirty="0"/>
              <a:t>был представлен </a:t>
            </a:r>
            <a:r>
              <a:rPr lang="ru-RU" sz="1900" dirty="0" smtClean="0"/>
              <a:t>заявителем</a:t>
            </a:r>
          </a:p>
          <a:p>
            <a:pPr marL="800100" lvl="1" indent="-342900" algn="just" eaLnBrk="0" hangingPunct="0">
              <a:spcBef>
                <a:spcPct val="20000"/>
              </a:spcBef>
              <a:buClr>
                <a:schemeClr val="tx1"/>
              </a:buClr>
              <a:buSzPct val="75000"/>
              <a:buFont typeface="Wingdings" pitchFamily="2" charset="2"/>
              <a:buChar char="l"/>
              <a:defRPr/>
            </a:pPr>
            <a:r>
              <a:rPr lang="ru-RU" sz="1900" dirty="0" smtClean="0"/>
              <a:t>В ЕГРН содержится </a:t>
            </a:r>
            <a:r>
              <a:rPr lang="ru-RU" sz="1900" dirty="0"/>
              <a:t>отметка о невозможности </a:t>
            </a:r>
            <a:r>
              <a:rPr lang="ru-RU" sz="1900" dirty="0" smtClean="0"/>
              <a:t>регистрации без </a:t>
            </a:r>
            <a:r>
              <a:rPr lang="ru-RU" sz="1900" dirty="0"/>
              <a:t>личного </a:t>
            </a:r>
            <a:r>
              <a:rPr lang="ru-RU" sz="1900" dirty="0" smtClean="0"/>
              <a:t>участия и заявление подано иным лицом</a:t>
            </a:r>
          </a:p>
          <a:p>
            <a:pPr marL="800100" lvl="1" indent="-342900" algn="just" eaLnBrk="0" hangingPunct="0">
              <a:spcBef>
                <a:spcPct val="20000"/>
              </a:spcBef>
              <a:buClr>
                <a:schemeClr val="tx1"/>
              </a:buClr>
              <a:buSzPct val="75000"/>
              <a:buFont typeface="Wingdings" pitchFamily="2" charset="2"/>
              <a:buChar char="l"/>
              <a:defRPr/>
            </a:pPr>
            <a:r>
              <a:rPr lang="ru-RU" sz="1900" dirty="0"/>
              <a:t>заявление о государственном кадастровом учете и (или) государственной регистрации прав не подписано </a:t>
            </a:r>
            <a:r>
              <a:rPr lang="ru-RU" sz="1900" dirty="0" smtClean="0"/>
              <a:t>заявителем</a:t>
            </a:r>
            <a:endParaRPr lang="ru-RU" sz="1900" dirty="0"/>
          </a:p>
        </p:txBody>
      </p:sp>
    </p:spTree>
    <p:extLst>
      <p:ext uri="{BB962C8B-B14F-4D97-AF65-F5344CB8AC3E}">
        <p14:creationId xmlns:p14="http://schemas.microsoft.com/office/powerpoint/2010/main" val="3410476186"/>
      </p:ext>
    </p:extLst>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smtClean="0"/>
              <a:t> Федеральный закон от 13.07.2015 N 218-ФЗ</a:t>
            </a:r>
            <a:br>
              <a:rPr lang="ru-RU" altLang="ru-RU" sz="2800" smtClean="0"/>
            </a:br>
            <a:r>
              <a:rPr lang="ru-RU" altLang="ru-RU" sz="2800" smtClean="0"/>
              <a:t>"О государственной регистрации недвижимости"</a:t>
            </a:r>
          </a:p>
        </p:txBody>
      </p:sp>
      <p:sp>
        <p:nvSpPr>
          <p:cNvPr id="3" name="Прямоугольник 2"/>
          <p:cNvSpPr/>
          <p:nvPr/>
        </p:nvSpPr>
        <p:spPr>
          <a:xfrm>
            <a:off x="684213" y="2349500"/>
            <a:ext cx="8208962" cy="4376738"/>
          </a:xfrm>
          <a:prstGeom prst="rect">
            <a:avLst/>
          </a:prstGeom>
        </p:spPr>
        <p:txBody>
          <a:bodyPr>
            <a:spAutoFit/>
          </a:bodyPr>
          <a:lstStyle/>
          <a:p>
            <a:pPr marL="342900" indent="-342900" algn="just" eaLnBrk="0" hangingPunct="0">
              <a:spcBef>
                <a:spcPct val="20000"/>
              </a:spcBef>
              <a:buClr>
                <a:schemeClr val="tx1"/>
              </a:buClr>
              <a:buSzPct val="75000"/>
              <a:buFont typeface="Wingdings" pitchFamily="2" charset="2"/>
              <a:buChar char="l"/>
              <a:defRPr/>
            </a:pPr>
            <a:r>
              <a:rPr lang="ru-RU" sz="2400" dirty="0" smtClean="0">
                <a:latin typeface="Arial" charset="0"/>
              </a:rPr>
              <a:t>55 оснований </a:t>
            </a:r>
            <a:r>
              <a:rPr lang="ru-RU" sz="2400" dirty="0">
                <a:latin typeface="Arial" charset="0"/>
              </a:rPr>
              <a:t>для приостановления учетно-регистрационных действий </a:t>
            </a:r>
          </a:p>
          <a:p>
            <a:pPr marL="342900" indent="-342900" algn="just" eaLnBrk="0" hangingPunct="0">
              <a:spcBef>
                <a:spcPct val="20000"/>
              </a:spcBef>
              <a:buClr>
                <a:schemeClr val="tx1"/>
              </a:buClr>
              <a:buSzPct val="75000"/>
              <a:buFont typeface="Wingdings" pitchFamily="2" charset="2"/>
              <a:buChar char="l"/>
              <a:defRPr/>
            </a:pPr>
            <a:r>
              <a:rPr lang="ru-RU" sz="2400" dirty="0">
                <a:latin typeface="Arial" charset="0"/>
              </a:rPr>
              <a:t>основания конкретизированы, один перечень для регистрации и учета</a:t>
            </a:r>
          </a:p>
          <a:p>
            <a:pPr marL="342900" indent="-342900" algn="just" eaLnBrk="0" hangingPunct="0">
              <a:spcBef>
                <a:spcPct val="20000"/>
              </a:spcBef>
              <a:buClr>
                <a:schemeClr val="tx1"/>
              </a:buClr>
              <a:buSzPct val="75000"/>
              <a:buFont typeface="Wingdings" pitchFamily="2" charset="2"/>
              <a:buChar char="l"/>
              <a:defRPr/>
            </a:pPr>
            <a:r>
              <a:rPr lang="ru-RU" sz="2400" dirty="0">
                <a:latin typeface="Arial" charset="0"/>
              </a:rPr>
              <a:t>в осуществлении учета и (или) регистрации прав отказывается в случае, если в течение срока приостановления не устранены причины приостановления </a:t>
            </a:r>
          </a:p>
          <a:p>
            <a:pPr marL="342900" indent="-342900" algn="just" eaLnBrk="0" hangingPunct="0">
              <a:spcBef>
                <a:spcPct val="20000"/>
              </a:spcBef>
              <a:buClr>
                <a:schemeClr val="tx1"/>
              </a:buClr>
              <a:buSzPct val="75000"/>
              <a:buFont typeface="Wingdings" pitchFamily="2" charset="2"/>
              <a:buChar char="l"/>
              <a:defRPr/>
            </a:pPr>
            <a:r>
              <a:rPr lang="ru-RU" sz="2400" dirty="0">
                <a:latin typeface="Arial" charset="0"/>
              </a:rPr>
              <a:t>прекращение, приостановление заявителями учетно-регистрационных действий на срок не более 6 мес. до их завершения</a:t>
            </a:r>
            <a:endParaRPr lang="ru-RU" sz="2200" dirty="0">
              <a:latin typeface="+mn-lt"/>
            </a:endParaRPr>
          </a:p>
        </p:txBody>
      </p:sp>
    </p:spTree>
    <p:extLst>
      <p:ext uri="{BB962C8B-B14F-4D97-AF65-F5344CB8AC3E}">
        <p14:creationId xmlns:p14="http://schemas.microsoft.com/office/powerpoint/2010/main" val="2877878567"/>
      </p:ext>
    </p:extLst>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smtClean="0"/>
              <a:t>Федеральный закон от 13.07.2015 N 218-ФЗ </a:t>
            </a:r>
            <a:br>
              <a:rPr lang="ru-RU" altLang="ru-RU" sz="2800" smtClean="0"/>
            </a:br>
            <a:r>
              <a:rPr lang="ru-RU" altLang="ru-RU" sz="2800" smtClean="0"/>
              <a:t>новые основания для приостановления учетно-регистрационных действий </a:t>
            </a:r>
          </a:p>
        </p:txBody>
      </p:sp>
      <p:sp>
        <p:nvSpPr>
          <p:cNvPr id="55299" name="Прямоугольник 2"/>
          <p:cNvSpPr>
            <a:spLocks noChangeArrowheads="1"/>
          </p:cNvSpPr>
          <p:nvPr/>
        </p:nvSpPr>
        <p:spPr bwMode="auto">
          <a:xfrm>
            <a:off x="684213" y="2349500"/>
            <a:ext cx="8280400" cy="422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20000"/>
              </a:spcBef>
              <a:buClr>
                <a:schemeClr val="tx1"/>
              </a:buClr>
              <a:buSzPct val="75000"/>
              <a:buFont typeface="Wingdings" pitchFamily="2" charset="2"/>
              <a:buChar char="l"/>
            </a:pPr>
            <a:r>
              <a:rPr lang="ru-RU" altLang="ru-RU" sz="2400"/>
              <a:t>созданный (создаваемый) объект недвижимости, при строительстве (реконструкции) которого в соответствии с законодательством не требуется выдача разрешения на строительство, разрешения на ввод в эксплуатацию, не соответствует виду (видам) разрешенного использования земельного участка, на котором он создан;</a:t>
            </a:r>
          </a:p>
          <a:p>
            <a:pPr algn="just">
              <a:spcBef>
                <a:spcPct val="20000"/>
              </a:spcBef>
              <a:buClr>
                <a:schemeClr val="tx1"/>
              </a:buClr>
              <a:buSzPct val="75000"/>
              <a:buFont typeface="Wingdings" pitchFamily="2" charset="2"/>
              <a:buChar char="l"/>
            </a:pPr>
            <a:r>
              <a:rPr lang="ru-RU" altLang="ru-RU" sz="2400"/>
              <a:t>земельный участок, на котором создан (создается) объект недвижимости, предоставлен, передан собственником не для целей строительства (размещения) такого объекта;</a:t>
            </a:r>
          </a:p>
        </p:txBody>
      </p:sp>
    </p:spTree>
    <p:extLst>
      <p:ext uri="{BB962C8B-B14F-4D97-AF65-F5344CB8AC3E}">
        <p14:creationId xmlns:p14="http://schemas.microsoft.com/office/powerpoint/2010/main" val="3623685221"/>
      </p:ext>
    </p:extLst>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smtClean="0"/>
              <a:t>Федеральный закон от 13.07.2015 N 218-ФЗ </a:t>
            </a:r>
            <a:br>
              <a:rPr lang="ru-RU" altLang="ru-RU" sz="2800" smtClean="0"/>
            </a:br>
            <a:r>
              <a:rPr lang="ru-RU" altLang="ru-RU" sz="2800" smtClean="0"/>
              <a:t>новые основания для приостановления учетно-регистрационных действий </a:t>
            </a:r>
          </a:p>
        </p:txBody>
      </p:sp>
      <p:sp>
        <p:nvSpPr>
          <p:cNvPr id="56323" name="Прямоугольник 2"/>
          <p:cNvSpPr>
            <a:spLocks noChangeArrowheads="1"/>
          </p:cNvSpPr>
          <p:nvPr/>
        </p:nvSpPr>
        <p:spPr bwMode="auto">
          <a:xfrm>
            <a:off x="684213" y="2349500"/>
            <a:ext cx="82804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20000"/>
              </a:spcBef>
              <a:buClr>
                <a:schemeClr val="tx1"/>
              </a:buClr>
              <a:buSzPct val="75000"/>
              <a:buFont typeface="Wingdings" pitchFamily="2" charset="2"/>
              <a:buChar char="l"/>
            </a:pPr>
            <a:r>
              <a:rPr lang="ru-RU" altLang="ru-RU" sz="2400"/>
              <a:t>местоположение объекта недвижимости, определяемое согласно описанию местоположения границ земельного участка или контура здания, сооружения, объекта незавершенного строительства, не соответствует адресу объекта недвижимости (при его наличии) или иному описанию местоположения объекта недвижимости (при отсутствии адреса);</a:t>
            </a:r>
          </a:p>
        </p:txBody>
      </p:sp>
    </p:spTree>
    <p:extLst>
      <p:ext uri="{BB962C8B-B14F-4D97-AF65-F5344CB8AC3E}">
        <p14:creationId xmlns:p14="http://schemas.microsoft.com/office/powerpoint/2010/main" val="3047794297"/>
      </p:ext>
    </p:extLst>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smtClean="0"/>
              <a:t>Федеральный закон от 13.07.2015 N 218-ФЗ </a:t>
            </a:r>
            <a:br>
              <a:rPr lang="ru-RU" altLang="ru-RU" sz="2800" smtClean="0"/>
            </a:br>
            <a:r>
              <a:rPr lang="ru-RU" altLang="ru-RU" sz="2800" smtClean="0"/>
              <a:t>При уточнении границ ЗУ их местоположение определяется:</a:t>
            </a:r>
          </a:p>
        </p:txBody>
      </p:sp>
      <p:sp>
        <p:nvSpPr>
          <p:cNvPr id="57347" name="Прямоугольник 2"/>
          <p:cNvSpPr>
            <a:spLocks noChangeArrowheads="1"/>
          </p:cNvSpPr>
          <p:nvPr/>
        </p:nvSpPr>
        <p:spPr bwMode="auto">
          <a:xfrm>
            <a:off x="684213" y="2349500"/>
            <a:ext cx="8351837"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eaLnBrk="1" hangingPunct="1">
              <a:buFontTx/>
              <a:buChar char="-"/>
            </a:pPr>
            <a:r>
              <a:rPr lang="ru-RU" altLang="ru-RU" sz="2400" dirty="0"/>
              <a:t>исходя из сведений, содержащихся в документе, подтверждающем право на ЗУ, </a:t>
            </a:r>
          </a:p>
          <a:p>
            <a:pPr algn="just" eaLnBrk="1" hangingPunct="1">
              <a:buFontTx/>
              <a:buChar char="-"/>
            </a:pPr>
            <a:r>
              <a:rPr lang="ru-RU" altLang="ru-RU" sz="2400" dirty="0"/>
              <a:t>при отсутствии исходя из документов, определявших местоположение границ ЗУ при его образовании.</a:t>
            </a:r>
          </a:p>
          <a:p>
            <a:pPr algn="just" eaLnBrk="1" hangingPunct="1">
              <a:buFontTx/>
              <a:buChar char="-"/>
            </a:pPr>
            <a:r>
              <a:rPr lang="ru-RU" altLang="ru-RU" sz="2400" dirty="0"/>
              <a:t> </a:t>
            </a:r>
            <a:r>
              <a:rPr lang="ru-RU" altLang="ru-RU" sz="2400" b="1" i="1" dirty="0"/>
              <a:t>в случае отсутствия в документах таких сведений, в соответствии с  проектом межевания территории.</a:t>
            </a:r>
          </a:p>
          <a:p>
            <a:pPr algn="just" eaLnBrk="1" hangingPunct="1">
              <a:buFontTx/>
              <a:buChar char="-"/>
            </a:pPr>
            <a:r>
              <a:rPr lang="ru-RU" altLang="ru-RU" sz="2400" dirty="0"/>
              <a:t>при отсутствии сведений в проекте межевания территории - границы, существующие на местности 15 и более лет и закрепленные с использованием природных объектов или искусственного происхождения, позволяющих определить границы ЗУ.</a:t>
            </a:r>
          </a:p>
        </p:txBody>
      </p:sp>
    </p:spTree>
    <p:extLst>
      <p:ext uri="{BB962C8B-B14F-4D97-AF65-F5344CB8AC3E}">
        <p14:creationId xmlns:p14="http://schemas.microsoft.com/office/powerpoint/2010/main" val="754046923"/>
      </p:ext>
    </p:extLst>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smtClean="0"/>
              <a:t> Федеральный закон от 13.07.2015 N 218-ФЗ</a:t>
            </a:r>
            <a:br>
              <a:rPr lang="ru-RU" altLang="ru-RU" sz="2800" smtClean="0"/>
            </a:br>
            <a:r>
              <a:rPr lang="ru-RU" altLang="ru-RU" sz="2800" smtClean="0"/>
              <a:t>новое определение «пересечение границ»</a:t>
            </a:r>
          </a:p>
        </p:txBody>
      </p:sp>
      <p:sp>
        <p:nvSpPr>
          <p:cNvPr id="58371" name="Прямоугольник 2"/>
          <p:cNvSpPr>
            <a:spLocks noChangeArrowheads="1"/>
          </p:cNvSpPr>
          <p:nvPr/>
        </p:nvSpPr>
        <p:spPr bwMode="auto">
          <a:xfrm>
            <a:off x="684213" y="2349500"/>
            <a:ext cx="82804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eaLnBrk="1" hangingPunct="1"/>
            <a:r>
              <a:rPr lang="ru-RU" altLang="ru-RU" sz="2400">
                <a:solidFill>
                  <a:srgbClr val="003366"/>
                </a:solidFill>
              </a:rPr>
              <a:t>Под пересечением границ ЗУ с границами муниципальных образований, населенных пунктов, территориальной зоны, лесничеств, лесопарков понимается:</a:t>
            </a:r>
          </a:p>
          <a:p>
            <a:pPr algn="just" eaLnBrk="1" hangingPunct="1"/>
            <a:r>
              <a:rPr lang="ru-RU" altLang="ru-RU" sz="2400">
                <a:solidFill>
                  <a:srgbClr val="003366"/>
                </a:solidFill>
              </a:rPr>
              <a:t>1) наличие общей точки или точек границ ЗУ и границ таких объектов, которые образованы в результате расположения одной или нескольких характерных точек границ земельного участка </a:t>
            </a:r>
            <a:r>
              <a:rPr lang="ru-RU" altLang="ru-RU" sz="2400" b="1">
                <a:solidFill>
                  <a:srgbClr val="003366"/>
                </a:solidFill>
              </a:rPr>
              <a:t>за пределами диапазона средней квадратической погрешности определения характерных точек границ;</a:t>
            </a:r>
          </a:p>
          <a:p>
            <a:pPr algn="just" eaLnBrk="1" hangingPunct="1"/>
            <a:r>
              <a:rPr lang="ru-RU" altLang="ru-RU" sz="2400">
                <a:solidFill>
                  <a:srgbClr val="003366"/>
                </a:solidFill>
              </a:rPr>
              <a:t>2) расположение хотя бы одного из контуров границ многоконтурного ЗУ за границами объектов.</a:t>
            </a:r>
          </a:p>
        </p:txBody>
      </p:sp>
    </p:spTree>
    <p:extLst>
      <p:ext uri="{BB962C8B-B14F-4D97-AF65-F5344CB8AC3E}">
        <p14:creationId xmlns:p14="http://schemas.microsoft.com/office/powerpoint/2010/main" val="1425547879"/>
      </p:ext>
    </p:extLst>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smtClean="0"/>
              <a:t> Федеральный закон от 13.07.2015 N 218-ФЗ</a:t>
            </a:r>
            <a:br>
              <a:rPr lang="ru-RU" altLang="ru-RU" sz="2800" smtClean="0"/>
            </a:br>
            <a:r>
              <a:rPr lang="ru-RU" altLang="ru-RU" sz="2800" smtClean="0"/>
              <a:t>"О государственной регистрации недвижимости"</a:t>
            </a:r>
          </a:p>
        </p:txBody>
      </p:sp>
      <p:sp>
        <p:nvSpPr>
          <p:cNvPr id="59395" name="Прямоугольник 2"/>
          <p:cNvSpPr>
            <a:spLocks noChangeArrowheads="1"/>
          </p:cNvSpPr>
          <p:nvPr/>
        </p:nvSpPr>
        <p:spPr bwMode="auto">
          <a:xfrm>
            <a:off x="684213" y="2349500"/>
            <a:ext cx="8208962"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20000"/>
              </a:spcBef>
              <a:buClr>
                <a:schemeClr val="tx1"/>
              </a:buClr>
              <a:buSzPct val="75000"/>
              <a:buFont typeface="Wingdings" pitchFamily="2" charset="2"/>
              <a:buChar char="l"/>
            </a:pPr>
            <a:r>
              <a:rPr lang="ru-RU" altLang="ru-RU" sz="2400" dirty="0"/>
              <a:t> Кадастровый учет и регистрация прав на созданные здание, сооружение в случае, если в Едином государственном реестре недвижимости </a:t>
            </a:r>
            <a:r>
              <a:rPr lang="ru-RU" altLang="ru-RU" sz="2400" b="1" dirty="0"/>
              <a:t>не зарегистрировано право заявителя на </a:t>
            </a:r>
            <a:r>
              <a:rPr lang="ru-RU" altLang="ru-RU" sz="2400" b="1" i="1" dirty="0"/>
              <a:t>земельный участок</a:t>
            </a:r>
            <a:r>
              <a:rPr lang="ru-RU" altLang="ru-RU" sz="2400" b="1" dirty="0"/>
              <a:t>,</a:t>
            </a:r>
            <a:r>
              <a:rPr lang="ru-RU" altLang="ru-RU" sz="2400" dirty="0"/>
              <a:t> на котором расположены такие здание, сооружение, осуществляются </a:t>
            </a:r>
            <a:r>
              <a:rPr lang="ru-RU" altLang="ru-RU" sz="2400" b="1" dirty="0"/>
              <a:t>одновременно с кадастровым учетом и (или) регистрацией права заявителя на такой </a:t>
            </a:r>
            <a:r>
              <a:rPr lang="ru-RU" altLang="ru-RU" sz="2400" b="1" i="1" dirty="0"/>
              <a:t>земельный участок</a:t>
            </a:r>
            <a:r>
              <a:rPr lang="ru-RU" altLang="ru-RU" sz="2400" dirty="0"/>
              <a:t>.</a:t>
            </a:r>
          </a:p>
        </p:txBody>
      </p:sp>
    </p:spTree>
    <p:extLst>
      <p:ext uri="{BB962C8B-B14F-4D97-AF65-F5344CB8AC3E}">
        <p14:creationId xmlns:p14="http://schemas.microsoft.com/office/powerpoint/2010/main" val="1556688593"/>
      </p:ext>
    </p:extLst>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altLang="ru-RU" sz="2800" dirty="0" smtClean="0"/>
              <a:t>Статья 72</a:t>
            </a:r>
          </a:p>
        </p:txBody>
      </p:sp>
      <p:sp>
        <p:nvSpPr>
          <p:cNvPr id="59395" name="Прямоугольник 2"/>
          <p:cNvSpPr>
            <a:spLocks noChangeArrowheads="1"/>
          </p:cNvSpPr>
          <p:nvPr/>
        </p:nvSpPr>
        <p:spPr bwMode="auto">
          <a:xfrm>
            <a:off x="684213" y="2349500"/>
            <a:ext cx="8208962"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0" indent="358775" algn="just"/>
            <a:r>
              <a:rPr lang="ru-RU" sz="2400" dirty="0"/>
              <a:t>сведения ЕГРП и ГКН считаются сведениями ЕГРН не требующими дополнительного подтверждения</a:t>
            </a:r>
          </a:p>
          <a:p>
            <a:pPr marL="0" indent="358775" algn="just"/>
            <a:endParaRPr lang="ru-RU" sz="2400" dirty="0" smtClean="0"/>
          </a:p>
          <a:p>
            <a:pPr marL="0" indent="358775" algn="just"/>
            <a:r>
              <a:rPr lang="ru-RU" sz="2400" dirty="0" smtClean="0"/>
              <a:t>Временный </a:t>
            </a:r>
            <a:r>
              <a:rPr lang="ru-RU" sz="2400" dirty="0"/>
              <a:t>характер сведений ГКН, сохраняется до момента регистрации права либо аренды для  ЗУ  находящийся в гос. или </a:t>
            </a:r>
            <a:r>
              <a:rPr lang="ru-RU" sz="2400" dirty="0" err="1"/>
              <a:t>мун</a:t>
            </a:r>
            <a:r>
              <a:rPr lang="ru-RU" sz="2400" dirty="0"/>
              <a:t>. собственности, но не позднее 1 марта 2022 года. По истечении указанного срока сведения которые носят временный характер, исключаются из ЕГРН.</a:t>
            </a:r>
          </a:p>
          <a:p>
            <a:endParaRPr lang="ru-RU" sz="2400" dirty="0">
              <a:hlinkClick r:id="rId2"/>
            </a:endParaRPr>
          </a:p>
        </p:txBody>
      </p:sp>
    </p:spTree>
    <p:extLst>
      <p:ext uri="{BB962C8B-B14F-4D97-AF65-F5344CB8AC3E}">
        <p14:creationId xmlns:p14="http://schemas.microsoft.com/office/powerpoint/2010/main" val="4155891267"/>
      </p:ext>
    </p:extLst>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altLang="ru-RU" sz="2800" dirty="0" smtClean="0"/>
              <a:t>Статья 70</a:t>
            </a:r>
          </a:p>
        </p:txBody>
      </p:sp>
      <p:sp>
        <p:nvSpPr>
          <p:cNvPr id="59395" name="Прямоугольник 2"/>
          <p:cNvSpPr>
            <a:spLocks noChangeArrowheads="1"/>
          </p:cNvSpPr>
          <p:nvPr/>
        </p:nvSpPr>
        <p:spPr bwMode="auto">
          <a:xfrm>
            <a:off x="684213" y="2349500"/>
            <a:ext cx="8208962"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ru-RU" sz="2400" dirty="0" smtClean="0"/>
              <a:t>3</a:t>
            </a:r>
            <a:r>
              <a:rPr lang="ru-RU" sz="2400" dirty="0"/>
              <a:t>. Орган регистрации прав в соответствии с установленными правилами ведения </a:t>
            </a:r>
            <a:r>
              <a:rPr lang="ru-RU" sz="2400" dirty="0" smtClean="0"/>
              <a:t>ЕГРН снимает </a:t>
            </a:r>
            <a:r>
              <a:rPr lang="ru-RU" sz="2400" dirty="0"/>
              <a:t>с государственного кадастрового учета земельный участок, учтенный в установленном законодательством Российской Федерации порядке до 1 марта 2008 года, в случае, если сведения о правообладателях таких участков отсутствуют в </a:t>
            </a:r>
            <a:r>
              <a:rPr lang="ru-RU" sz="2400" dirty="0" smtClean="0"/>
              <a:t>ЕГРН.</a:t>
            </a:r>
            <a:endParaRPr lang="ru-RU" sz="2400" dirty="0"/>
          </a:p>
        </p:txBody>
      </p:sp>
    </p:spTree>
    <p:extLst>
      <p:ext uri="{BB962C8B-B14F-4D97-AF65-F5344CB8AC3E}">
        <p14:creationId xmlns:p14="http://schemas.microsoft.com/office/powerpoint/2010/main" val="3912648984"/>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14. Основания </a:t>
            </a:r>
            <a:r>
              <a:rPr lang="ru-RU" sz="2800" b="0" dirty="0" smtClean="0"/>
              <a:t>кадастрового </a:t>
            </a:r>
            <a:r>
              <a:rPr lang="ru-RU" sz="2800" b="0" dirty="0"/>
              <a:t>учета и </a:t>
            </a:r>
            <a:r>
              <a:rPr lang="ru-RU" sz="2800" b="0" dirty="0" smtClean="0"/>
              <a:t>государственной регистрации </a:t>
            </a:r>
            <a:r>
              <a:rPr lang="ru-RU" sz="2800" b="0" dirty="0"/>
              <a:t>прав</a:t>
            </a:r>
          </a:p>
        </p:txBody>
      </p:sp>
      <p:sp>
        <p:nvSpPr>
          <p:cNvPr id="3" name="Прямоугольник 2"/>
          <p:cNvSpPr/>
          <p:nvPr/>
        </p:nvSpPr>
        <p:spPr>
          <a:xfrm>
            <a:off x="755650" y="2349500"/>
            <a:ext cx="8178800" cy="4524315"/>
          </a:xfrm>
          <a:prstGeom prst="rect">
            <a:avLst/>
          </a:prstGeom>
        </p:spPr>
        <p:txBody>
          <a:bodyPr>
            <a:spAutoFit/>
          </a:bodyPr>
          <a:lstStyle/>
          <a:p>
            <a:r>
              <a:rPr lang="ru-RU" sz="2400" b="1" dirty="0"/>
              <a:t>3. </a:t>
            </a:r>
            <a:r>
              <a:rPr lang="ru-RU" sz="2200" u="sng" dirty="0" smtClean="0"/>
              <a:t>ГКУ и ГРП осуществляются </a:t>
            </a:r>
            <a:r>
              <a:rPr lang="ru-RU" sz="2200" u="sng" dirty="0"/>
              <a:t>одновременно в связи с</a:t>
            </a:r>
            <a:r>
              <a:rPr lang="ru-RU" sz="2200" u="sng" dirty="0" smtClean="0"/>
              <a:t>:</a:t>
            </a:r>
          </a:p>
          <a:p>
            <a:pPr algn="just"/>
            <a:r>
              <a:rPr lang="ru-RU" sz="2200" dirty="0" smtClean="0"/>
              <a:t>1) </a:t>
            </a:r>
            <a:r>
              <a:rPr lang="ru-RU" sz="2200" b="1" dirty="0" smtClean="0"/>
              <a:t>созданием</a:t>
            </a:r>
            <a:r>
              <a:rPr lang="ru-RU" sz="2200" dirty="0" smtClean="0"/>
              <a:t> объекта, </a:t>
            </a:r>
            <a:r>
              <a:rPr lang="ru-RU" sz="2200" dirty="0"/>
              <a:t>за </a:t>
            </a:r>
            <a:r>
              <a:rPr lang="ru-RU" sz="2200" dirty="0" smtClean="0"/>
              <a:t>исключением ГКУ на </a:t>
            </a:r>
            <a:r>
              <a:rPr lang="ru-RU" sz="2200" dirty="0"/>
              <a:t>основании разрешения на ввод </a:t>
            </a:r>
            <a:r>
              <a:rPr lang="ru-RU" sz="2200" dirty="0" smtClean="0"/>
              <a:t>в эксплуатацию;</a:t>
            </a:r>
          </a:p>
          <a:p>
            <a:pPr algn="just"/>
            <a:r>
              <a:rPr lang="ru-RU" sz="2200" dirty="0"/>
              <a:t>2) </a:t>
            </a:r>
            <a:r>
              <a:rPr lang="ru-RU" sz="2200" b="1" dirty="0"/>
              <a:t>образованием</a:t>
            </a:r>
            <a:r>
              <a:rPr lang="ru-RU" sz="2200" dirty="0"/>
              <a:t> объекта</a:t>
            </a:r>
            <a:r>
              <a:rPr lang="ru-RU" sz="2200" dirty="0" smtClean="0"/>
              <a:t>, </a:t>
            </a:r>
            <a:r>
              <a:rPr lang="ru-RU" sz="2200" dirty="0"/>
              <a:t>за исключением </a:t>
            </a:r>
            <a:r>
              <a:rPr lang="ru-RU" sz="2200" dirty="0" smtClean="0"/>
              <a:t>ЗУ, образуемых: на </a:t>
            </a:r>
            <a:r>
              <a:rPr lang="ru-RU" sz="2200" dirty="0"/>
              <a:t>основании решения об </a:t>
            </a:r>
            <a:r>
              <a:rPr lang="ru-RU" sz="2200" dirty="0" smtClean="0"/>
              <a:t>изъятии; из </a:t>
            </a:r>
            <a:r>
              <a:rPr lang="ru-RU" sz="2200" dirty="0"/>
              <a:t>земель или </a:t>
            </a:r>
            <a:r>
              <a:rPr lang="ru-RU" sz="2200" dirty="0" smtClean="0"/>
              <a:t>ЗУ, гос. </a:t>
            </a:r>
            <a:r>
              <a:rPr lang="ru-RU" sz="2200" dirty="0"/>
              <a:t>собственность на которые не </a:t>
            </a:r>
            <a:r>
              <a:rPr lang="ru-RU" sz="2200" dirty="0" smtClean="0"/>
              <a:t>разграничена; путем </a:t>
            </a:r>
            <a:r>
              <a:rPr lang="ru-RU" sz="2200" dirty="0"/>
              <a:t>перераспределения земель или </a:t>
            </a:r>
            <a:r>
              <a:rPr lang="ru-RU" sz="2200" dirty="0" smtClean="0"/>
              <a:t>ЗУ гос. </a:t>
            </a:r>
            <a:r>
              <a:rPr lang="ru-RU" sz="2200" dirty="0"/>
              <a:t>или </a:t>
            </a:r>
            <a:r>
              <a:rPr lang="ru-RU" sz="2200" dirty="0" err="1" smtClean="0"/>
              <a:t>мун</a:t>
            </a:r>
            <a:r>
              <a:rPr lang="ru-RU" sz="2200" dirty="0" smtClean="0"/>
              <a:t>. собственности </a:t>
            </a:r>
            <a:r>
              <a:rPr lang="ru-RU" sz="2200" dirty="0"/>
              <a:t>и </a:t>
            </a:r>
            <a:r>
              <a:rPr lang="ru-RU" sz="2200" dirty="0" smtClean="0"/>
              <a:t>частного ЗУ;</a:t>
            </a:r>
            <a:endParaRPr lang="ru-RU" sz="2200" dirty="0"/>
          </a:p>
          <a:p>
            <a:pPr algn="just"/>
            <a:r>
              <a:rPr lang="ru-RU" sz="2200" dirty="0"/>
              <a:t>3) </a:t>
            </a:r>
            <a:r>
              <a:rPr lang="ru-RU" sz="2200" b="1" dirty="0"/>
              <a:t>прекращением</a:t>
            </a:r>
            <a:r>
              <a:rPr lang="ru-RU" sz="2200" dirty="0"/>
              <a:t> существования </a:t>
            </a:r>
            <a:r>
              <a:rPr lang="ru-RU" sz="2200" dirty="0" smtClean="0"/>
              <a:t>объекта, </a:t>
            </a:r>
            <a:r>
              <a:rPr lang="ru-RU" sz="2200" dirty="0"/>
              <a:t>права на который зарегистрированы в </a:t>
            </a:r>
            <a:r>
              <a:rPr lang="ru-RU" sz="2200" dirty="0" smtClean="0"/>
              <a:t>ЕГРН;</a:t>
            </a:r>
          </a:p>
          <a:p>
            <a:pPr algn="just"/>
            <a:r>
              <a:rPr lang="ru-RU" sz="2200" dirty="0"/>
              <a:t>4) </a:t>
            </a:r>
            <a:r>
              <a:rPr lang="ru-RU" sz="2200" b="1" dirty="0"/>
              <a:t>образованием или прекращением существования части </a:t>
            </a:r>
            <a:r>
              <a:rPr lang="ru-RU" sz="2200" dirty="0"/>
              <a:t>объекта</a:t>
            </a:r>
            <a:r>
              <a:rPr lang="ru-RU" sz="2200" dirty="0" smtClean="0"/>
              <a:t>, если ограничения прав подлежат гос. регистрации, за исключением сервитута на гос. или </a:t>
            </a:r>
            <a:r>
              <a:rPr lang="ru-RU" sz="2200" dirty="0" err="1" smtClean="0"/>
              <a:t>мун</a:t>
            </a:r>
            <a:r>
              <a:rPr lang="ru-RU" sz="2200" dirty="0" smtClean="0"/>
              <a:t>. ЗУ</a:t>
            </a:r>
            <a:endParaRPr lang="ru-RU" sz="2200" dirty="0"/>
          </a:p>
        </p:txBody>
      </p:sp>
    </p:spTree>
    <p:extLst>
      <p:ext uri="{BB962C8B-B14F-4D97-AF65-F5344CB8AC3E}">
        <p14:creationId xmlns:p14="http://schemas.microsoft.com/office/powerpoint/2010/main" val="1302848195"/>
      </p:ext>
    </p:extLst>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b="0" dirty="0"/>
              <a:t>Статья 62. Порядок предоставления сведений, содержащихся в </a:t>
            </a:r>
            <a:r>
              <a:rPr lang="ru-RU" sz="2800" b="0" dirty="0" smtClean="0"/>
              <a:t>ЕГРН</a:t>
            </a:r>
            <a:endParaRPr lang="ru-RU" sz="2800" b="0" dirty="0"/>
          </a:p>
        </p:txBody>
      </p:sp>
      <p:sp>
        <p:nvSpPr>
          <p:cNvPr id="4" name="Прямоугольник 2"/>
          <p:cNvSpPr>
            <a:spLocks noChangeArrowheads="1"/>
          </p:cNvSpPr>
          <p:nvPr/>
        </p:nvSpPr>
        <p:spPr bwMode="auto">
          <a:xfrm>
            <a:off x="755576" y="2213593"/>
            <a:ext cx="8137599"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ru-RU" sz="2400" dirty="0"/>
              <a:t>9. Сведения, содержащиеся в </a:t>
            </a:r>
            <a:r>
              <a:rPr lang="ru-RU" sz="2400" dirty="0" smtClean="0"/>
              <a:t>ЕГРН, </a:t>
            </a:r>
            <a:r>
              <a:rPr lang="ru-RU" sz="2400" dirty="0"/>
              <a:t>предоставляются в срок не более </a:t>
            </a:r>
            <a:r>
              <a:rPr lang="ru-RU" sz="2400" b="1" dirty="0" smtClean="0"/>
              <a:t>трех рабочих </a:t>
            </a:r>
            <a:r>
              <a:rPr lang="ru-RU" sz="2400" b="1" dirty="0"/>
              <a:t>дней </a:t>
            </a:r>
            <a:r>
              <a:rPr lang="ru-RU" sz="2400" dirty="0"/>
              <a:t>со дня получения органом регистрации прав </a:t>
            </a:r>
            <a:r>
              <a:rPr lang="ru-RU" sz="2400" dirty="0" smtClean="0"/>
              <a:t>запроса, </a:t>
            </a:r>
            <a:r>
              <a:rPr lang="ru-RU" sz="2400" dirty="0"/>
              <a:t>если иной срок не установлен настоящим </a:t>
            </a:r>
            <a:r>
              <a:rPr lang="ru-RU" sz="2400" dirty="0" smtClean="0"/>
              <a:t>ФЗ.</a:t>
            </a:r>
          </a:p>
          <a:p>
            <a:pPr algn="just"/>
            <a:r>
              <a:rPr lang="ru-RU" sz="2400" dirty="0" smtClean="0"/>
              <a:t>11. </a:t>
            </a:r>
            <a:r>
              <a:rPr lang="ru-RU" sz="2400" dirty="0"/>
              <a:t>Срок передачи </a:t>
            </a:r>
            <a:r>
              <a:rPr lang="ru-RU" sz="2400" dirty="0" smtClean="0"/>
              <a:t>МФЦ запроса и </a:t>
            </a:r>
            <a:r>
              <a:rPr lang="ru-RU" sz="2400" dirty="0"/>
              <a:t>срок передачи подготовленных </a:t>
            </a:r>
            <a:r>
              <a:rPr lang="ru-RU" sz="2400" dirty="0" smtClean="0"/>
              <a:t>документов</a:t>
            </a:r>
            <a:r>
              <a:rPr lang="ru-RU" sz="2400" dirty="0"/>
              <a:t>, содержащих сведения </a:t>
            </a:r>
            <a:r>
              <a:rPr lang="ru-RU" sz="2400" dirty="0" smtClean="0"/>
              <a:t>ЕГРН, </a:t>
            </a:r>
            <a:r>
              <a:rPr lang="ru-RU" sz="2400" dirty="0"/>
              <a:t>в </a:t>
            </a:r>
            <a:r>
              <a:rPr lang="ru-RU" sz="2400" dirty="0" smtClean="0"/>
              <a:t>МФЦ не </a:t>
            </a:r>
            <a:r>
              <a:rPr lang="ru-RU" sz="2400" dirty="0"/>
              <a:t>должны превышать </a:t>
            </a:r>
            <a:r>
              <a:rPr lang="ru-RU" sz="2400" b="1" dirty="0"/>
              <a:t>два рабочих дня соответственно</a:t>
            </a:r>
            <a:r>
              <a:rPr lang="ru-RU" sz="2400" dirty="0"/>
              <a:t> со дня поступления запроса </a:t>
            </a:r>
            <a:r>
              <a:rPr lang="ru-RU" sz="2400" dirty="0" smtClean="0"/>
              <a:t>в МФЦ и </a:t>
            </a:r>
            <a:r>
              <a:rPr lang="ru-RU" sz="2400" dirty="0"/>
              <a:t>со дня передачи такого запроса </a:t>
            </a:r>
            <a:r>
              <a:rPr lang="ru-RU" sz="2400" dirty="0" smtClean="0"/>
              <a:t>МФЦ в </a:t>
            </a:r>
            <a:r>
              <a:rPr lang="ru-RU" sz="2400" dirty="0"/>
              <a:t>орган регистрации прав.</a:t>
            </a:r>
          </a:p>
          <a:p>
            <a:pPr algn="just"/>
            <a:endParaRPr lang="ru-RU" sz="2400" dirty="0"/>
          </a:p>
        </p:txBody>
      </p:sp>
    </p:spTree>
    <p:extLst>
      <p:ext uri="{BB962C8B-B14F-4D97-AF65-F5344CB8AC3E}">
        <p14:creationId xmlns:p14="http://schemas.microsoft.com/office/powerpoint/2010/main" val="2492370964"/>
      </p:ext>
    </p:extLst>
  </p:cSld>
  <p:clrMapOvr>
    <a:masterClrMapping/>
  </p:clrMapOvr>
  <p:transition>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b="0" dirty="0"/>
              <a:t>Статья 62. Порядок предоставления сведений, содержащихся в </a:t>
            </a:r>
            <a:r>
              <a:rPr lang="ru-RU" sz="2800" b="0" dirty="0" smtClean="0"/>
              <a:t>ЕГРН</a:t>
            </a:r>
            <a:br>
              <a:rPr lang="ru-RU" sz="2800" b="0" dirty="0" smtClean="0"/>
            </a:br>
            <a:r>
              <a:rPr lang="ru-RU" sz="2800" b="0" dirty="0"/>
              <a:t>Приказ </a:t>
            </a:r>
            <a:r>
              <a:rPr lang="ru-RU" sz="2800" b="0" dirty="0" smtClean="0"/>
              <a:t>МЭР от </a:t>
            </a:r>
            <a:r>
              <a:rPr lang="ru-RU" sz="2800" b="0" dirty="0"/>
              <a:t>20.06.2016 N 378</a:t>
            </a:r>
            <a:br>
              <a:rPr lang="ru-RU" sz="2800" b="0" dirty="0"/>
            </a:br>
            <a:endParaRPr lang="ru-RU" sz="2800" b="0" dirty="0"/>
          </a:p>
        </p:txBody>
      </p:sp>
      <p:sp>
        <p:nvSpPr>
          <p:cNvPr id="4" name="Прямоугольник 2"/>
          <p:cNvSpPr>
            <a:spLocks noChangeArrowheads="1"/>
          </p:cNvSpPr>
          <p:nvPr/>
        </p:nvSpPr>
        <p:spPr bwMode="auto">
          <a:xfrm>
            <a:off x="755576" y="2213593"/>
            <a:ext cx="8137599"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0" indent="358775" algn="just">
              <a:buFont typeface="Arial" panose="020B0604020202020204" pitchFamily="34" charset="0"/>
              <a:buChar char="•"/>
            </a:pPr>
            <a:r>
              <a:rPr lang="ru-RU" sz="2400" dirty="0"/>
              <a:t>выписка из ЕГРН об основных характеристиках и зарегистрированных правах на объект недвижимости;</a:t>
            </a:r>
          </a:p>
          <a:p>
            <a:pPr marL="0" indent="358775" algn="just">
              <a:buFont typeface="Arial" panose="020B0604020202020204" pitchFamily="34" charset="0"/>
              <a:buChar char="•"/>
            </a:pPr>
            <a:r>
              <a:rPr lang="ru-RU" sz="2400" dirty="0"/>
              <a:t>выписка из ЕГРН о переходе прав на </a:t>
            </a:r>
            <a:r>
              <a:rPr lang="ru-RU" sz="2400" dirty="0" smtClean="0"/>
              <a:t>объект </a:t>
            </a:r>
            <a:r>
              <a:rPr lang="ru-RU" sz="2400" dirty="0"/>
              <a:t>недвижимости</a:t>
            </a:r>
            <a:r>
              <a:rPr lang="ru-RU" sz="2400" dirty="0" smtClean="0"/>
              <a:t>;</a:t>
            </a:r>
            <a:endParaRPr lang="ru-RU" sz="2400" dirty="0"/>
          </a:p>
          <a:p>
            <a:pPr marL="0" indent="358775" algn="just">
              <a:buFont typeface="Arial" panose="020B0604020202020204" pitchFamily="34" charset="0"/>
              <a:buChar char="•"/>
            </a:pPr>
            <a:r>
              <a:rPr lang="ru-RU" sz="2400" dirty="0"/>
              <a:t>выписка из ЕГРН о правах отдельного лица на имевшиеся (имеющиеся) у него объекты;</a:t>
            </a:r>
          </a:p>
          <a:p>
            <a:pPr marL="0" indent="358775" algn="just">
              <a:buFont typeface="Arial" panose="020B0604020202020204" pitchFamily="34" charset="0"/>
              <a:buChar char="•"/>
            </a:pPr>
            <a:r>
              <a:rPr lang="ru-RU" sz="2400" dirty="0"/>
              <a:t>выписка о дате получения органом регистрации прав заявления о ГКУ и (или) ГРП и прилагаемых к нему документов</a:t>
            </a:r>
            <a:r>
              <a:rPr lang="ru-RU" sz="2400" dirty="0" smtClean="0"/>
              <a:t>;</a:t>
            </a:r>
            <a:endParaRPr lang="ru-RU" sz="2400" dirty="0"/>
          </a:p>
        </p:txBody>
      </p:sp>
    </p:spTree>
    <p:extLst>
      <p:ext uri="{BB962C8B-B14F-4D97-AF65-F5344CB8AC3E}">
        <p14:creationId xmlns:p14="http://schemas.microsoft.com/office/powerpoint/2010/main" val="43534060"/>
      </p:ext>
    </p:extLst>
  </p:cSld>
  <p:clrMapOvr>
    <a:masterClrMapping/>
  </p:clrMapOvr>
  <p:transition>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b="0" dirty="0"/>
              <a:t>Статья 62. Порядок предоставления сведений, содержащихся в </a:t>
            </a:r>
            <a:r>
              <a:rPr lang="ru-RU" sz="2800" b="0" dirty="0" smtClean="0"/>
              <a:t>ЕГРН</a:t>
            </a:r>
            <a:br>
              <a:rPr lang="ru-RU" sz="2800" b="0" dirty="0" smtClean="0"/>
            </a:br>
            <a:r>
              <a:rPr lang="ru-RU" sz="2800" b="0" dirty="0"/>
              <a:t>Приказ </a:t>
            </a:r>
            <a:r>
              <a:rPr lang="ru-RU" sz="2800" b="0" dirty="0" smtClean="0"/>
              <a:t>МЭР от </a:t>
            </a:r>
            <a:r>
              <a:rPr lang="ru-RU" sz="2800" b="0" dirty="0"/>
              <a:t>20.06.2016 N 378</a:t>
            </a:r>
            <a:br>
              <a:rPr lang="ru-RU" sz="2800" b="0" dirty="0"/>
            </a:br>
            <a:endParaRPr lang="ru-RU" sz="2800" b="0" dirty="0"/>
          </a:p>
        </p:txBody>
      </p:sp>
      <p:sp>
        <p:nvSpPr>
          <p:cNvPr id="4" name="Прямоугольник 2"/>
          <p:cNvSpPr>
            <a:spLocks noChangeArrowheads="1"/>
          </p:cNvSpPr>
          <p:nvPr/>
        </p:nvSpPr>
        <p:spPr bwMode="auto">
          <a:xfrm>
            <a:off x="755576" y="2213593"/>
            <a:ext cx="8137599"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0" indent="358775" algn="just">
              <a:buFont typeface="Arial" panose="020B0604020202020204" pitchFamily="34" charset="0"/>
              <a:buChar char="•"/>
            </a:pPr>
            <a:r>
              <a:rPr lang="ru-RU" sz="2400" dirty="0" smtClean="0"/>
              <a:t>выписка о зоне с особыми условиями использования территорий, территориальной зоне, территории объекта культурного наследия, территории опережающего социально-экономического развития, зоне территориального развития, игорной зоне, лесничестве, лесопарке, ООПТ, особой экономической зоне, охотничьем угодье, береговой линии, проекте межевания территории;</a:t>
            </a:r>
          </a:p>
          <a:p>
            <a:pPr marL="0" indent="358775" algn="just">
              <a:buFont typeface="Arial" panose="020B0604020202020204" pitchFamily="34" charset="0"/>
              <a:buChar char="•"/>
            </a:pPr>
            <a:r>
              <a:rPr lang="ru-RU" sz="2400" dirty="0" smtClean="0"/>
              <a:t>выписка о границе между субъектами РФ, границе муниципального образования и границе населенного пункта;</a:t>
            </a:r>
          </a:p>
          <a:p>
            <a:pPr marL="0" indent="358775" algn="just">
              <a:buFont typeface="Arial" panose="020B0604020202020204" pitchFamily="34" charset="0"/>
              <a:buChar char="•"/>
            </a:pPr>
            <a:endParaRPr lang="ru-RU" sz="2400" dirty="0"/>
          </a:p>
        </p:txBody>
      </p:sp>
    </p:spTree>
    <p:extLst>
      <p:ext uri="{BB962C8B-B14F-4D97-AF65-F5344CB8AC3E}">
        <p14:creationId xmlns:p14="http://schemas.microsoft.com/office/powerpoint/2010/main" val="983092825"/>
      </p:ext>
    </p:extLst>
  </p:cSld>
  <p:clrMapOvr>
    <a:masterClrMapping/>
  </p:clrMapOvr>
  <p:transition>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b="0" dirty="0"/>
              <a:t>Статья 62. Порядок предоставления сведений, содержащихся в </a:t>
            </a:r>
            <a:r>
              <a:rPr lang="ru-RU" sz="2800" b="0" dirty="0" smtClean="0"/>
              <a:t>ЕГРН</a:t>
            </a:r>
            <a:br>
              <a:rPr lang="ru-RU" sz="2800" b="0" dirty="0" smtClean="0"/>
            </a:br>
            <a:r>
              <a:rPr lang="ru-RU" sz="2800" b="0" dirty="0"/>
              <a:t>Приказ </a:t>
            </a:r>
            <a:r>
              <a:rPr lang="ru-RU" sz="2800" b="0" dirty="0" smtClean="0"/>
              <a:t>МЭР от </a:t>
            </a:r>
            <a:r>
              <a:rPr lang="ru-RU" sz="2800" b="0" dirty="0"/>
              <a:t>20.06.2016 N 378</a:t>
            </a:r>
            <a:br>
              <a:rPr lang="ru-RU" sz="2800" b="0" dirty="0"/>
            </a:br>
            <a:endParaRPr lang="ru-RU" sz="2800" b="0" dirty="0"/>
          </a:p>
        </p:txBody>
      </p:sp>
      <p:sp>
        <p:nvSpPr>
          <p:cNvPr id="4" name="Прямоугольник 2"/>
          <p:cNvSpPr>
            <a:spLocks noChangeArrowheads="1"/>
          </p:cNvSpPr>
          <p:nvPr/>
        </p:nvSpPr>
        <p:spPr bwMode="auto">
          <a:xfrm>
            <a:off x="755576" y="2213593"/>
            <a:ext cx="8137599"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r>
              <a:rPr lang="ru-RU" sz="2400" dirty="0" smtClean="0"/>
              <a:t>сведения </a:t>
            </a:r>
            <a:r>
              <a:rPr lang="ru-RU" sz="2400" dirty="0"/>
              <a:t>ЕГРН, предоставляются в виде:</a:t>
            </a:r>
          </a:p>
          <a:p>
            <a:pPr>
              <a:buFont typeface="Arial" panose="020B0604020202020204" pitchFamily="34" charset="0"/>
              <a:buChar char="•"/>
            </a:pPr>
            <a:r>
              <a:rPr lang="ru-RU" sz="2400" dirty="0"/>
              <a:t>кадастрового плана территории;</a:t>
            </a:r>
          </a:p>
          <a:p>
            <a:pPr>
              <a:buFont typeface="Arial" panose="020B0604020202020204" pitchFamily="34" charset="0"/>
              <a:buChar char="•"/>
            </a:pPr>
            <a:r>
              <a:rPr lang="ru-RU" sz="2400" dirty="0"/>
              <a:t>уведомления об отсутствии сведений о лицах, получивших сведения об объекте недвижимости;</a:t>
            </a:r>
          </a:p>
          <a:p>
            <a:pPr>
              <a:buFont typeface="Arial" panose="020B0604020202020204" pitchFamily="34" charset="0"/>
              <a:buChar char="•"/>
            </a:pPr>
            <a:r>
              <a:rPr lang="ru-RU" sz="2400" dirty="0"/>
              <a:t>справки о лицах, получивших сведения об объекте недвижимости;</a:t>
            </a:r>
          </a:p>
          <a:p>
            <a:pPr>
              <a:buFont typeface="Arial" panose="020B0604020202020204" pitchFamily="34" charset="0"/>
              <a:buChar char="•"/>
            </a:pPr>
            <a:r>
              <a:rPr lang="ru-RU" sz="2400" dirty="0"/>
              <a:t>уведомления об отсутствии в ЕГРН запрашиваемых сведений;</a:t>
            </a:r>
          </a:p>
          <a:p>
            <a:pPr>
              <a:buFont typeface="Arial" panose="020B0604020202020204" pitchFamily="34" charset="0"/>
              <a:buChar char="•"/>
            </a:pPr>
            <a:r>
              <a:rPr lang="ru-RU" sz="2400" dirty="0"/>
              <a:t>решения об отказе в предоставлении запрашиваемых сведений из Единого государственного реестра недвижимости </a:t>
            </a:r>
          </a:p>
          <a:p>
            <a:r>
              <a:rPr lang="ru-RU" sz="2400" dirty="0"/>
              <a:t> </a:t>
            </a:r>
          </a:p>
          <a:p>
            <a:pPr marL="0" indent="358775" algn="just">
              <a:buFont typeface="Arial" panose="020B0604020202020204" pitchFamily="34" charset="0"/>
              <a:buChar char="•"/>
            </a:pPr>
            <a:endParaRPr lang="ru-RU" sz="2400" dirty="0"/>
          </a:p>
        </p:txBody>
      </p:sp>
    </p:spTree>
    <p:extLst>
      <p:ext uri="{BB962C8B-B14F-4D97-AF65-F5344CB8AC3E}">
        <p14:creationId xmlns:p14="http://schemas.microsoft.com/office/powerpoint/2010/main" val="4007740523"/>
      </p:ext>
    </p:extLst>
  </p:cSld>
  <p:clrMapOvr>
    <a:masterClrMapping/>
  </p:clrMapOvr>
  <p:transition>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b="0" dirty="0"/>
              <a:t>Статья 62. Порядок предоставления сведений, содержащихся в </a:t>
            </a:r>
            <a:r>
              <a:rPr lang="ru-RU" sz="2800" b="0" dirty="0" smtClean="0"/>
              <a:t>ЕГРН</a:t>
            </a:r>
            <a:br>
              <a:rPr lang="ru-RU" sz="2800" b="0" dirty="0" smtClean="0"/>
            </a:br>
            <a:r>
              <a:rPr lang="ru-RU" sz="2800" b="0" dirty="0"/>
              <a:t>Приказ </a:t>
            </a:r>
            <a:r>
              <a:rPr lang="ru-RU" sz="2800" b="0" dirty="0" smtClean="0"/>
              <a:t>МЭР от </a:t>
            </a:r>
            <a:r>
              <a:rPr lang="ru-RU" sz="2800" b="0" dirty="0"/>
              <a:t>25.12.2015 N 975</a:t>
            </a:r>
            <a:br>
              <a:rPr lang="ru-RU" sz="2800" b="0" dirty="0"/>
            </a:br>
            <a:r>
              <a:rPr lang="ru-RU" sz="2800" b="0" dirty="0"/>
              <a:t/>
            </a:r>
            <a:br>
              <a:rPr lang="ru-RU" sz="2800" b="0" dirty="0"/>
            </a:br>
            <a:endParaRPr lang="ru-RU" sz="2800" b="0" dirty="0"/>
          </a:p>
        </p:txBody>
      </p:sp>
      <p:sp>
        <p:nvSpPr>
          <p:cNvPr id="4" name="Прямоугольник 2"/>
          <p:cNvSpPr>
            <a:spLocks noChangeArrowheads="1"/>
          </p:cNvSpPr>
          <p:nvPr/>
        </p:nvSpPr>
        <p:spPr bwMode="auto">
          <a:xfrm>
            <a:off x="755576" y="2213593"/>
            <a:ext cx="8137599"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buFont typeface="Arial" panose="020B0604020202020204" pitchFamily="34" charset="0"/>
              <a:buChar char="•"/>
            </a:pPr>
            <a:r>
              <a:rPr lang="ru-RU" sz="2400" dirty="0"/>
              <a:t>выписка из ЕГРН об объекте </a:t>
            </a:r>
            <a:r>
              <a:rPr lang="ru-RU" sz="2400" dirty="0" smtClean="0"/>
              <a:t>недвижимости (полная, для кадастровых работ);</a:t>
            </a:r>
            <a:endParaRPr lang="ru-RU" sz="2400" dirty="0"/>
          </a:p>
          <a:p>
            <a:pPr>
              <a:buFont typeface="Arial" panose="020B0604020202020204" pitchFamily="34" charset="0"/>
              <a:buChar char="•"/>
            </a:pPr>
            <a:r>
              <a:rPr lang="ru-RU" sz="2400" dirty="0"/>
              <a:t>выписка из ЕГРН о признании правообладателя недееспособным или ограниченно дееспособным;</a:t>
            </a:r>
          </a:p>
          <a:p>
            <a:pPr>
              <a:buFont typeface="Arial" panose="020B0604020202020204" pitchFamily="34" charset="0"/>
              <a:buChar char="•"/>
            </a:pPr>
            <a:r>
              <a:rPr lang="ru-RU" sz="2400" dirty="0"/>
              <a:t>выписка из ЕГРН о кадастровой стоимости объекта недвижимости;</a:t>
            </a:r>
          </a:p>
          <a:p>
            <a:pPr>
              <a:buFont typeface="Arial" panose="020B0604020202020204" pitchFamily="34" charset="0"/>
              <a:buChar char="•"/>
            </a:pPr>
            <a:r>
              <a:rPr lang="ru-RU" sz="2400" dirty="0"/>
              <a:t>выписка о содержании правоустанавливающих документов;</a:t>
            </a:r>
          </a:p>
          <a:p>
            <a:pPr>
              <a:buFont typeface="Arial" panose="020B0604020202020204" pitchFamily="34" charset="0"/>
              <a:buChar char="•"/>
            </a:pPr>
            <a:r>
              <a:rPr lang="ru-RU" sz="2400" dirty="0"/>
              <a:t>выписка о зарегистрированных договорах участия в долевом строительстве.</a:t>
            </a:r>
          </a:p>
          <a:p>
            <a:r>
              <a:rPr lang="ru-RU" sz="2400" dirty="0"/>
              <a:t> </a:t>
            </a:r>
          </a:p>
          <a:p>
            <a:pPr marL="0" indent="358775" algn="just">
              <a:buFont typeface="Arial" panose="020B0604020202020204" pitchFamily="34" charset="0"/>
              <a:buChar char="•"/>
            </a:pPr>
            <a:endParaRPr lang="ru-RU" sz="2400" dirty="0"/>
          </a:p>
        </p:txBody>
      </p:sp>
    </p:spTree>
    <p:extLst>
      <p:ext uri="{BB962C8B-B14F-4D97-AF65-F5344CB8AC3E}">
        <p14:creationId xmlns:p14="http://schemas.microsoft.com/office/powerpoint/2010/main" val="1452285016"/>
      </p:ext>
    </p:extLst>
  </p:cSld>
  <p:clrMapOvr>
    <a:masterClrMapping/>
  </p:clrMapOvr>
  <p:transition>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b="0" dirty="0"/>
              <a:t>Статья 62. Порядок предоставления сведений, содержащихся в </a:t>
            </a:r>
            <a:r>
              <a:rPr lang="ru-RU" sz="2800" b="0" dirty="0" smtClean="0"/>
              <a:t>ЕГРН</a:t>
            </a:r>
            <a:br>
              <a:rPr lang="ru-RU" sz="2800" b="0" dirty="0" smtClean="0"/>
            </a:br>
            <a:r>
              <a:rPr lang="ru-RU" sz="2800" b="0" dirty="0"/>
              <a:t>Приказ </a:t>
            </a:r>
            <a:r>
              <a:rPr lang="ru-RU" sz="2800" b="0" dirty="0" smtClean="0"/>
              <a:t>МЭР от </a:t>
            </a:r>
            <a:r>
              <a:rPr lang="ru-RU" sz="2800" b="0" dirty="0"/>
              <a:t>25.12.2015 N 975</a:t>
            </a:r>
            <a:br>
              <a:rPr lang="ru-RU" sz="2800" b="0" dirty="0"/>
            </a:br>
            <a:r>
              <a:rPr lang="ru-RU" sz="2800" b="0" dirty="0"/>
              <a:t/>
            </a:r>
            <a:br>
              <a:rPr lang="ru-RU" sz="2800" b="0" dirty="0"/>
            </a:br>
            <a:endParaRPr lang="ru-RU" sz="2800" b="0" dirty="0"/>
          </a:p>
        </p:txBody>
      </p:sp>
      <p:sp>
        <p:nvSpPr>
          <p:cNvPr id="4" name="Прямоугольник 2"/>
          <p:cNvSpPr>
            <a:spLocks noChangeArrowheads="1"/>
          </p:cNvSpPr>
          <p:nvPr/>
        </p:nvSpPr>
        <p:spPr bwMode="auto">
          <a:xfrm>
            <a:off x="755576" y="2213593"/>
            <a:ext cx="8137599"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buFont typeface="Arial" panose="020B0604020202020204" pitchFamily="34" charset="0"/>
              <a:buChar char="•"/>
            </a:pPr>
            <a:r>
              <a:rPr lang="ru-RU" sz="2400" dirty="0"/>
              <a:t>выписка из ЕГРН об объекте </a:t>
            </a:r>
            <a:r>
              <a:rPr lang="ru-RU" sz="2400" dirty="0" smtClean="0"/>
              <a:t>недвижимости (полная, для кадастровых работ);</a:t>
            </a:r>
            <a:endParaRPr lang="ru-RU" sz="2400" dirty="0"/>
          </a:p>
          <a:p>
            <a:pPr>
              <a:buFont typeface="Arial" panose="020B0604020202020204" pitchFamily="34" charset="0"/>
              <a:buChar char="•"/>
            </a:pPr>
            <a:r>
              <a:rPr lang="ru-RU" sz="2400" dirty="0"/>
              <a:t>выписка из ЕГРН о признании правообладателя недееспособным или ограниченно дееспособным;</a:t>
            </a:r>
          </a:p>
          <a:p>
            <a:pPr>
              <a:buFont typeface="Arial" panose="020B0604020202020204" pitchFamily="34" charset="0"/>
              <a:buChar char="•"/>
            </a:pPr>
            <a:r>
              <a:rPr lang="ru-RU" sz="2400" dirty="0"/>
              <a:t>выписка из ЕГРН о кадастровой стоимости объекта недвижимости;</a:t>
            </a:r>
          </a:p>
          <a:p>
            <a:pPr>
              <a:buFont typeface="Arial" panose="020B0604020202020204" pitchFamily="34" charset="0"/>
              <a:buChar char="•"/>
            </a:pPr>
            <a:r>
              <a:rPr lang="ru-RU" sz="2400" dirty="0"/>
              <a:t>выписка о содержании правоустанавливающих документов;</a:t>
            </a:r>
          </a:p>
          <a:p>
            <a:pPr>
              <a:buFont typeface="Arial" panose="020B0604020202020204" pitchFamily="34" charset="0"/>
              <a:buChar char="•"/>
            </a:pPr>
            <a:r>
              <a:rPr lang="ru-RU" sz="2400" dirty="0"/>
              <a:t>выписка о зарегистрированных договорах участия в долевом строительстве.</a:t>
            </a:r>
          </a:p>
          <a:p>
            <a:r>
              <a:rPr lang="ru-RU" sz="2400" dirty="0"/>
              <a:t> </a:t>
            </a:r>
          </a:p>
          <a:p>
            <a:pPr marL="0" indent="358775" algn="just">
              <a:buFont typeface="Arial" panose="020B0604020202020204" pitchFamily="34" charset="0"/>
              <a:buChar char="•"/>
            </a:pPr>
            <a:endParaRPr lang="ru-RU" sz="2400" dirty="0"/>
          </a:p>
        </p:txBody>
      </p:sp>
    </p:spTree>
    <p:extLst>
      <p:ext uri="{BB962C8B-B14F-4D97-AF65-F5344CB8AC3E}">
        <p14:creationId xmlns:p14="http://schemas.microsoft.com/office/powerpoint/2010/main" val="667352532"/>
      </p:ext>
    </p:extLst>
  </p:cSld>
  <p:clrMapOvr>
    <a:masterClrMapping/>
  </p:clrMapOvr>
  <p:transition>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b="0" dirty="0"/>
              <a:t>Статья 62. Порядок предоставления сведений, содержащихся в </a:t>
            </a:r>
            <a:r>
              <a:rPr lang="ru-RU" sz="2800" b="0" dirty="0" smtClean="0"/>
              <a:t>ЕГРН</a:t>
            </a:r>
            <a:br>
              <a:rPr lang="ru-RU" sz="2800" b="0" dirty="0" smtClean="0"/>
            </a:br>
            <a:r>
              <a:rPr lang="ru-RU" sz="2800" b="0" dirty="0"/>
              <a:t>Приказ </a:t>
            </a:r>
            <a:r>
              <a:rPr lang="ru-RU" sz="2800" b="0" dirty="0" smtClean="0"/>
              <a:t>МЭР от </a:t>
            </a:r>
            <a:r>
              <a:rPr lang="ru-RU" sz="2800" b="0" dirty="0"/>
              <a:t>23.08.2016 N </a:t>
            </a:r>
            <a:r>
              <a:rPr lang="ru-RU" sz="2800" b="0" dirty="0" smtClean="0"/>
              <a:t>537</a:t>
            </a:r>
            <a:r>
              <a:rPr lang="ru-RU" sz="2800" b="0" dirty="0"/>
              <a:t/>
            </a:r>
            <a:br>
              <a:rPr lang="ru-RU" sz="2800" b="0" dirty="0"/>
            </a:br>
            <a:r>
              <a:rPr lang="ru-RU" sz="2800" b="0" dirty="0" smtClean="0"/>
              <a:t/>
            </a:r>
            <a:br>
              <a:rPr lang="ru-RU" sz="2800" b="0" dirty="0" smtClean="0"/>
            </a:br>
            <a:r>
              <a:rPr lang="ru-RU" sz="2800" b="0" dirty="0"/>
              <a:t/>
            </a:r>
            <a:br>
              <a:rPr lang="ru-RU" sz="2800" b="0" dirty="0"/>
            </a:br>
            <a:endParaRPr lang="ru-RU" sz="2800" b="0" dirty="0"/>
          </a:p>
        </p:txBody>
      </p:sp>
      <p:sp>
        <p:nvSpPr>
          <p:cNvPr id="4" name="Прямоугольник 2"/>
          <p:cNvSpPr>
            <a:spLocks noChangeArrowheads="1"/>
          </p:cNvSpPr>
          <p:nvPr/>
        </p:nvSpPr>
        <p:spPr bwMode="auto">
          <a:xfrm>
            <a:off x="755576" y="2213593"/>
            <a:ext cx="8137599" cy="4684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20000"/>
              </a:spcBef>
              <a:buClr>
                <a:schemeClr val="tx1"/>
              </a:buClr>
              <a:buSzPct val="75000"/>
              <a:buFont typeface="Wingdings" pitchFamily="2" charset="2"/>
              <a:buChar char="l"/>
            </a:pPr>
            <a:r>
              <a:rPr lang="ru-RU" sz="2400" dirty="0"/>
              <a:t>Состав обобщенной информации ЕГРН</a:t>
            </a:r>
          </a:p>
          <a:p>
            <a:pPr lvl="1"/>
            <a:r>
              <a:rPr lang="ru-RU" sz="2000" dirty="0"/>
              <a:t>1) прошедших ГКУ объектов, зарегистрированных прав, </a:t>
            </a:r>
          </a:p>
          <a:p>
            <a:pPr lvl="1"/>
            <a:r>
              <a:rPr lang="ru-RU" sz="2000" dirty="0"/>
              <a:t>2) зарегистрированных </a:t>
            </a:r>
            <a:r>
              <a:rPr lang="ru-RU" sz="2000" dirty="0" smtClean="0"/>
              <a:t>ДДУ, </a:t>
            </a:r>
            <a:r>
              <a:rPr lang="ru-RU" sz="2000" dirty="0"/>
              <a:t>прав </a:t>
            </a:r>
            <a:r>
              <a:rPr lang="ru-RU" sz="2000" dirty="0" smtClean="0"/>
              <a:t>по таким ДДУ</a:t>
            </a:r>
          </a:p>
          <a:p>
            <a:pPr lvl="1"/>
            <a:r>
              <a:rPr lang="ru-RU" sz="2000" dirty="0" smtClean="0"/>
              <a:t>3</a:t>
            </a:r>
            <a:r>
              <a:rPr lang="ru-RU" sz="2000" dirty="0"/>
              <a:t>) зарегистрированных вещных прав на жилые помещения </a:t>
            </a:r>
          </a:p>
          <a:p>
            <a:pPr lvl="1"/>
            <a:r>
              <a:rPr lang="ru-RU" sz="2000" dirty="0"/>
              <a:t>4) поставленных на учет бесхозяйных недвижимых вещей </a:t>
            </a:r>
          </a:p>
          <a:p>
            <a:pPr lvl="1"/>
            <a:r>
              <a:rPr lang="ru-RU" sz="2000" dirty="0"/>
              <a:t>5) поданных заявлений </a:t>
            </a:r>
          </a:p>
          <a:p>
            <a:pPr lvl="1"/>
            <a:r>
              <a:rPr lang="ru-RU" sz="2000" dirty="0"/>
              <a:t>8) количестве объектов в реестре границ </a:t>
            </a:r>
          </a:p>
          <a:p>
            <a:pPr lvl="1"/>
            <a:r>
              <a:rPr lang="ru-RU" sz="2000" dirty="0"/>
              <a:t>9) информация о средней цене приобретения прав </a:t>
            </a:r>
          </a:p>
          <a:p>
            <a:pPr algn="just">
              <a:spcBef>
                <a:spcPct val="20000"/>
              </a:spcBef>
              <a:buClr>
                <a:schemeClr val="tx1"/>
              </a:buClr>
              <a:buSzPct val="75000"/>
              <a:buFont typeface="Wingdings" pitchFamily="2" charset="2"/>
              <a:buChar char="l"/>
            </a:pPr>
            <a:r>
              <a:rPr lang="ru-RU" sz="2400" dirty="0"/>
              <a:t> </a:t>
            </a:r>
            <a:r>
              <a:rPr lang="ru-RU" sz="2400" dirty="0" smtClean="0"/>
              <a:t>Порядок размещения </a:t>
            </a:r>
            <a:r>
              <a:rPr lang="ru-RU" sz="2400" dirty="0"/>
              <a:t>на </a:t>
            </a:r>
            <a:r>
              <a:rPr lang="ru-RU" sz="2400" dirty="0" smtClean="0"/>
              <a:t>сайте Росреестра и МЭР</a:t>
            </a:r>
            <a:endParaRPr lang="ru-RU" sz="2400" dirty="0"/>
          </a:p>
          <a:p>
            <a:pPr lvl="1" algn="just">
              <a:spcBef>
                <a:spcPct val="20000"/>
              </a:spcBef>
              <a:buClr>
                <a:schemeClr val="tx1"/>
              </a:buClr>
              <a:buSzPct val="75000"/>
              <a:buFont typeface="Wingdings" pitchFamily="2" charset="2"/>
              <a:buChar char="l"/>
            </a:pPr>
            <a:r>
              <a:rPr lang="ru-RU" sz="2200" dirty="0"/>
              <a:t>Ежемесячно </a:t>
            </a:r>
            <a:r>
              <a:rPr lang="ru-RU" sz="2200" dirty="0" smtClean="0"/>
              <a:t>(до 15 </a:t>
            </a:r>
            <a:r>
              <a:rPr lang="ru-RU" sz="2200" dirty="0"/>
              <a:t>числа)</a:t>
            </a:r>
          </a:p>
          <a:p>
            <a:pPr lvl="1" algn="just">
              <a:spcBef>
                <a:spcPct val="20000"/>
              </a:spcBef>
              <a:buClr>
                <a:schemeClr val="tx1"/>
              </a:buClr>
              <a:buSzPct val="75000"/>
              <a:buFont typeface="Wingdings" pitchFamily="2" charset="2"/>
              <a:buChar char="l"/>
            </a:pPr>
            <a:r>
              <a:rPr lang="ru-RU" sz="2200" dirty="0"/>
              <a:t>Нарастающим </a:t>
            </a:r>
            <a:r>
              <a:rPr lang="ru-RU" sz="2200" dirty="0" smtClean="0"/>
              <a:t>итогом с начала года </a:t>
            </a:r>
            <a:r>
              <a:rPr lang="ru-RU" sz="2200" dirty="0"/>
              <a:t>и за </a:t>
            </a:r>
            <a:r>
              <a:rPr lang="ru-RU" sz="2200" dirty="0" smtClean="0"/>
              <a:t>месяц</a:t>
            </a:r>
          </a:p>
          <a:p>
            <a:pPr lvl="1" algn="just">
              <a:spcBef>
                <a:spcPct val="20000"/>
              </a:spcBef>
              <a:buClr>
                <a:schemeClr val="tx1"/>
              </a:buClr>
              <a:buSzPct val="75000"/>
              <a:buFont typeface="Wingdings" pitchFamily="2" charset="2"/>
              <a:buChar char="l"/>
            </a:pPr>
            <a:r>
              <a:rPr lang="ru-RU" sz="2200" dirty="0" smtClean="0"/>
              <a:t>Просмотр ранее размещенных сведений</a:t>
            </a:r>
            <a:endParaRPr lang="ru-RU" sz="2200" dirty="0"/>
          </a:p>
          <a:p>
            <a:pPr lvl="1" algn="just">
              <a:spcBef>
                <a:spcPct val="20000"/>
              </a:spcBef>
              <a:buClr>
                <a:schemeClr val="tx1"/>
              </a:buClr>
              <a:buSzPct val="75000"/>
              <a:buFont typeface="Wingdings" pitchFamily="2" charset="2"/>
              <a:buChar char="l"/>
            </a:pPr>
            <a:r>
              <a:rPr lang="ru-RU" sz="2200" dirty="0"/>
              <a:t>В разрезе субъектов РФ и по всей </a:t>
            </a:r>
            <a:r>
              <a:rPr lang="ru-RU" sz="2200" dirty="0" smtClean="0"/>
              <a:t>России</a:t>
            </a:r>
            <a:endParaRPr lang="ru-RU" sz="2200" dirty="0"/>
          </a:p>
        </p:txBody>
      </p:sp>
    </p:spTree>
    <p:extLst>
      <p:ext uri="{BB962C8B-B14F-4D97-AF65-F5344CB8AC3E}">
        <p14:creationId xmlns:p14="http://schemas.microsoft.com/office/powerpoint/2010/main" val="1962073096"/>
      </p:ext>
    </p:extLst>
  </p:cSld>
  <p:clrMapOvr>
    <a:masterClrMapping/>
  </p:clrMapOvr>
  <p:transition>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2800" b="0" dirty="0"/>
              <a:t>Статья 62. Порядок предоставления сведений, содержащихся в </a:t>
            </a:r>
            <a:r>
              <a:rPr lang="ru-RU" sz="2800" b="0" dirty="0" smtClean="0"/>
              <a:t>ЕГРН</a:t>
            </a:r>
            <a:br>
              <a:rPr lang="ru-RU" sz="2800" b="0" dirty="0" smtClean="0"/>
            </a:br>
            <a:r>
              <a:rPr lang="ru-RU" sz="2800" b="0" dirty="0"/>
              <a:t>Приказ </a:t>
            </a:r>
            <a:r>
              <a:rPr lang="ru-RU" sz="2800" b="0" dirty="0" smtClean="0"/>
              <a:t>МЭР </a:t>
            </a:r>
            <a:r>
              <a:rPr lang="ru-RU" sz="2800" b="0" dirty="0"/>
              <a:t>от 10.05.2016 </a:t>
            </a:r>
            <a:r>
              <a:rPr lang="en-US" sz="2800" b="0" dirty="0"/>
              <a:t>N 291</a:t>
            </a:r>
            <a:br>
              <a:rPr lang="en-US" sz="2800" b="0" dirty="0"/>
            </a:br>
            <a:r>
              <a:rPr lang="ru-RU" sz="2800" b="0" dirty="0" smtClean="0"/>
              <a:t/>
            </a:r>
            <a:br>
              <a:rPr lang="ru-RU" sz="2800" b="0" dirty="0" smtClean="0"/>
            </a:br>
            <a:r>
              <a:rPr lang="ru-RU" sz="2800" b="0" dirty="0"/>
              <a:t/>
            </a:r>
            <a:br>
              <a:rPr lang="ru-RU" sz="2800" b="0" dirty="0"/>
            </a:br>
            <a:endParaRPr lang="ru-RU" sz="2800" b="0" dirty="0"/>
          </a:p>
        </p:txBody>
      </p:sp>
      <p:sp>
        <p:nvSpPr>
          <p:cNvPr id="4" name="Прямоугольник 2"/>
          <p:cNvSpPr>
            <a:spLocks noChangeArrowheads="1"/>
          </p:cNvSpPr>
          <p:nvPr/>
        </p:nvSpPr>
        <p:spPr bwMode="auto">
          <a:xfrm>
            <a:off x="611560" y="2213593"/>
            <a:ext cx="8424936" cy="4487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20000"/>
              </a:spcBef>
              <a:buClr>
                <a:schemeClr val="tx1"/>
              </a:buClr>
              <a:buSzPct val="75000"/>
              <a:buFont typeface="Wingdings" pitchFamily="2" charset="2"/>
              <a:buChar char="l"/>
            </a:pPr>
            <a:r>
              <a:rPr lang="ru-RU" sz="2400" dirty="0"/>
              <a:t>Состав </a:t>
            </a:r>
            <a:r>
              <a:rPr lang="ru-RU" sz="2400" dirty="0" smtClean="0"/>
              <a:t>аналитической информации ЕГРН, сведения:</a:t>
            </a:r>
            <a:endParaRPr lang="ru-RU" sz="2400" dirty="0"/>
          </a:p>
          <a:p>
            <a:pPr marL="742950" lvl="2" indent="-342900" algn="just">
              <a:spcBef>
                <a:spcPct val="20000"/>
              </a:spcBef>
              <a:buClr>
                <a:schemeClr val="tx1"/>
              </a:buClr>
              <a:buSzPct val="75000"/>
              <a:buFont typeface="Wingdings" pitchFamily="2" charset="2"/>
              <a:buChar char="l"/>
            </a:pPr>
            <a:r>
              <a:rPr lang="ru-RU" sz="2000" dirty="0"/>
              <a:t>об аренде, об ипотеке, об осуществлении рег. действий;</a:t>
            </a:r>
          </a:p>
          <a:p>
            <a:pPr marL="742950" lvl="2" indent="-342900" algn="just">
              <a:spcBef>
                <a:spcPct val="20000"/>
              </a:spcBef>
              <a:buClr>
                <a:schemeClr val="tx1"/>
              </a:buClr>
              <a:buSzPct val="75000"/>
              <a:buFont typeface="Wingdings" pitchFamily="2" charset="2"/>
              <a:buChar char="l"/>
            </a:pPr>
            <a:r>
              <a:rPr lang="ru-RU" sz="2000" dirty="0"/>
              <a:t>количество и площадь ЗУ, зданий, сооружений;</a:t>
            </a:r>
          </a:p>
          <a:p>
            <a:pPr marL="742950" lvl="2" indent="-342900" algn="just">
              <a:spcBef>
                <a:spcPct val="20000"/>
              </a:spcBef>
              <a:buClr>
                <a:schemeClr val="tx1"/>
              </a:buClr>
              <a:buSzPct val="75000"/>
              <a:buFont typeface="Wingdings" pitchFamily="2" charset="2"/>
              <a:buChar char="l"/>
            </a:pPr>
            <a:r>
              <a:rPr lang="ru-RU" sz="2000" dirty="0"/>
              <a:t>об объектах в разрезе видов и кадастровой стоимости;</a:t>
            </a:r>
          </a:p>
          <a:p>
            <a:pPr marL="742950" lvl="2" indent="-342900" algn="just">
              <a:spcBef>
                <a:spcPct val="20000"/>
              </a:spcBef>
              <a:buClr>
                <a:schemeClr val="tx1"/>
              </a:buClr>
              <a:buSzPct val="75000"/>
              <a:buFont typeface="Wingdings" pitchFamily="2" charset="2"/>
              <a:buChar char="l"/>
            </a:pPr>
            <a:r>
              <a:rPr lang="ru-RU" sz="2000" dirty="0"/>
              <a:t>сведения о кадастровых инженерах по определенной территории, в том числе с указанием видов работ и результатов профессиональной деятельности, количества решений о приостановлении, об отказе, исправлении ошибок.</a:t>
            </a:r>
          </a:p>
          <a:p>
            <a:pPr algn="just">
              <a:spcBef>
                <a:spcPct val="20000"/>
              </a:spcBef>
              <a:buClr>
                <a:schemeClr val="tx1"/>
              </a:buClr>
              <a:buSzPct val="75000"/>
              <a:buFont typeface="Wingdings" pitchFamily="2" charset="2"/>
              <a:buChar char="l"/>
            </a:pPr>
            <a:r>
              <a:rPr lang="ru-RU" sz="2400" dirty="0" smtClean="0"/>
              <a:t>Предоставляется по запросу за плату в течение 10 рабочих дней</a:t>
            </a:r>
            <a:r>
              <a:rPr lang="ru-RU" sz="2400" dirty="0"/>
              <a:t> </a:t>
            </a:r>
            <a:endParaRPr lang="ru-RU" sz="2400" dirty="0" smtClean="0"/>
          </a:p>
          <a:p>
            <a:pPr algn="just">
              <a:spcBef>
                <a:spcPct val="20000"/>
              </a:spcBef>
              <a:buClr>
                <a:schemeClr val="tx1"/>
              </a:buClr>
              <a:buSzPct val="75000"/>
              <a:buFont typeface="Wingdings" pitchFamily="2" charset="2"/>
              <a:buChar char="l"/>
            </a:pPr>
            <a:r>
              <a:rPr lang="ru-RU" sz="2400" dirty="0"/>
              <a:t>в разрезе </a:t>
            </a:r>
            <a:r>
              <a:rPr lang="ru-RU" sz="2400" dirty="0" smtClean="0"/>
              <a:t>единиц административно-территориального и кадастрового </a:t>
            </a:r>
            <a:r>
              <a:rPr lang="ru-RU" sz="2400" dirty="0"/>
              <a:t>деления за различный период </a:t>
            </a:r>
            <a:r>
              <a:rPr lang="ru-RU" sz="2400" dirty="0" smtClean="0"/>
              <a:t>времени</a:t>
            </a:r>
            <a:endParaRPr lang="ru-RU" sz="2400" dirty="0"/>
          </a:p>
        </p:txBody>
      </p:sp>
    </p:spTree>
    <p:extLst>
      <p:ext uri="{BB962C8B-B14F-4D97-AF65-F5344CB8AC3E}">
        <p14:creationId xmlns:p14="http://schemas.microsoft.com/office/powerpoint/2010/main" val="1438167676"/>
      </p:ext>
    </p:extLst>
  </p:cSld>
  <p:clrMapOvr>
    <a:masterClrMapping/>
  </p:clrMapOvr>
  <p:transition>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Федеральный закон от 13.07.2015 N 218-ФЗ</a:t>
            </a:r>
            <a:br>
              <a:rPr lang="ru-RU" altLang="ru-RU" sz="2800" dirty="0" smtClean="0"/>
            </a:br>
            <a:r>
              <a:rPr lang="ru-RU" sz="2800" b="0" dirty="0"/>
              <a:t>Статья 61. Порядок исправления ошибок</a:t>
            </a:r>
          </a:p>
        </p:txBody>
      </p:sp>
      <p:sp>
        <p:nvSpPr>
          <p:cNvPr id="59395" name="Прямоугольник 2"/>
          <p:cNvSpPr>
            <a:spLocks noChangeArrowheads="1"/>
          </p:cNvSpPr>
          <p:nvPr/>
        </p:nvSpPr>
        <p:spPr bwMode="auto">
          <a:xfrm>
            <a:off x="323528" y="2213593"/>
            <a:ext cx="8569647" cy="4672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20000"/>
              </a:spcBef>
              <a:buClr>
                <a:schemeClr val="tx1"/>
              </a:buClr>
              <a:buSzPct val="75000"/>
              <a:buFont typeface="Wingdings" pitchFamily="2" charset="2"/>
              <a:buChar char="l"/>
            </a:pPr>
            <a:r>
              <a:rPr lang="ru-RU" sz="2400" b="1" dirty="0"/>
              <a:t>Т</a:t>
            </a:r>
            <a:r>
              <a:rPr lang="ru-RU" sz="2400" b="1" dirty="0" smtClean="0"/>
              <a:t>ехническая </a:t>
            </a:r>
            <a:r>
              <a:rPr lang="ru-RU" sz="2400" b="1" dirty="0"/>
              <a:t>ошибка </a:t>
            </a:r>
            <a:r>
              <a:rPr lang="ru-RU" sz="2400" dirty="0"/>
              <a:t>(описка, опечатка, грамматическая или арифметическая ошибка либо подобная ошибка), допущенная органом регистрации прав при осуществлении </a:t>
            </a:r>
            <a:r>
              <a:rPr lang="ru-RU" sz="2400" dirty="0" smtClean="0"/>
              <a:t>кадастрового </a:t>
            </a:r>
            <a:r>
              <a:rPr lang="ru-RU" sz="2400" dirty="0"/>
              <a:t>учета и (или) </a:t>
            </a:r>
            <a:r>
              <a:rPr lang="ru-RU" sz="2400" dirty="0" smtClean="0"/>
              <a:t>регистрации прав</a:t>
            </a:r>
          </a:p>
          <a:p>
            <a:pPr algn="just">
              <a:spcBef>
                <a:spcPct val="20000"/>
              </a:spcBef>
              <a:buClr>
                <a:schemeClr val="tx1"/>
              </a:buClr>
              <a:buSzPct val="75000"/>
              <a:buFont typeface="Wingdings" pitchFamily="2" charset="2"/>
              <a:buChar char="l"/>
            </a:pPr>
            <a:r>
              <a:rPr lang="ru-RU" sz="2400" dirty="0" smtClean="0"/>
              <a:t>Исправляется по </a:t>
            </a:r>
            <a:r>
              <a:rPr lang="ru-RU" sz="2400" dirty="0"/>
              <a:t>решению государственного регистратора </a:t>
            </a:r>
            <a:r>
              <a:rPr lang="ru-RU" sz="2400" dirty="0" smtClean="0"/>
              <a:t>в </a:t>
            </a:r>
            <a:r>
              <a:rPr lang="ru-RU" sz="2400" dirty="0"/>
              <a:t>течение </a:t>
            </a:r>
            <a:r>
              <a:rPr lang="ru-RU" sz="2400" dirty="0" smtClean="0"/>
              <a:t>3 раб. </a:t>
            </a:r>
            <a:r>
              <a:rPr lang="ru-RU" sz="2400" dirty="0"/>
              <a:t>дней со дня обнаружения </a:t>
            </a:r>
            <a:r>
              <a:rPr lang="ru-RU" sz="2400" dirty="0" smtClean="0"/>
              <a:t>или </a:t>
            </a:r>
            <a:r>
              <a:rPr lang="ru-RU" sz="2400" dirty="0"/>
              <a:t>получения от любого </a:t>
            </a:r>
            <a:r>
              <a:rPr lang="ru-RU" sz="2400" dirty="0" smtClean="0"/>
              <a:t>лица </a:t>
            </a:r>
            <a:r>
              <a:rPr lang="ru-RU" sz="2400" dirty="0"/>
              <a:t>заявления </a:t>
            </a:r>
            <a:r>
              <a:rPr lang="ru-RU" sz="2400" dirty="0" smtClean="0"/>
              <a:t>либо </a:t>
            </a:r>
            <a:r>
              <a:rPr lang="ru-RU" sz="2400" dirty="0"/>
              <a:t>на основании </a:t>
            </a:r>
            <a:r>
              <a:rPr lang="ru-RU" sz="2400" dirty="0" smtClean="0"/>
              <a:t>решения суда</a:t>
            </a:r>
          </a:p>
          <a:p>
            <a:pPr algn="just">
              <a:spcBef>
                <a:spcPct val="20000"/>
              </a:spcBef>
              <a:buClr>
                <a:schemeClr val="tx1"/>
              </a:buClr>
              <a:buSzPct val="75000"/>
              <a:buFont typeface="Wingdings" pitchFamily="2" charset="2"/>
              <a:buChar char="l"/>
            </a:pPr>
            <a:r>
              <a:rPr lang="ru-RU" sz="2400" dirty="0" smtClean="0"/>
              <a:t>Исправление тех. </a:t>
            </a:r>
            <a:r>
              <a:rPr lang="ru-RU" sz="2400" dirty="0"/>
              <a:t>ошибки </a:t>
            </a:r>
            <a:r>
              <a:rPr lang="ru-RU" sz="2400" dirty="0" smtClean="0"/>
              <a:t>осуществляется </a:t>
            </a:r>
            <a:r>
              <a:rPr lang="ru-RU" sz="2400" dirty="0"/>
              <a:t>в случае, если такое исправление не влечет </a:t>
            </a:r>
            <a:r>
              <a:rPr lang="ru-RU" sz="2400" dirty="0" smtClean="0"/>
              <a:t>прекращение</a:t>
            </a:r>
            <a:r>
              <a:rPr lang="ru-RU" sz="2400" dirty="0"/>
              <a:t>, возникновение, переход </a:t>
            </a:r>
            <a:r>
              <a:rPr lang="ru-RU" sz="2400" dirty="0" smtClean="0"/>
              <a:t>права </a:t>
            </a:r>
            <a:r>
              <a:rPr lang="ru-RU" sz="2400" dirty="0"/>
              <a:t>на объект </a:t>
            </a:r>
            <a:r>
              <a:rPr lang="ru-RU" sz="2400" dirty="0" smtClean="0"/>
              <a:t>недвижимости</a:t>
            </a:r>
            <a:endParaRPr lang="ru-RU" sz="2400" dirty="0"/>
          </a:p>
        </p:txBody>
      </p:sp>
    </p:spTree>
    <p:extLst>
      <p:ext uri="{BB962C8B-B14F-4D97-AF65-F5344CB8AC3E}">
        <p14:creationId xmlns:p14="http://schemas.microsoft.com/office/powerpoint/2010/main" val="523576683"/>
      </p:ext>
    </p:extLst>
  </p:cSld>
  <p:clrMapOvr>
    <a:masterClrMapping/>
  </p:clrMapOvr>
  <p:transition>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Федеральный закон от 13.07.2015 N 218-ФЗ</a:t>
            </a:r>
            <a:br>
              <a:rPr lang="ru-RU" altLang="ru-RU" sz="2800" dirty="0" smtClean="0"/>
            </a:br>
            <a:r>
              <a:rPr lang="ru-RU" sz="2800" b="0" dirty="0"/>
              <a:t>Статья 61. Порядок исправления ошибок</a:t>
            </a:r>
          </a:p>
        </p:txBody>
      </p:sp>
      <p:sp>
        <p:nvSpPr>
          <p:cNvPr id="59395" name="Прямоугольник 2"/>
          <p:cNvSpPr>
            <a:spLocks noChangeArrowheads="1"/>
          </p:cNvSpPr>
          <p:nvPr/>
        </p:nvSpPr>
        <p:spPr bwMode="auto">
          <a:xfrm>
            <a:off x="395536" y="2213593"/>
            <a:ext cx="8497639"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20000"/>
              </a:spcBef>
              <a:buClr>
                <a:schemeClr val="tx1"/>
              </a:buClr>
              <a:buSzPct val="75000"/>
              <a:buFont typeface="Wingdings" pitchFamily="2" charset="2"/>
              <a:buChar char="l"/>
            </a:pPr>
            <a:r>
              <a:rPr lang="ru-RU" sz="2400" b="1" dirty="0" smtClean="0"/>
              <a:t>Реестровая ошибка - </a:t>
            </a:r>
            <a:r>
              <a:rPr lang="ru-RU" sz="2400" dirty="0" smtClean="0"/>
              <a:t>воспроизведенная </a:t>
            </a:r>
            <a:r>
              <a:rPr lang="ru-RU" sz="2400" dirty="0"/>
              <a:t>в ЕГРН ошибка, содержащаяся в межевом, техническом  плане, карте-плане территории или акте обследования, возникшая вследствие ошибки, допущенной КИ, или ошибка, содержащаяся в документах, направленных в порядке информационного взаимодействия, а также в ином порядке, установленном настоящим Федеральным </a:t>
            </a:r>
            <a:r>
              <a:rPr lang="ru-RU" sz="2400" dirty="0" smtClean="0"/>
              <a:t>законом</a:t>
            </a:r>
          </a:p>
        </p:txBody>
      </p:sp>
    </p:spTree>
    <p:extLst>
      <p:ext uri="{BB962C8B-B14F-4D97-AF65-F5344CB8AC3E}">
        <p14:creationId xmlns:p14="http://schemas.microsoft.com/office/powerpoint/2010/main" val="2940819720"/>
      </p:ext>
    </p:extLst>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14. Основания </a:t>
            </a:r>
            <a:r>
              <a:rPr lang="ru-RU" sz="2800" b="0" dirty="0" smtClean="0"/>
              <a:t>кадастрового </a:t>
            </a:r>
            <a:r>
              <a:rPr lang="ru-RU" sz="2800" b="0" dirty="0"/>
              <a:t>учета и </a:t>
            </a:r>
            <a:r>
              <a:rPr lang="ru-RU" sz="2800" b="0" dirty="0" smtClean="0"/>
              <a:t>государственной регистрации </a:t>
            </a:r>
            <a:r>
              <a:rPr lang="ru-RU" sz="2800" b="0" dirty="0"/>
              <a:t>прав</a:t>
            </a:r>
          </a:p>
        </p:txBody>
      </p:sp>
      <p:sp>
        <p:nvSpPr>
          <p:cNvPr id="3" name="Прямоугольник 2"/>
          <p:cNvSpPr/>
          <p:nvPr/>
        </p:nvSpPr>
        <p:spPr>
          <a:xfrm>
            <a:off x="755650" y="2349500"/>
            <a:ext cx="8178800" cy="3600986"/>
          </a:xfrm>
          <a:prstGeom prst="rect">
            <a:avLst/>
          </a:prstGeom>
        </p:spPr>
        <p:txBody>
          <a:bodyPr>
            <a:spAutoFit/>
          </a:bodyPr>
          <a:lstStyle/>
          <a:p>
            <a:pPr algn="just"/>
            <a:r>
              <a:rPr lang="ru-RU" sz="2200" dirty="0"/>
              <a:t>4. </a:t>
            </a:r>
            <a:r>
              <a:rPr lang="ru-RU" sz="2200" dirty="0" smtClean="0"/>
              <a:t>ГРП без </a:t>
            </a:r>
            <a:r>
              <a:rPr lang="ru-RU" sz="2200" dirty="0"/>
              <a:t>одновременного </a:t>
            </a:r>
            <a:r>
              <a:rPr lang="ru-RU" sz="2200" dirty="0" smtClean="0"/>
              <a:t>ГКУ осуществляется </a:t>
            </a:r>
            <a:r>
              <a:rPr lang="ru-RU" sz="2200" dirty="0"/>
              <a:t>при </a:t>
            </a:r>
            <a:r>
              <a:rPr lang="ru-RU" sz="2200" dirty="0" smtClean="0"/>
              <a:t>наличии </a:t>
            </a:r>
            <a:r>
              <a:rPr lang="ru-RU" sz="2200" dirty="0"/>
              <a:t>в </a:t>
            </a:r>
            <a:r>
              <a:rPr lang="ru-RU" sz="2200" dirty="0" smtClean="0"/>
              <a:t>ЕГРН </a:t>
            </a:r>
            <a:r>
              <a:rPr lang="ru-RU" sz="2200" dirty="0"/>
              <a:t>сведений </a:t>
            </a:r>
            <a:r>
              <a:rPr lang="ru-RU" sz="2200" dirty="0" smtClean="0"/>
              <a:t>о недвижимости, </a:t>
            </a:r>
            <a:r>
              <a:rPr lang="ru-RU" sz="2200" dirty="0"/>
              <a:t>в связи с</a:t>
            </a:r>
            <a:r>
              <a:rPr lang="ru-RU" sz="2200" dirty="0" smtClean="0"/>
              <a:t>:</a:t>
            </a:r>
          </a:p>
          <a:p>
            <a:pPr algn="just"/>
            <a:endParaRPr lang="ru-RU" sz="2200" dirty="0"/>
          </a:p>
          <a:p>
            <a:pPr marL="457200" indent="-457200" algn="just">
              <a:spcBef>
                <a:spcPts val="1200"/>
              </a:spcBef>
              <a:buAutoNum type="arabicParenR"/>
            </a:pPr>
            <a:r>
              <a:rPr lang="ru-RU" sz="2200" u="sng" dirty="0" smtClean="0"/>
              <a:t>возникновением</a:t>
            </a:r>
            <a:r>
              <a:rPr lang="ru-RU" sz="2200" dirty="0" smtClean="0"/>
              <a:t> </a:t>
            </a:r>
            <a:r>
              <a:rPr lang="ru-RU" sz="2200" u="sng" dirty="0"/>
              <a:t>права</a:t>
            </a:r>
            <a:r>
              <a:rPr lang="ru-RU" sz="2200" dirty="0"/>
              <a:t> на созданный объект в случае ГКУ на основании разрешения на ввод в эксплуатацию</a:t>
            </a:r>
            <a:r>
              <a:rPr lang="ru-RU" sz="2200" dirty="0" smtClean="0"/>
              <a:t>;</a:t>
            </a:r>
          </a:p>
          <a:p>
            <a:pPr marL="457200" indent="-457200" algn="just">
              <a:spcBef>
                <a:spcPts val="1200"/>
              </a:spcBef>
              <a:buAutoNum type="arabicParenR"/>
            </a:pPr>
            <a:r>
              <a:rPr lang="ru-RU" sz="2200" u="sng" dirty="0" smtClean="0"/>
              <a:t>возникновением</a:t>
            </a:r>
            <a:r>
              <a:rPr lang="ru-RU" sz="2200" dirty="0" smtClean="0"/>
              <a:t> </a:t>
            </a:r>
            <a:r>
              <a:rPr lang="ru-RU" sz="2200" u="sng" dirty="0"/>
              <a:t>права</a:t>
            </a:r>
            <a:r>
              <a:rPr lang="ru-RU" sz="2200" dirty="0"/>
              <a:t> на образованный земельный участок, когда ГКУ допускается без ГРП;</a:t>
            </a:r>
          </a:p>
          <a:p>
            <a:pPr marL="457200" indent="-457200" algn="just">
              <a:spcBef>
                <a:spcPts val="1200"/>
              </a:spcBef>
              <a:buAutoNum type="arabicParenR"/>
            </a:pPr>
            <a:r>
              <a:rPr lang="ru-RU" sz="2200" u="sng" dirty="0" smtClean="0"/>
              <a:t>прекращением</a:t>
            </a:r>
            <a:r>
              <a:rPr lang="ru-RU" sz="2200" dirty="0" smtClean="0"/>
              <a:t> </a:t>
            </a:r>
            <a:r>
              <a:rPr lang="ru-RU" sz="2200" u="sng" dirty="0"/>
              <a:t>прав</a:t>
            </a:r>
            <a:r>
              <a:rPr lang="ru-RU" sz="2200" dirty="0"/>
              <a:t> на объект недвижимости (за исключением прекращения существования объекта</a:t>
            </a:r>
            <a:r>
              <a:rPr lang="ru-RU" sz="2200" dirty="0" smtClean="0"/>
              <a:t>);</a:t>
            </a:r>
            <a:endParaRPr lang="ru-RU" sz="2200" dirty="0"/>
          </a:p>
        </p:txBody>
      </p:sp>
    </p:spTree>
    <p:extLst>
      <p:ext uri="{BB962C8B-B14F-4D97-AF65-F5344CB8AC3E}">
        <p14:creationId xmlns:p14="http://schemas.microsoft.com/office/powerpoint/2010/main" val="562810931"/>
      </p:ext>
    </p:extLst>
  </p:cSld>
  <p:clrMapOvr>
    <a:masterClrMapping/>
  </p:clrMapOvr>
  <p:transition>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Федеральный закон от 13.07.2015 N 218-ФЗ</a:t>
            </a:r>
            <a:br>
              <a:rPr lang="ru-RU" altLang="ru-RU" sz="2800" dirty="0" smtClean="0"/>
            </a:br>
            <a:r>
              <a:rPr lang="ru-RU" sz="2800" b="0" dirty="0"/>
              <a:t>Статья 61. Порядок исправления ошибок</a:t>
            </a:r>
          </a:p>
        </p:txBody>
      </p:sp>
      <p:sp>
        <p:nvSpPr>
          <p:cNvPr id="59395" name="Прямоугольник 2"/>
          <p:cNvSpPr>
            <a:spLocks noChangeArrowheads="1"/>
          </p:cNvSpPr>
          <p:nvPr/>
        </p:nvSpPr>
        <p:spPr bwMode="auto">
          <a:xfrm>
            <a:off x="395536" y="2213593"/>
            <a:ext cx="8497639" cy="4302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20000"/>
              </a:spcBef>
              <a:buClr>
                <a:schemeClr val="tx1"/>
              </a:buClr>
              <a:buSzPct val="75000"/>
              <a:buFont typeface="Wingdings" pitchFamily="2" charset="2"/>
              <a:buChar char="l"/>
            </a:pPr>
            <a:r>
              <a:rPr lang="ru-RU" sz="2400" b="1" dirty="0"/>
              <a:t>Реестровая ошибка </a:t>
            </a:r>
            <a:r>
              <a:rPr lang="ru-RU" sz="2400" dirty="0" smtClean="0"/>
              <a:t>подлежит </a:t>
            </a:r>
            <a:r>
              <a:rPr lang="ru-RU" sz="2400" dirty="0"/>
              <a:t>исправлению </a:t>
            </a:r>
            <a:r>
              <a:rPr lang="ru-RU" sz="2400" dirty="0" smtClean="0"/>
              <a:t>в </a:t>
            </a:r>
            <a:r>
              <a:rPr lang="ru-RU" sz="2400" dirty="0"/>
              <a:t>течение </a:t>
            </a:r>
            <a:r>
              <a:rPr lang="ru-RU" sz="2400" dirty="0" smtClean="0"/>
              <a:t>5 рабочих </a:t>
            </a:r>
            <a:r>
              <a:rPr lang="ru-RU" sz="2400" dirty="0"/>
              <a:t>дней со дня получения </a:t>
            </a:r>
            <a:r>
              <a:rPr lang="ru-RU" sz="2400" dirty="0" smtClean="0"/>
              <a:t>документов, </a:t>
            </a:r>
            <a:r>
              <a:rPr lang="ru-RU" sz="2400" dirty="0"/>
              <a:t>свидетельствующих о наличии реестровых ошибок и содержащих необходимые для их исправления сведения, либо на основании вступившего в законную силу решения </a:t>
            </a:r>
            <a:r>
              <a:rPr lang="ru-RU" sz="2400" dirty="0" smtClean="0"/>
              <a:t>суда. </a:t>
            </a:r>
          </a:p>
          <a:p>
            <a:pPr algn="just">
              <a:spcBef>
                <a:spcPct val="20000"/>
              </a:spcBef>
              <a:buClr>
                <a:schemeClr val="tx1"/>
              </a:buClr>
              <a:buSzPct val="75000"/>
              <a:buFont typeface="Wingdings" pitchFamily="2" charset="2"/>
              <a:buChar char="l"/>
            </a:pPr>
            <a:r>
              <a:rPr lang="ru-RU" sz="2400" dirty="0" smtClean="0"/>
              <a:t>Исправление </a:t>
            </a:r>
            <a:r>
              <a:rPr lang="ru-RU" sz="2400" dirty="0"/>
              <a:t>реестровой ошибки осуществляется в случае, если такое исправление не влечет за собой прекращение, возникновение, переход зарегистрированного права на объект недвижимости.</a:t>
            </a:r>
          </a:p>
          <a:p>
            <a:pPr algn="just">
              <a:spcBef>
                <a:spcPct val="20000"/>
              </a:spcBef>
              <a:buClr>
                <a:schemeClr val="tx1"/>
              </a:buClr>
              <a:buSzPct val="75000"/>
              <a:buFont typeface="Wingdings" pitchFamily="2" charset="2"/>
              <a:buChar char="l"/>
            </a:pPr>
            <a:endParaRPr lang="ru-RU" sz="2400" dirty="0"/>
          </a:p>
        </p:txBody>
      </p:sp>
    </p:spTree>
    <p:extLst>
      <p:ext uri="{BB962C8B-B14F-4D97-AF65-F5344CB8AC3E}">
        <p14:creationId xmlns:p14="http://schemas.microsoft.com/office/powerpoint/2010/main" val="2311846547"/>
      </p:ext>
    </p:extLst>
  </p:cSld>
  <p:clrMapOvr>
    <a:masterClrMapping/>
  </p:clrMapOvr>
  <p:transition>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Федеральный закон от 13.07.2015 N 218-ФЗ</a:t>
            </a:r>
            <a:br>
              <a:rPr lang="ru-RU" altLang="ru-RU" sz="2800" dirty="0" smtClean="0"/>
            </a:br>
            <a:r>
              <a:rPr lang="ru-RU" sz="2800" b="0" dirty="0"/>
              <a:t>Статья 61. Порядок исправления ошибок</a:t>
            </a:r>
          </a:p>
        </p:txBody>
      </p:sp>
      <p:sp>
        <p:nvSpPr>
          <p:cNvPr id="59395" name="Прямоугольник 2"/>
          <p:cNvSpPr>
            <a:spLocks noChangeArrowheads="1"/>
          </p:cNvSpPr>
          <p:nvPr/>
        </p:nvSpPr>
        <p:spPr bwMode="auto">
          <a:xfrm>
            <a:off x="395536" y="2213593"/>
            <a:ext cx="8497639" cy="4672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20000"/>
              </a:spcBef>
              <a:buClr>
                <a:schemeClr val="tx1"/>
              </a:buClr>
              <a:buSzPct val="75000"/>
              <a:buFont typeface="Wingdings" pitchFamily="2" charset="2"/>
              <a:buChar char="l"/>
            </a:pPr>
            <a:r>
              <a:rPr lang="ru-RU" sz="2400" dirty="0" smtClean="0"/>
              <a:t>Орган </a:t>
            </a:r>
            <a:r>
              <a:rPr lang="ru-RU" sz="2400" dirty="0"/>
              <a:t>регистрации </a:t>
            </a:r>
            <a:r>
              <a:rPr lang="ru-RU" sz="2400" dirty="0" smtClean="0"/>
              <a:t>при </a:t>
            </a:r>
            <a:r>
              <a:rPr lang="ru-RU" sz="2400" dirty="0"/>
              <a:t>обнаружении реестровой ошибки в описании местоположения границ </a:t>
            </a:r>
            <a:r>
              <a:rPr lang="ru-RU" sz="2400" dirty="0" smtClean="0"/>
              <a:t>ЗУ </a:t>
            </a:r>
            <a:r>
              <a:rPr lang="ru-RU" sz="2400" dirty="0"/>
              <a:t>принимает решение о необходимости устранения такой </a:t>
            </a:r>
            <a:r>
              <a:rPr lang="ru-RU" sz="2400" dirty="0" smtClean="0"/>
              <a:t>ошибки. Направляет его заинтересованным лицам.</a:t>
            </a:r>
          </a:p>
          <a:p>
            <a:pPr algn="just">
              <a:spcBef>
                <a:spcPct val="20000"/>
              </a:spcBef>
              <a:buClr>
                <a:schemeClr val="tx1"/>
              </a:buClr>
              <a:buSzPct val="75000"/>
              <a:buFont typeface="Wingdings" pitchFamily="2" charset="2"/>
              <a:buChar char="l"/>
            </a:pPr>
            <a:r>
              <a:rPr lang="ru-RU" sz="2400" dirty="0"/>
              <a:t>По истечении шести </a:t>
            </a:r>
            <a:r>
              <a:rPr lang="ru-RU" sz="2400" dirty="0" smtClean="0"/>
              <a:t>месяцев с момента уведомления </a:t>
            </a:r>
            <a:r>
              <a:rPr lang="ru-RU" sz="2400" dirty="0"/>
              <a:t>орган регистрации </a:t>
            </a:r>
            <a:r>
              <a:rPr lang="ru-RU" sz="2400" dirty="0" smtClean="0"/>
              <a:t>вправе </a:t>
            </a:r>
            <a:r>
              <a:rPr lang="ru-RU" sz="2400" dirty="0"/>
              <a:t>внести изменения в сведения </a:t>
            </a:r>
            <a:r>
              <a:rPr lang="ru-RU" sz="2400" dirty="0" smtClean="0"/>
              <a:t>ЕГРН о </a:t>
            </a:r>
            <a:r>
              <a:rPr lang="ru-RU" sz="2400" dirty="0"/>
              <a:t>местоположении границ и площади такого земельного участка без согласия его правообладателя.</a:t>
            </a:r>
          </a:p>
          <a:p>
            <a:pPr algn="just">
              <a:spcBef>
                <a:spcPct val="20000"/>
              </a:spcBef>
              <a:buClr>
                <a:schemeClr val="tx1"/>
              </a:buClr>
              <a:buSzPct val="75000"/>
              <a:buFont typeface="Wingdings" pitchFamily="2" charset="2"/>
              <a:buChar char="l"/>
            </a:pPr>
            <a:r>
              <a:rPr lang="ru-RU" sz="2400" dirty="0"/>
              <a:t>При этом площадь земельного участка после изменения </a:t>
            </a:r>
            <a:r>
              <a:rPr lang="ru-RU" sz="2400" dirty="0" smtClean="0"/>
              <a:t>сведений, </a:t>
            </a:r>
            <a:r>
              <a:rPr lang="ru-RU" sz="2400" dirty="0"/>
              <a:t>может отличаться </a:t>
            </a:r>
            <a:r>
              <a:rPr lang="ru-RU" sz="2400" dirty="0" smtClean="0"/>
              <a:t>не </a:t>
            </a:r>
            <a:r>
              <a:rPr lang="ru-RU" sz="2400" dirty="0"/>
              <a:t>более чем на пять процентов</a:t>
            </a:r>
            <a:r>
              <a:rPr lang="ru-RU" sz="2400" dirty="0" smtClean="0"/>
              <a:t>.</a:t>
            </a:r>
            <a:endParaRPr lang="ru-RU" sz="2400" dirty="0"/>
          </a:p>
        </p:txBody>
      </p:sp>
    </p:spTree>
    <p:extLst>
      <p:ext uri="{BB962C8B-B14F-4D97-AF65-F5344CB8AC3E}">
        <p14:creationId xmlns:p14="http://schemas.microsoft.com/office/powerpoint/2010/main" val="4157844339"/>
      </p:ext>
    </p:extLst>
  </p:cSld>
  <p:clrMapOvr>
    <a:masterClrMapping/>
  </p:clrMapOvr>
  <p:transition>
    <p:wipe dir="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Федеральный закон от 13.07.2015 N 218-ФЗ</a:t>
            </a:r>
            <a:br>
              <a:rPr lang="ru-RU" altLang="ru-RU" sz="2800" dirty="0" smtClean="0"/>
            </a:br>
            <a:r>
              <a:rPr lang="ru-RU" sz="2800" b="0" dirty="0"/>
              <a:t>Статья 61. Порядок исправления ошибок</a:t>
            </a:r>
          </a:p>
        </p:txBody>
      </p:sp>
      <p:sp>
        <p:nvSpPr>
          <p:cNvPr id="59395" name="Прямоугольник 2"/>
          <p:cNvSpPr>
            <a:spLocks noChangeArrowheads="1"/>
          </p:cNvSpPr>
          <p:nvPr/>
        </p:nvSpPr>
        <p:spPr bwMode="auto">
          <a:xfrm>
            <a:off x="755576" y="2213593"/>
            <a:ext cx="8137599"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0" indent="358775" algn="just"/>
            <a:r>
              <a:rPr lang="ru-RU" sz="2400" dirty="0"/>
              <a:t>В случаях, если существуют основания полагать, что </a:t>
            </a:r>
            <a:r>
              <a:rPr lang="ru-RU" sz="2400" u="sng" dirty="0"/>
              <a:t>исправление технической ошибки </a:t>
            </a:r>
            <a:r>
              <a:rPr lang="ru-RU" sz="2400" u="sng" dirty="0" smtClean="0"/>
              <a:t>и </a:t>
            </a:r>
            <a:r>
              <a:rPr lang="ru-RU" sz="2400" u="sng" dirty="0"/>
              <a:t>реестровой ошибки может причинить вред</a:t>
            </a:r>
            <a:r>
              <a:rPr lang="ru-RU" sz="2400" dirty="0"/>
              <a:t> или нарушить законные интересы правообладателей или третьих лиц</a:t>
            </a:r>
            <a:r>
              <a:rPr lang="ru-RU" sz="2400" dirty="0" smtClean="0"/>
              <a:t>, которые полагались на соответствующие записи, содержащиеся в ЕГРН, </a:t>
            </a:r>
            <a:r>
              <a:rPr lang="ru-RU" sz="2400" b="1" dirty="0"/>
              <a:t>такое исправление производится только по решению суда</a:t>
            </a:r>
            <a:r>
              <a:rPr lang="ru-RU" sz="2400" dirty="0"/>
              <a:t>. В суд с заявлением об исправлении технической ошибки в записях и реестровой ошибки также вправе обратиться орган регистрации прав.</a:t>
            </a:r>
          </a:p>
        </p:txBody>
      </p:sp>
    </p:spTree>
    <p:extLst>
      <p:ext uri="{BB962C8B-B14F-4D97-AF65-F5344CB8AC3E}">
        <p14:creationId xmlns:p14="http://schemas.microsoft.com/office/powerpoint/2010/main" val="2756563949"/>
      </p:ext>
    </p:extLst>
  </p:cSld>
  <p:clrMapOvr>
    <a:masterClrMapping/>
  </p:clrMapOvr>
  <p:transition>
    <p:wipe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smtClean="0"/>
              <a:t> Федеральный закон от 13.07.2015 N 218-ФЗ</a:t>
            </a:r>
            <a:br>
              <a:rPr lang="ru-RU" altLang="ru-RU" sz="2800" smtClean="0"/>
            </a:br>
            <a:r>
              <a:rPr lang="ru-RU" altLang="ru-RU" sz="2800" smtClean="0"/>
              <a:t>"О государственной регистрации недвижимости"</a:t>
            </a:r>
          </a:p>
        </p:txBody>
      </p:sp>
      <p:sp>
        <p:nvSpPr>
          <p:cNvPr id="60419" name="Прямоугольник 2"/>
          <p:cNvSpPr>
            <a:spLocks noChangeArrowheads="1"/>
          </p:cNvSpPr>
          <p:nvPr/>
        </p:nvSpPr>
        <p:spPr bwMode="auto">
          <a:xfrm>
            <a:off x="539552" y="2349500"/>
            <a:ext cx="8353623" cy="3933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spcBef>
                <a:spcPct val="20000"/>
              </a:spcBef>
              <a:buClr>
                <a:schemeClr val="tx1"/>
              </a:buClr>
              <a:buSzPct val="75000"/>
              <a:buFont typeface="Wingdings" pitchFamily="2" charset="2"/>
              <a:buChar char="l"/>
            </a:pPr>
            <a:r>
              <a:rPr lang="ru-RU" altLang="ru-RU" sz="2400" dirty="0"/>
              <a:t>Регистратор является федеральным государственным гражданским служащим, должностным лицом органа регистрации прав</a:t>
            </a:r>
            <a:r>
              <a:rPr lang="ru-RU" altLang="ru-RU" sz="2400" dirty="0" smtClean="0"/>
              <a:t>. </a:t>
            </a:r>
            <a:endParaRPr lang="ru-RU" altLang="ru-RU" sz="2400" dirty="0"/>
          </a:p>
          <a:p>
            <a:pPr algn="just">
              <a:spcBef>
                <a:spcPct val="20000"/>
              </a:spcBef>
              <a:buClr>
                <a:schemeClr val="tx1"/>
              </a:buClr>
              <a:buSzPct val="75000"/>
              <a:buFont typeface="Wingdings" pitchFamily="2" charset="2"/>
              <a:buChar char="l"/>
            </a:pPr>
            <a:r>
              <a:rPr lang="ru-RU" altLang="ru-RU" sz="2400" dirty="0"/>
              <a:t>Убытки, причиненные лицу ненадлежащим исполнением органом регистрации прав полномочий, возмещаются в полном объеме за счет казны </a:t>
            </a:r>
            <a:r>
              <a:rPr lang="ru-RU" altLang="ru-RU" sz="2400" dirty="0" smtClean="0"/>
              <a:t>РФ.</a:t>
            </a:r>
            <a:endParaRPr lang="ru-RU" altLang="ru-RU" sz="2400" dirty="0"/>
          </a:p>
          <a:p>
            <a:pPr algn="just">
              <a:spcBef>
                <a:spcPct val="20000"/>
              </a:spcBef>
              <a:buClr>
                <a:schemeClr val="tx1"/>
              </a:buClr>
              <a:buSzPct val="75000"/>
              <a:buFont typeface="Wingdings" pitchFamily="2" charset="2"/>
              <a:buChar char="l"/>
            </a:pPr>
            <a:r>
              <a:rPr lang="ru-RU" altLang="ru-RU" sz="2400" dirty="0"/>
              <a:t>Регистратор обязан возместить убытки, причиненные органу регистрации прав своими незаконными действиями. В случае умышленного причинения вреда убытки возмещаются в полном объеме.</a:t>
            </a:r>
          </a:p>
        </p:txBody>
      </p:sp>
    </p:spTree>
    <p:extLst>
      <p:ext uri="{BB962C8B-B14F-4D97-AF65-F5344CB8AC3E}">
        <p14:creationId xmlns:p14="http://schemas.microsoft.com/office/powerpoint/2010/main" val="4039208712"/>
      </p:ext>
    </p:extLst>
  </p:cSld>
  <p:clrMapOvr>
    <a:masterClrMapping/>
  </p:clrMapOvr>
  <p:transition>
    <p:wipe dir="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altLang="ru-RU" sz="2800" dirty="0" smtClean="0"/>
              <a:t>"О государственной регистрации недвижимости» (</a:t>
            </a:r>
            <a:r>
              <a:rPr lang="ru-RU" sz="2800" b="0" dirty="0" smtClean="0"/>
              <a:t>с </a:t>
            </a:r>
            <a:r>
              <a:rPr lang="ru-RU" sz="2800" b="0" dirty="0"/>
              <a:t>1 января 2020 </a:t>
            </a:r>
            <a:r>
              <a:rPr lang="ru-RU" sz="2800" b="0" dirty="0" smtClean="0"/>
              <a:t>г.)</a:t>
            </a:r>
            <a:r>
              <a:rPr lang="ru-RU" sz="2800" b="0" dirty="0"/>
              <a:t/>
            </a:r>
            <a:br>
              <a:rPr lang="ru-RU" sz="2800" b="0" dirty="0"/>
            </a:br>
            <a:endParaRPr lang="ru-RU" altLang="ru-RU" sz="2800" dirty="0" smtClean="0"/>
          </a:p>
        </p:txBody>
      </p:sp>
      <p:sp>
        <p:nvSpPr>
          <p:cNvPr id="60419" name="Прямоугольник 2"/>
          <p:cNvSpPr>
            <a:spLocks noChangeArrowheads="1"/>
          </p:cNvSpPr>
          <p:nvPr/>
        </p:nvSpPr>
        <p:spPr bwMode="auto">
          <a:xfrm>
            <a:off x="539552" y="2349500"/>
            <a:ext cx="8353623"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marL="0" indent="179388" algn="just"/>
            <a:r>
              <a:rPr lang="ru-RU" sz="2400" dirty="0"/>
              <a:t>При компенсации РФ </a:t>
            </a:r>
            <a:r>
              <a:rPr lang="ru-RU" sz="2400" dirty="0" smtClean="0"/>
              <a:t>ущерба, причиненного, </a:t>
            </a:r>
            <a:r>
              <a:rPr lang="ru-RU" sz="2400" dirty="0"/>
              <a:t>правомерными </a:t>
            </a:r>
            <a:r>
              <a:rPr lang="ru-RU" sz="2400" dirty="0" smtClean="0"/>
              <a:t>действиями, </a:t>
            </a:r>
            <a:r>
              <a:rPr lang="ru-RU" sz="2400" dirty="0"/>
              <a:t>орган регистрации прав имеет право регрессного требования в размере возмещенных сумм:</a:t>
            </a:r>
          </a:p>
          <a:p>
            <a:pPr algn="just"/>
            <a:r>
              <a:rPr lang="ru-RU" sz="2400" dirty="0" smtClean="0"/>
              <a:t>1</a:t>
            </a:r>
            <a:r>
              <a:rPr lang="ru-RU" sz="2400" dirty="0"/>
              <a:t>) </a:t>
            </a:r>
            <a:r>
              <a:rPr lang="ru-RU" sz="2400" u="sng" dirty="0"/>
              <a:t>к </a:t>
            </a:r>
            <a:r>
              <a:rPr lang="ru-RU" sz="2400" u="sng" dirty="0" smtClean="0"/>
              <a:t>ОГВ или ОМС </a:t>
            </a:r>
            <a:r>
              <a:rPr lang="ru-RU" sz="2400" dirty="0" smtClean="0"/>
              <a:t>в случае признания </a:t>
            </a:r>
            <a:r>
              <a:rPr lang="ru-RU" sz="2400" dirty="0"/>
              <a:t>судом незаконным </a:t>
            </a:r>
            <a:r>
              <a:rPr lang="ru-RU" sz="2400" dirty="0" smtClean="0"/>
              <a:t>актов таких органов;</a:t>
            </a:r>
            <a:endParaRPr lang="ru-RU" sz="2400" dirty="0"/>
          </a:p>
          <a:p>
            <a:pPr algn="just"/>
            <a:r>
              <a:rPr lang="ru-RU" sz="2400" dirty="0" smtClean="0"/>
              <a:t>2) </a:t>
            </a:r>
            <a:r>
              <a:rPr lang="ru-RU" sz="2400" u="sng" dirty="0" smtClean="0"/>
              <a:t>к </a:t>
            </a:r>
            <a:r>
              <a:rPr lang="ru-RU" sz="2400" u="sng" dirty="0"/>
              <a:t>лицу, выполнившему кадастровые </a:t>
            </a:r>
            <a:r>
              <a:rPr lang="ru-RU" sz="2400" u="sng" dirty="0" smtClean="0"/>
              <a:t>работы </a:t>
            </a:r>
            <a:r>
              <a:rPr lang="ru-RU" sz="2400" dirty="0" smtClean="0"/>
              <a:t>(кадастровому инженеру), </a:t>
            </a:r>
            <a:r>
              <a:rPr lang="ru-RU" sz="2400" dirty="0"/>
              <a:t>если такие убытки возникли в результате реестровой ошибки и предоставления этим лицом недостоверных данных и </a:t>
            </a:r>
            <a:r>
              <a:rPr lang="ru-RU" sz="2400" dirty="0" smtClean="0"/>
              <a:t>документов;</a:t>
            </a:r>
            <a:endParaRPr lang="ru-RU" sz="2400" dirty="0"/>
          </a:p>
          <a:p>
            <a:r>
              <a:rPr lang="ru-RU" sz="2400" dirty="0"/>
              <a:t>3) </a:t>
            </a:r>
            <a:r>
              <a:rPr lang="ru-RU" sz="2400" u="sng" dirty="0"/>
              <a:t>к иному </a:t>
            </a:r>
            <a:r>
              <a:rPr lang="ru-RU" sz="2400" u="sng" dirty="0" smtClean="0"/>
              <a:t>физ. </a:t>
            </a:r>
            <a:r>
              <a:rPr lang="ru-RU" sz="2400" u="sng" dirty="0"/>
              <a:t>лицу или </a:t>
            </a:r>
            <a:r>
              <a:rPr lang="ru-RU" sz="2400" u="sng" dirty="0" smtClean="0"/>
              <a:t>юр. </a:t>
            </a:r>
            <a:r>
              <a:rPr lang="ru-RU" sz="2400" u="sng" dirty="0"/>
              <a:t>лицу</a:t>
            </a:r>
            <a:r>
              <a:rPr lang="ru-RU" sz="2400" dirty="0"/>
              <a:t>, незаконные действия которых привели к возникновению </a:t>
            </a:r>
            <a:r>
              <a:rPr lang="ru-RU" sz="2400" dirty="0" smtClean="0"/>
              <a:t>убытков</a:t>
            </a:r>
            <a:r>
              <a:rPr lang="ru-RU" sz="2400" dirty="0"/>
              <a:t>.</a:t>
            </a:r>
          </a:p>
        </p:txBody>
      </p:sp>
    </p:spTree>
    <p:extLst>
      <p:ext uri="{BB962C8B-B14F-4D97-AF65-F5344CB8AC3E}">
        <p14:creationId xmlns:p14="http://schemas.microsoft.com/office/powerpoint/2010/main" val="1418419501"/>
      </p:ext>
    </p:extLst>
  </p:cSld>
  <p:clrMapOvr>
    <a:masterClrMapping/>
  </p:clrMapOvr>
  <p:transition>
    <p:wipe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Прямоугольник 5"/>
          <p:cNvSpPr>
            <a:spLocks noChangeArrowheads="1"/>
          </p:cNvSpPr>
          <p:nvPr/>
        </p:nvSpPr>
        <p:spPr bwMode="auto">
          <a:xfrm>
            <a:off x="755650" y="2276475"/>
            <a:ext cx="8137525" cy="407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tx1"/>
              </a:buClr>
              <a:buSzPct val="75000"/>
              <a:buFont typeface="Wingdings" pitchFamily="2" charset="2"/>
              <a:buChar char="l"/>
              <a:defRPr sz="2800">
                <a:solidFill>
                  <a:schemeClr val="tx1"/>
                </a:solidFill>
                <a:latin typeface="Arial" pitchFamily="34" charset="0"/>
              </a:defRPr>
            </a:lvl1pPr>
            <a:lvl2pPr marL="742950" indent="-285750" eaLnBrk="0" hangingPunct="0">
              <a:spcBef>
                <a:spcPct val="20000"/>
              </a:spcBef>
              <a:buClr>
                <a:schemeClr val="tx1"/>
              </a:buClr>
              <a:buSzPct val="75000"/>
              <a:buChar char="–"/>
              <a:defRPr sz="2400">
                <a:solidFill>
                  <a:schemeClr val="tx1"/>
                </a:solidFill>
                <a:latin typeface="Arial" pitchFamily="34" charset="0"/>
              </a:defRPr>
            </a:lvl2pPr>
            <a:lvl3pPr marL="1143000" indent="-228600" eaLnBrk="0" hangingPunct="0">
              <a:spcBef>
                <a:spcPct val="20000"/>
              </a:spcBef>
              <a:buClr>
                <a:schemeClr val="tx1"/>
              </a:buClr>
              <a:buSzPct val="75000"/>
              <a:buFont typeface="Wingdings" pitchFamily="2" charset="2"/>
              <a:buChar char="l"/>
              <a:defRPr sz="2000">
                <a:solidFill>
                  <a:schemeClr val="tx1"/>
                </a:solidFill>
                <a:latin typeface="Arial" pitchFamily="34" charset="0"/>
              </a:defRPr>
            </a:lvl3pPr>
            <a:lvl4pPr marL="1600200" indent="-228600" eaLnBrk="0" hangingPunct="0">
              <a:spcBef>
                <a:spcPct val="20000"/>
              </a:spcBef>
              <a:buClr>
                <a:schemeClr val="tx1"/>
              </a:buClr>
              <a:buSzPct val="80000"/>
              <a:buChar char="–"/>
              <a:defRPr sz="2000">
                <a:solidFill>
                  <a:schemeClr val="tx1"/>
                </a:solidFill>
                <a:latin typeface="Arial" pitchFamily="34" charset="0"/>
              </a:defRPr>
            </a:lvl4pPr>
            <a:lvl5pPr marL="2057400" indent="-228600" eaLnBrk="0" hangingPunct="0">
              <a:spcBef>
                <a:spcPct val="20000"/>
              </a:spcBef>
              <a:buClr>
                <a:schemeClr val="tx1"/>
              </a:buClr>
              <a:buSzPct val="65000"/>
              <a:buFont typeface="Wingdings" pitchFamily="2" charset="2"/>
              <a:buChar char="l"/>
              <a:defRPr sz="2000">
                <a:solidFill>
                  <a:schemeClr val="tx1"/>
                </a:solidFill>
                <a:latin typeface="Arial"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pitchFamily="34" charset="0"/>
              </a:defRPr>
            </a:lvl9pPr>
          </a:lstStyle>
          <a:p>
            <a:pPr algn="just" eaLnBrk="1" fontAlgn="base" hangingPunct="1">
              <a:lnSpc>
                <a:spcPct val="120000"/>
              </a:lnSpc>
              <a:spcBef>
                <a:spcPct val="0"/>
              </a:spcBef>
              <a:spcAft>
                <a:spcPct val="0"/>
              </a:spcAft>
              <a:buClrTx/>
              <a:buSzTx/>
              <a:buFontTx/>
              <a:buNone/>
            </a:pPr>
            <a:r>
              <a:rPr lang="ru-RU" altLang="ru-RU" sz="2400" b="1" smtClean="0">
                <a:solidFill>
                  <a:srgbClr val="003366"/>
                </a:solidFill>
              </a:rPr>
              <a:t>Статья 133.1. Единый недвижимый комплекс.</a:t>
            </a:r>
          </a:p>
          <a:p>
            <a:pPr algn="just" eaLnBrk="1" fontAlgn="base" hangingPunct="1">
              <a:spcBef>
                <a:spcPct val="0"/>
              </a:spcBef>
              <a:spcAft>
                <a:spcPct val="0"/>
              </a:spcAft>
              <a:buClrTx/>
              <a:buSzTx/>
              <a:buFontTx/>
              <a:buNone/>
            </a:pPr>
            <a:r>
              <a:rPr lang="ru-RU" altLang="ru-RU" sz="2300" smtClean="0">
                <a:solidFill>
                  <a:srgbClr val="003366"/>
                </a:solidFill>
              </a:rPr>
              <a:t>Недвижимой вещью, участвующей в обороте как единый объект, может являться единый недвижимый комплекс - совокупность объединенных единым назначением зданий, сооружений и иных вещей, неразрывно</a:t>
            </a:r>
            <a:r>
              <a:rPr lang="ru-RU" altLang="ru-RU" sz="2300" b="1" smtClean="0">
                <a:solidFill>
                  <a:srgbClr val="003366"/>
                </a:solidFill>
              </a:rPr>
              <a:t> связанных физически или технологически</a:t>
            </a:r>
            <a:r>
              <a:rPr lang="ru-RU" altLang="ru-RU" sz="2300" smtClean="0">
                <a:solidFill>
                  <a:srgbClr val="003366"/>
                </a:solidFill>
              </a:rPr>
              <a:t>, в том числе линейных объектов, либо </a:t>
            </a:r>
            <a:r>
              <a:rPr lang="ru-RU" altLang="ru-RU" sz="2300" b="1" smtClean="0">
                <a:solidFill>
                  <a:srgbClr val="003366"/>
                </a:solidFill>
              </a:rPr>
              <a:t>расположенных на одном земельном участке</a:t>
            </a:r>
            <a:r>
              <a:rPr lang="ru-RU" altLang="ru-RU" sz="2300" smtClean="0">
                <a:solidFill>
                  <a:srgbClr val="003366"/>
                </a:solidFill>
              </a:rPr>
              <a:t>, если в </a:t>
            </a:r>
            <a:r>
              <a:rPr lang="ru-RU" altLang="ru-RU" sz="2300" b="1" smtClean="0">
                <a:solidFill>
                  <a:srgbClr val="003366"/>
                </a:solidFill>
              </a:rPr>
              <a:t>ЕГРП зарегистрировано право </a:t>
            </a:r>
            <a:r>
              <a:rPr lang="ru-RU" altLang="ru-RU" sz="2300" smtClean="0">
                <a:solidFill>
                  <a:srgbClr val="003366"/>
                </a:solidFill>
              </a:rPr>
              <a:t>собственности на совокупность объектов в целом как одну недвижимую вещь.</a:t>
            </a:r>
          </a:p>
        </p:txBody>
      </p:sp>
      <p:sp>
        <p:nvSpPr>
          <p:cNvPr id="69635" name="Заголовок 1"/>
          <p:cNvSpPr>
            <a:spLocks/>
          </p:cNvSpPr>
          <p:nvPr/>
        </p:nvSpPr>
        <p:spPr bwMode="auto">
          <a:xfrm>
            <a:off x="971550" y="757238"/>
            <a:ext cx="6480175" cy="706437"/>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spcBef>
                <a:spcPct val="20000"/>
              </a:spcBef>
              <a:buClr>
                <a:schemeClr val="tx1"/>
              </a:buClr>
              <a:buSzPct val="75000"/>
              <a:buFont typeface="Wingdings" pitchFamily="2" charset="2"/>
              <a:buChar char="l"/>
              <a:defRPr sz="2800">
                <a:solidFill>
                  <a:schemeClr val="tx1"/>
                </a:solidFill>
                <a:latin typeface="Arial" pitchFamily="34" charset="0"/>
              </a:defRPr>
            </a:lvl1pPr>
            <a:lvl2pPr marL="742950" indent="-285750" eaLnBrk="0" hangingPunct="0">
              <a:spcBef>
                <a:spcPct val="20000"/>
              </a:spcBef>
              <a:buClr>
                <a:schemeClr val="tx1"/>
              </a:buClr>
              <a:buSzPct val="75000"/>
              <a:buChar char="–"/>
              <a:defRPr sz="2400">
                <a:solidFill>
                  <a:schemeClr val="tx1"/>
                </a:solidFill>
                <a:latin typeface="Arial" pitchFamily="34" charset="0"/>
              </a:defRPr>
            </a:lvl2pPr>
            <a:lvl3pPr marL="1143000" indent="-228600" eaLnBrk="0" hangingPunct="0">
              <a:spcBef>
                <a:spcPct val="20000"/>
              </a:spcBef>
              <a:buClr>
                <a:schemeClr val="tx1"/>
              </a:buClr>
              <a:buSzPct val="75000"/>
              <a:buFont typeface="Wingdings" pitchFamily="2" charset="2"/>
              <a:buChar char="l"/>
              <a:defRPr sz="2000">
                <a:solidFill>
                  <a:schemeClr val="tx1"/>
                </a:solidFill>
                <a:latin typeface="Arial" pitchFamily="34" charset="0"/>
              </a:defRPr>
            </a:lvl3pPr>
            <a:lvl4pPr marL="1600200" indent="-228600" eaLnBrk="0" hangingPunct="0">
              <a:spcBef>
                <a:spcPct val="20000"/>
              </a:spcBef>
              <a:buClr>
                <a:schemeClr val="tx1"/>
              </a:buClr>
              <a:buSzPct val="80000"/>
              <a:buChar char="–"/>
              <a:defRPr sz="2000">
                <a:solidFill>
                  <a:schemeClr val="tx1"/>
                </a:solidFill>
                <a:latin typeface="Arial" pitchFamily="34" charset="0"/>
              </a:defRPr>
            </a:lvl4pPr>
            <a:lvl5pPr marL="2057400" indent="-228600" eaLnBrk="0" hangingPunct="0">
              <a:spcBef>
                <a:spcPct val="20000"/>
              </a:spcBef>
              <a:buClr>
                <a:schemeClr val="tx1"/>
              </a:buClr>
              <a:buSzPct val="65000"/>
              <a:buFont typeface="Wingdings" pitchFamily="2" charset="2"/>
              <a:buChar char="l"/>
              <a:defRPr sz="2000">
                <a:solidFill>
                  <a:schemeClr val="tx1"/>
                </a:solidFill>
                <a:latin typeface="Arial"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Arial" pitchFamily="34" charset="0"/>
              </a:defRPr>
            </a:lvl9pPr>
          </a:lstStyle>
          <a:p>
            <a:pPr fontAlgn="base">
              <a:spcBef>
                <a:spcPct val="0"/>
              </a:spcBef>
              <a:spcAft>
                <a:spcPct val="0"/>
              </a:spcAft>
              <a:buClrTx/>
              <a:buSzTx/>
              <a:buFontTx/>
              <a:buNone/>
            </a:pPr>
            <a:r>
              <a:rPr lang="ru-RU" altLang="ru-RU" sz="3200" b="1" smtClean="0">
                <a:solidFill>
                  <a:srgbClr val="003366"/>
                </a:solidFill>
              </a:rPr>
              <a:t>Федеральный</a:t>
            </a:r>
            <a:r>
              <a:rPr lang="ru-RU" altLang="ru-RU" sz="3200" smtClean="0">
                <a:solidFill>
                  <a:srgbClr val="003366"/>
                </a:solidFill>
              </a:rPr>
              <a:t> </a:t>
            </a:r>
            <a:r>
              <a:rPr lang="ru-RU" altLang="ru-RU" sz="3200" b="1" smtClean="0">
                <a:solidFill>
                  <a:srgbClr val="003366"/>
                </a:solidFill>
              </a:rPr>
              <a:t>закон от 02.07.2013 N 142-ФЗ</a:t>
            </a:r>
          </a:p>
        </p:txBody>
      </p:sp>
    </p:spTree>
    <p:extLst>
      <p:ext uri="{BB962C8B-B14F-4D97-AF65-F5344CB8AC3E}">
        <p14:creationId xmlns:p14="http://schemas.microsoft.com/office/powerpoint/2010/main" val="3704248263"/>
      </p:ext>
    </p:extLst>
  </p:cSld>
  <p:clrMapOvr>
    <a:masterClrMapping/>
  </p:clrMapOvr>
  <p:transition>
    <p:wipe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pPr>
              <a:lnSpc>
                <a:spcPct val="100000"/>
              </a:lnSpc>
            </a:pPr>
            <a:r>
              <a:rPr lang="ru-RU" altLang="ru-RU" sz="2800" dirty="0" smtClean="0"/>
              <a:t>  Федеральный закон от 13.07.2015 N 218-ФЗ</a:t>
            </a:r>
            <a:br>
              <a:rPr lang="ru-RU" altLang="ru-RU" sz="2800" dirty="0" smtClean="0"/>
            </a:br>
            <a:r>
              <a:rPr lang="ru-RU" altLang="ru-RU" sz="2800" dirty="0" smtClean="0"/>
              <a:t>«О государственной регистрации недвижимости» </a:t>
            </a:r>
            <a:br>
              <a:rPr lang="ru-RU" altLang="ru-RU" sz="2800" dirty="0" smtClean="0"/>
            </a:br>
            <a:endParaRPr lang="ru-RU" altLang="ru-RU" sz="2800" dirty="0" smtClean="0"/>
          </a:p>
        </p:txBody>
      </p:sp>
      <p:sp>
        <p:nvSpPr>
          <p:cNvPr id="3" name="Прямоугольник 2"/>
          <p:cNvSpPr/>
          <p:nvPr/>
        </p:nvSpPr>
        <p:spPr>
          <a:xfrm>
            <a:off x="684212" y="2349500"/>
            <a:ext cx="8352283" cy="4598182"/>
          </a:xfrm>
          <a:prstGeom prst="rect">
            <a:avLst/>
          </a:prstGeom>
        </p:spPr>
        <p:txBody>
          <a:bodyPr wrap="square">
            <a:spAutoFit/>
          </a:bodyPr>
          <a:lstStyle/>
          <a:p>
            <a:pPr algn="just" fontAlgn="base">
              <a:spcBef>
                <a:spcPct val="0"/>
              </a:spcBef>
              <a:spcAft>
                <a:spcPct val="0"/>
              </a:spcAft>
              <a:defRPr/>
            </a:pPr>
            <a:r>
              <a:rPr lang="ru-RU" sz="2400" dirty="0" smtClean="0">
                <a:solidFill>
                  <a:srgbClr val="003366"/>
                </a:solidFill>
              </a:rPr>
              <a:t>Кадастровый </a:t>
            </a:r>
            <a:r>
              <a:rPr lang="ru-RU" sz="2400" dirty="0">
                <a:solidFill>
                  <a:srgbClr val="003366"/>
                </a:solidFill>
              </a:rPr>
              <a:t>учет и регистрация права на единый недвижимый комплекс осуществляется </a:t>
            </a:r>
            <a:r>
              <a:rPr lang="ru-RU" sz="2400" dirty="0" smtClean="0">
                <a:solidFill>
                  <a:srgbClr val="003366"/>
                </a:solidFill>
              </a:rPr>
              <a:t>:</a:t>
            </a:r>
            <a:endParaRPr lang="ru-RU" sz="2400" dirty="0">
              <a:solidFill>
                <a:srgbClr val="003366"/>
              </a:solidFill>
            </a:endParaRPr>
          </a:p>
          <a:p>
            <a:pPr indent="185738" algn="just" fontAlgn="base">
              <a:spcBef>
                <a:spcPct val="0"/>
              </a:spcBef>
              <a:spcAft>
                <a:spcPct val="0"/>
              </a:spcAft>
              <a:defRPr/>
            </a:pPr>
            <a:r>
              <a:rPr lang="ru-RU" sz="2400" dirty="0" smtClean="0">
                <a:solidFill>
                  <a:srgbClr val="003366"/>
                </a:solidFill>
              </a:rPr>
              <a:t>1</a:t>
            </a:r>
            <a:r>
              <a:rPr lang="ru-RU" sz="2400" dirty="0">
                <a:solidFill>
                  <a:srgbClr val="003366"/>
                </a:solidFill>
              </a:rPr>
              <a:t>) в связи с </a:t>
            </a:r>
            <a:r>
              <a:rPr lang="ru-RU" sz="2400" b="1" dirty="0">
                <a:solidFill>
                  <a:srgbClr val="003366"/>
                </a:solidFill>
              </a:rPr>
              <a:t>завершением строительства</a:t>
            </a:r>
            <a:r>
              <a:rPr lang="ru-RU" sz="2400" dirty="0">
                <a:solidFill>
                  <a:srgbClr val="003366"/>
                </a:solidFill>
              </a:rPr>
              <a:t>, если в соответствии с проектной документацией объект - единый недвижимый комплекс;</a:t>
            </a:r>
          </a:p>
          <a:p>
            <a:pPr indent="185738" algn="just" fontAlgn="base">
              <a:spcBef>
                <a:spcPct val="0"/>
              </a:spcBef>
              <a:spcAft>
                <a:spcPct val="0"/>
              </a:spcAft>
              <a:defRPr/>
            </a:pPr>
            <a:r>
              <a:rPr lang="ru-RU" sz="2400" dirty="0">
                <a:solidFill>
                  <a:srgbClr val="003366"/>
                </a:solidFill>
              </a:rPr>
              <a:t>2) в связи с </a:t>
            </a:r>
            <a:r>
              <a:rPr lang="ru-RU" sz="2400" b="1" dirty="0">
                <a:solidFill>
                  <a:srgbClr val="003366"/>
                </a:solidFill>
              </a:rPr>
              <a:t>объединением</a:t>
            </a:r>
            <a:r>
              <a:rPr lang="ru-RU" sz="2400" dirty="0">
                <a:solidFill>
                  <a:srgbClr val="003366"/>
                </a:solidFill>
              </a:rPr>
              <a:t> нескольких объектов недвижимости, учет которых осуществлен и права на которые зарегистрированы по заявлению их собственника.</a:t>
            </a:r>
          </a:p>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a:t>Технический план единого недвижимого комплекса содержит также информацию обо всех входящих в его состав зданиях и (или) сооружениях.</a:t>
            </a:r>
          </a:p>
        </p:txBody>
      </p:sp>
    </p:spTree>
    <p:extLst>
      <p:ext uri="{BB962C8B-B14F-4D97-AF65-F5344CB8AC3E}">
        <p14:creationId xmlns:p14="http://schemas.microsoft.com/office/powerpoint/2010/main" val="477190383"/>
      </p:ext>
    </p:extLst>
  </p:cSld>
  <p:clrMapOvr>
    <a:masterClrMapping/>
  </p:clrMapOvr>
  <p:transition>
    <p:wipe dir="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67544" y="2349500"/>
            <a:ext cx="8568951" cy="4672048"/>
          </a:xfrm>
          <a:prstGeom prst="rect">
            <a:avLst/>
          </a:prstGeom>
        </p:spPr>
        <p:txBody>
          <a:bodyPr wrap="square">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a:t>В технический план ЕНК, подготовленный в связи с </a:t>
            </a:r>
            <a:r>
              <a:rPr lang="ru-RU" sz="2400" b="1" dirty="0"/>
              <a:t>завершением строительства </a:t>
            </a:r>
            <a:r>
              <a:rPr lang="ru-RU" sz="2400" dirty="0"/>
              <a:t>включаются </a:t>
            </a:r>
            <a:r>
              <a:rPr lang="ru-RU" sz="2400" dirty="0" smtClean="0"/>
              <a:t>разделы в </a:t>
            </a:r>
            <a:r>
              <a:rPr lang="ru-RU" sz="2400" dirty="0"/>
              <a:t>отношении каждого </a:t>
            </a:r>
            <a:r>
              <a:rPr lang="ru-RU" sz="2400" dirty="0" smtClean="0"/>
              <a:t>входящего объекта </a:t>
            </a:r>
            <a:r>
              <a:rPr lang="ru-RU" sz="2400" dirty="0"/>
              <a:t>недвижимости (блок разделов - «вложенный тех. </a:t>
            </a:r>
            <a:r>
              <a:rPr lang="ru-RU" sz="2400" dirty="0" smtClean="0"/>
              <a:t>план</a:t>
            </a:r>
            <a:r>
              <a:rPr lang="ru-RU" sz="2400" dirty="0"/>
              <a:t>»)</a:t>
            </a:r>
          </a:p>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smtClean="0"/>
              <a:t>В </a:t>
            </a:r>
            <a:r>
              <a:rPr lang="ru-RU" sz="2400" dirty="0"/>
              <a:t>технический план ЕНК, </a:t>
            </a:r>
            <a:r>
              <a:rPr lang="ru-RU" sz="2400" dirty="0" smtClean="0"/>
              <a:t>подготовленный в </a:t>
            </a:r>
            <a:r>
              <a:rPr lang="ru-RU" sz="2400" dirty="0"/>
              <a:t>связи с созданием (объединением), блоки разделов </a:t>
            </a:r>
            <a:r>
              <a:rPr lang="ru-RU" sz="2400" dirty="0" smtClean="0"/>
              <a:t>учтенных </a:t>
            </a:r>
            <a:r>
              <a:rPr lang="ru-RU" sz="2400" dirty="0"/>
              <a:t>в ЕГРН зданий, сооружений не </a:t>
            </a:r>
            <a:r>
              <a:rPr lang="ru-RU" sz="2400" dirty="0" smtClean="0"/>
              <a:t>включаются.</a:t>
            </a:r>
          </a:p>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smtClean="0"/>
              <a:t>В </a:t>
            </a:r>
            <a:r>
              <a:rPr lang="ru-RU" sz="2400" dirty="0"/>
              <a:t>технический план </a:t>
            </a:r>
            <a:r>
              <a:rPr lang="ru-RU" sz="2400" dirty="0" smtClean="0"/>
              <a:t>ЕНК, </a:t>
            </a:r>
            <a:r>
              <a:rPr lang="ru-RU" sz="2400" dirty="0"/>
              <a:t>подготовленный </a:t>
            </a:r>
            <a:r>
              <a:rPr lang="ru-RU" sz="2400" dirty="0" smtClean="0"/>
              <a:t>в </a:t>
            </a:r>
            <a:r>
              <a:rPr lang="ru-RU" sz="2400" dirty="0"/>
              <a:t>связи с изменением </a:t>
            </a:r>
            <a:r>
              <a:rPr lang="ru-RU" sz="2400" dirty="0" smtClean="0"/>
              <a:t>ЕНК, </a:t>
            </a:r>
            <a:r>
              <a:rPr lang="ru-RU" sz="2400" dirty="0"/>
              <a:t>включаются блоки разделов </a:t>
            </a:r>
            <a:r>
              <a:rPr lang="ru-RU" sz="2400" dirty="0" smtClean="0"/>
              <a:t>изменяемых ЕГРН объектов </a:t>
            </a:r>
            <a:r>
              <a:rPr lang="ru-RU" sz="2400" dirty="0"/>
              <a:t>или в отношении включаемых </a:t>
            </a:r>
            <a:r>
              <a:rPr lang="ru-RU" sz="2400" dirty="0" smtClean="0"/>
              <a:t>учтенных </a:t>
            </a:r>
            <a:r>
              <a:rPr lang="ru-RU" sz="2400" dirty="0"/>
              <a:t>в ЕГРН </a:t>
            </a:r>
            <a:r>
              <a:rPr lang="ru-RU" sz="2400" dirty="0" smtClean="0"/>
              <a:t>объектов</a:t>
            </a:r>
            <a:endParaRPr lang="ru-RU" sz="2400" dirty="0"/>
          </a:p>
          <a:p>
            <a:endParaRPr lang="ru-RU" sz="2400" dirty="0"/>
          </a:p>
        </p:txBody>
      </p:sp>
      <p:sp>
        <p:nvSpPr>
          <p:cNvPr id="5" name="Заголовок 1"/>
          <p:cNvSpPr>
            <a:spLocks noGrp="1"/>
          </p:cNvSpPr>
          <p:nvPr>
            <p:ph type="title"/>
          </p:nvPr>
        </p:nvSpPr>
        <p:spPr>
          <a:xfrm>
            <a:off x="762000" y="762000"/>
            <a:ext cx="8274496"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sz="2800" dirty="0"/>
              <a:t>Приказ от 18.12.2015 N 953 «Об утверждении формы </a:t>
            </a:r>
            <a:r>
              <a:rPr lang="ru-RU" sz="2800" dirty="0" smtClean="0"/>
              <a:t>тех. </a:t>
            </a:r>
            <a:r>
              <a:rPr lang="ru-RU" sz="2800" dirty="0"/>
              <a:t>плана и требований к его </a:t>
            </a:r>
            <a:r>
              <a:rPr lang="ru-RU" sz="2800" dirty="0" smtClean="0"/>
              <a:t>подготовке, а также декларации</a:t>
            </a:r>
            <a:r>
              <a:rPr lang="ru-RU" sz="2800" dirty="0"/>
              <a:t>»</a:t>
            </a:r>
          </a:p>
        </p:txBody>
      </p:sp>
    </p:spTree>
    <p:extLst>
      <p:ext uri="{BB962C8B-B14F-4D97-AF65-F5344CB8AC3E}">
        <p14:creationId xmlns:p14="http://schemas.microsoft.com/office/powerpoint/2010/main" val="391427037"/>
      </p:ext>
    </p:extLst>
  </p:cSld>
  <p:clrMapOvr>
    <a:masterClrMapping/>
  </p:clrMapOvr>
  <p:transition>
    <p:wipe dir="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67544" y="2349500"/>
            <a:ext cx="8568951" cy="4302716"/>
          </a:xfrm>
          <a:prstGeom prst="rect">
            <a:avLst/>
          </a:prstGeom>
        </p:spPr>
        <p:txBody>
          <a:bodyPr wrap="square">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a:t>В реквизите "6" «Сведения об объектах недвижимости, входящих в состав ЕНК» раздела "Исходные данные" указываются сведения об объектах недвижимости, входящих в состав ЕНК.</a:t>
            </a:r>
          </a:p>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a:t>В блоке разделов </a:t>
            </a:r>
            <a:r>
              <a:rPr lang="ru-RU" sz="2400" dirty="0" smtClean="0"/>
              <a:t>реквизит </a:t>
            </a:r>
            <a:r>
              <a:rPr lang="ru-RU" sz="2400" dirty="0"/>
              <a:t>"6" раздела "Исходные данные" не заполняется.</a:t>
            </a:r>
          </a:p>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a:t>указывается порядковый номер объекта недвижимости входящего в состав ЕНК, вид объекта недвижимости (здание, сооружение), кадастровый номер объекта недвижимости (если сведения о таком здании, сооружении содержатся в ЕГРН).</a:t>
            </a:r>
          </a:p>
        </p:txBody>
      </p:sp>
      <p:sp>
        <p:nvSpPr>
          <p:cNvPr id="5" name="Заголовок 1"/>
          <p:cNvSpPr>
            <a:spLocks noGrp="1"/>
          </p:cNvSpPr>
          <p:nvPr>
            <p:ph type="title"/>
          </p:nvPr>
        </p:nvSpPr>
        <p:spPr>
          <a:xfrm>
            <a:off x="762000" y="762000"/>
            <a:ext cx="8274496"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sz="2800" dirty="0"/>
              <a:t>Приказ от 18.12.2015 N 953 «Об утверждении формы </a:t>
            </a:r>
            <a:r>
              <a:rPr lang="ru-RU" sz="2800" dirty="0" smtClean="0"/>
              <a:t>тех. </a:t>
            </a:r>
            <a:r>
              <a:rPr lang="ru-RU" sz="2800" dirty="0"/>
              <a:t>плана и требований к его </a:t>
            </a:r>
            <a:r>
              <a:rPr lang="ru-RU" sz="2800" dirty="0" smtClean="0"/>
              <a:t>подготовке, а также декларации</a:t>
            </a:r>
            <a:r>
              <a:rPr lang="ru-RU" sz="2800" dirty="0"/>
              <a:t>»</a:t>
            </a:r>
          </a:p>
        </p:txBody>
      </p:sp>
    </p:spTree>
    <p:extLst>
      <p:ext uri="{BB962C8B-B14F-4D97-AF65-F5344CB8AC3E}">
        <p14:creationId xmlns:p14="http://schemas.microsoft.com/office/powerpoint/2010/main" val="198226700"/>
      </p:ext>
    </p:extLst>
  </p:cSld>
  <p:clrMapOvr>
    <a:masterClrMapping/>
  </p:clrMapOvr>
  <p:transition>
    <p:wipe dir="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67544" y="2349500"/>
            <a:ext cx="8568951" cy="4228850"/>
          </a:xfrm>
          <a:prstGeom prst="rect">
            <a:avLst/>
          </a:prstGeom>
        </p:spPr>
        <p:txBody>
          <a:bodyPr wrap="square">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a:t>Контур единого недвижимого комплекса представляет собой совокупность контуров зданий, сооружений, входящих </a:t>
            </a:r>
            <a:r>
              <a:rPr lang="ru-RU" sz="2400" dirty="0" smtClean="0"/>
              <a:t>в его состав. </a:t>
            </a:r>
            <a:r>
              <a:rPr lang="ru-RU" sz="2400" b="1" dirty="0" smtClean="0"/>
              <a:t>На схеме и чертеже отображаются все объекты ЕНК.</a:t>
            </a:r>
            <a:endParaRPr lang="ru-RU" sz="2400" b="1" dirty="0"/>
          </a:p>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a:t>В</a:t>
            </a:r>
            <a:r>
              <a:rPr lang="ru-RU" sz="2400" dirty="0" smtClean="0"/>
              <a:t> </a:t>
            </a:r>
            <a:r>
              <a:rPr lang="ru-RU" sz="2400" dirty="0"/>
              <a:t>разделе "Заключение кадастрового инженера" указываются сведения, характеризующие ЕНК, в том числе в случаях, если ЕНК является таковым, поскольку совокупность составляющих его объединенных единым назначением зданий, сооружений неразрывно связана технологически, </a:t>
            </a:r>
            <a:r>
              <a:rPr lang="ru-RU" sz="2400" b="1" dirty="0"/>
              <a:t>указываются сведения о содержании такой технологической связи</a:t>
            </a:r>
            <a:r>
              <a:rPr lang="ru-RU" sz="2400" dirty="0" smtClean="0"/>
              <a:t>.</a:t>
            </a:r>
            <a:endParaRPr lang="ru-RU" sz="2400" dirty="0"/>
          </a:p>
        </p:txBody>
      </p:sp>
      <p:sp>
        <p:nvSpPr>
          <p:cNvPr id="5" name="Заголовок 1"/>
          <p:cNvSpPr>
            <a:spLocks noGrp="1"/>
          </p:cNvSpPr>
          <p:nvPr>
            <p:ph type="title"/>
          </p:nvPr>
        </p:nvSpPr>
        <p:spPr>
          <a:xfrm>
            <a:off x="762000" y="762000"/>
            <a:ext cx="8274496"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sz="2800" dirty="0"/>
              <a:t>Приказ от 18.12.2015 N 953 «Об утверждении формы </a:t>
            </a:r>
            <a:r>
              <a:rPr lang="ru-RU" sz="2800" dirty="0" smtClean="0"/>
              <a:t>тех. </a:t>
            </a:r>
            <a:r>
              <a:rPr lang="ru-RU" sz="2800" dirty="0"/>
              <a:t>плана и требований к его </a:t>
            </a:r>
            <a:r>
              <a:rPr lang="ru-RU" sz="2800" dirty="0" smtClean="0"/>
              <a:t>подготовке, а также декларации</a:t>
            </a:r>
            <a:r>
              <a:rPr lang="ru-RU" sz="2800" dirty="0"/>
              <a:t>»</a:t>
            </a:r>
          </a:p>
        </p:txBody>
      </p:sp>
    </p:spTree>
    <p:extLst>
      <p:ext uri="{BB962C8B-B14F-4D97-AF65-F5344CB8AC3E}">
        <p14:creationId xmlns:p14="http://schemas.microsoft.com/office/powerpoint/2010/main" val="2233624347"/>
      </p:ext>
    </p:extLst>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14. Основания </a:t>
            </a:r>
            <a:r>
              <a:rPr lang="ru-RU" sz="2800" b="0" dirty="0" smtClean="0"/>
              <a:t>кадастрового </a:t>
            </a:r>
            <a:r>
              <a:rPr lang="ru-RU" sz="2800" b="0" dirty="0"/>
              <a:t>учета и </a:t>
            </a:r>
            <a:r>
              <a:rPr lang="ru-RU" sz="2800" b="0" dirty="0" smtClean="0"/>
              <a:t>государственной регистрации </a:t>
            </a:r>
            <a:r>
              <a:rPr lang="ru-RU" sz="2800" b="0" dirty="0"/>
              <a:t>прав</a:t>
            </a:r>
          </a:p>
        </p:txBody>
      </p:sp>
      <p:sp>
        <p:nvSpPr>
          <p:cNvPr id="3" name="Прямоугольник 2"/>
          <p:cNvSpPr/>
          <p:nvPr/>
        </p:nvSpPr>
        <p:spPr>
          <a:xfrm>
            <a:off x="755650" y="2349500"/>
            <a:ext cx="8178800" cy="3816429"/>
          </a:xfrm>
          <a:prstGeom prst="rect">
            <a:avLst/>
          </a:prstGeom>
        </p:spPr>
        <p:txBody>
          <a:bodyPr>
            <a:spAutoFit/>
          </a:bodyPr>
          <a:lstStyle/>
          <a:p>
            <a:pPr algn="just"/>
            <a:r>
              <a:rPr lang="ru-RU" sz="2200" dirty="0"/>
              <a:t>4. </a:t>
            </a:r>
            <a:r>
              <a:rPr lang="ru-RU" sz="2200" dirty="0" smtClean="0"/>
              <a:t>ГРП без </a:t>
            </a:r>
            <a:r>
              <a:rPr lang="ru-RU" sz="2200" dirty="0"/>
              <a:t>одновременного </a:t>
            </a:r>
            <a:r>
              <a:rPr lang="ru-RU" sz="2200" dirty="0" smtClean="0"/>
              <a:t>ГКУ осуществляется </a:t>
            </a:r>
            <a:r>
              <a:rPr lang="ru-RU" sz="2200" dirty="0"/>
              <a:t>при </a:t>
            </a:r>
            <a:r>
              <a:rPr lang="ru-RU" sz="2200" dirty="0" smtClean="0"/>
              <a:t>наличии </a:t>
            </a:r>
            <a:r>
              <a:rPr lang="ru-RU" sz="2200" dirty="0"/>
              <a:t>в </a:t>
            </a:r>
            <a:r>
              <a:rPr lang="ru-RU" sz="2200" dirty="0" smtClean="0"/>
              <a:t>ЕГРН </a:t>
            </a:r>
            <a:r>
              <a:rPr lang="ru-RU" sz="2200" dirty="0"/>
              <a:t>сведений </a:t>
            </a:r>
            <a:r>
              <a:rPr lang="ru-RU" sz="2200" dirty="0" smtClean="0"/>
              <a:t>о недвижимости, </a:t>
            </a:r>
            <a:r>
              <a:rPr lang="ru-RU" sz="2200" dirty="0"/>
              <a:t>в связи с</a:t>
            </a:r>
            <a:r>
              <a:rPr lang="ru-RU" sz="2200" dirty="0" smtClean="0"/>
              <a:t>:</a:t>
            </a:r>
          </a:p>
          <a:p>
            <a:pPr algn="just"/>
            <a:endParaRPr lang="ru-RU" sz="2200" dirty="0"/>
          </a:p>
          <a:p>
            <a:pPr marL="457200" indent="-457200" algn="just">
              <a:buFont typeface="+mj-lt"/>
              <a:buAutoNum type="arabicParenR" startAt="4"/>
            </a:pPr>
            <a:r>
              <a:rPr lang="ru-RU" sz="2200" u="sng" dirty="0" smtClean="0"/>
              <a:t>переходом </a:t>
            </a:r>
            <a:r>
              <a:rPr lang="ru-RU" sz="2200" u="sng" dirty="0"/>
              <a:t>права </a:t>
            </a:r>
            <a:r>
              <a:rPr lang="ru-RU" sz="2200" dirty="0"/>
              <a:t>на объект </a:t>
            </a:r>
            <a:r>
              <a:rPr lang="ru-RU" sz="2200" dirty="0" smtClean="0"/>
              <a:t>недвижимости</a:t>
            </a:r>
          </a:p>
          <a:p>
            <a:pPr marL="457200" indent="-457200" algn="just">
              <a:buAutoNum type="arabicParenR" startAt="4"/>
            </a:pPr>
            <a:endParaRPr lang="ru-RU" sz="2200" dirty="0"/>
          </a:p>
          <a:p>
            <a:pPr marL="457200" indent="-457200" algn="just">
              <a:buAutoNum type="arabicParenR" startAt="4"/>
            </a:pPr>
            <a:r>
              <a:rPr lang="ru-RU" sz="2200" u="sng" dirty="0" smtClean="0"/>
              <a:t>подтверждением </a:t>
            </a:r>
            <a:r>
              <a:rPr lang="ru-RU" sz="2200" u="sng" dirty="0"/>
              <a:t>прав </a:t>
            </a:r>
            <a:r>
              <a:rPr lang="ru-RU" sz="2200" dirty="0"/>
              <a:t>на объект недвижимости, возникших до дня вступления в </a:t>
            </a:r>
            <a:r>
              <a:rPr lang="ru-RU" sz="2200" dirty="0" smtClean="0"/>
              <a:t>силу 122-ФЗ</a:t>
            </a:r>
          </a:p>
          <a:p>
            <a:pPr marL="457200" indent="-457200" algn="just">
              <a:buAutoNum type="arabicParenR" startAt="4"/>
            </a:pPr>
            <a:endParaRPr lang="ru-RU" sz="2200" dirty="0"/>
          </a:p>
          <a:p>
            <a:pPr marL="457200" indent="-457200" algn="just">
              <a:buAutoNum type="arabicParenR" startAt="4"/>
            </a:pPr>
            <a:r>
              <a:rPr lang="ru-RU" sz="2200" u="sng" dirty="0" smtClean="0"/>
              <a:t>подтверждением </a:t>
            </a:r>
            <a:r>
              <a:rPr lang="ru-RU" sz="2200" u="sng" dirty="0"/>
              <a:t>прав </a:t>
            </a:r>
            <a:r>
              <a:rPr lang="ru-RU" sz="2200" dirty="0"/>
              <a:t>на объект, возникших в силу ФЗ</a:t>
            </a:r>
            <a:r>
              <a:rPr lang="ru-RU" sz="2200" dirty="0" smtClean="0"/>
              <a:t>;</a:t>
            </a:r>
          </a:p>
          <a:p>
            <a:pPr marL="457200" indent="-457200" algn="just">
              <a:buAutoNum type="arabicParenR" startAt="4"/>
            </a:pPr>
            <a:endParaRPr lang="ru-RU" sz="2200" dirty="0"/>
          </a:p>
          <a:p>
            <a:pPr marL="457200" indent="-457200" algn="just">
              <a:buAutoNum type="arabicParenR" startAt="4"/>
            </a:pPr>
            <a:r>
              <a:rPr lang="ru-RU" sz="2200" u="sng" dirty="0" smtClean="0"/>
              <a:t>ограничением </a:t>
            </a:r>
            <a:r>
              <a:rPr lang="ru-RU" sz="2200" u="sng" dirty="0"/>
              <a:t>прав </a:t>
            </a:r>
            <a:r>
              <a:rPr lang="ru-RU" sz="2200" dirty="0"/>
              <a:t>на объект и обременением объекта.</a:t>
            </a:r>
          </a:p>
        </p:txBody>
      </p:sp>
    </p:spTree>
    <p:extLst>
      <p:ext uri="{BB962C8B-B14F-4D97-AF65-F5344CB8AC3E}">
        <p14:creationId xmlns:p14="http://schemas.microsoft.com/office/powerpoint/2010/main" val="3983905967"/>
      </p:ext>
    </p:extLst>
  </p:cSld>
  <p:clrMapOvr>
    <a:masterClrMapping/>
  </p:clrMapOvr>
  <p:transition>
    <p:wipe dir="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Заголовок 1"/>
          <p:cNvSpPr>
            <a:spLocks noGrp="1"/>
          </p:cNvSpPr>
          <p:nvPr>
            <p:ph type="title"/>
          </p:nvPr>
        </p:nvSpPr>
        <p:spPr>
          <a:xfrm>
            <a:off x="762000" y="762000"/>
            <a:ext cx="8274496"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sz="2800" dirty="0"/>
              <a:t>Приказ от 18.12.2015 N 953 «Об утверждении формы </a:t>
            </a:r>
            <a:r>
              <a:rPr lang="ru-RU" sz="2800" dirty="0" smtClean="0"/>
              <a:t>тех. </a:t>
            </a:r>
            <a:r>
              <a:rPr lang="ru-RU" sz="2800" dirty="0"/>
              <a:t>плана и требований к его </a:t>
            </a:r>
            <a:r>
              <a:rPr lang="ru-RU" sz="2800" dirty="0" smtClean="0"/>
              <a:t>подготовке, а также декларации</a:t>
            </a:r>
            <a:r>
              <a:rPr lang="ru-RU" sz="2800" dirty="0"/>
              <a:t>»</a:t>
            </a:r>
          </a:p>
        </p:txBody>
      </p:sp>
      <p:sp>
        <p:nvSpPr>
          <p:cNvPr id="2" name="Объект 1"/>
          <p:cNvSpPr>
            <a:spLocks noGrp="1"/>
          </p:cNvSpPr>
          <p:nvPr>
            <p:ph idx="1"/>
          </p:nvPr>
        </p:nvSpPr>
        <p:spPr>
          <a:xfrm>
            <a:off x="539552" y="2362200"/>
            <a:ext cx="8353623" cy="4235152"/>
          </a:xfrm>
        </p:spPr>
        <p:txBody>
          <a:bodyPr/>
          <a:lstStyle/>
          <a:p>
            <a:pPr algn="just"/>
            <a:r>
              <a:rPr lang="ru-RU" dirty="0" smtClean="0"/>
              <a:t>Единая форма с разделами для каждого вида объектов недвижимости.</a:t>
            </a:r>
          </a:p>
          <a:p>
            <a:pPr algn="just"/>
            <a:r>
              <a:rPr lang="ru-RU" dirty="0"/>
              <a:t>реквизиты договора на выполнение кадастровых работ, наименование СРО, </a:t>
            </a:r>
            <a:r>
              <a:rPr lang="ru-RU" dirty="0" smtClean="0"/>
              <a:t>СНИЛС </a:t>
            </a:r>
            <a:r>
              <a:rPr lang="ru-RU" dirty="0" err="1" smtClean="0"/>
              <a:t>кад</a:t>
            </a:r>
            <a:r>
              <a:rPr lang="ru-RU" dirty="0" smtClean="0"/>
              <a:t>. инженера (общие </a:t>
            </a:r>
            <a:r>
              <a:rPr lang="ru-RU" dirty="0"/>
              <a:t>сведения</a:t>
            </a:r>
            <a:r>
              <a:rPr lang="ru-RU" dirty="0" smtClean="0"/>
              <a:t>).</a:t>
            </a:r>
            <a:endParaRPr lang="ru-RU" dirty="0"/>
          </a:p>
          <a:p>
            <a:pPr algn="just"/>
            <a:r>
              <a:rPr lang="ru-RU" dirty="0"/>
              <a:t>Технический план здания, сооружения в обязательном порядке содержит планы всех этажей здания, сооружения, а при отсутствии у них этажности - планы здания, сооружения</a:t>
            </a:r>
            <a:r>
              <a:rPr lang="ru-RU" dirty="0" smtClean="0"/>
              <a:t>.</a:t>
            </a:r>
            <a:endParaRPr lang="ru-RU" dirty="0"/>
          </a:p>
        </p:txBody>
      </p:sp>
      <p:sp>
        <p:nvSpPr>
          <p:cNvPr id="3" name="Прямоугольник 2"/>
          <p:cNvSpPr/>
          <p:nvPr/>
        </p:nvSpPr>
        <p:spPr>
          <a:xfrm>
            <a:off x="684213" y="2349500"/>
            <a:ext cx="8208962" cy="830997"/>
          </a:xfrm>
          <a:prstGeom prst="rect">
            <a:avLst/>
          </a:prstGeom>
        </p:spPr>
        <p:txBody>
          <a:bodyPr>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endParaRPr lang="ru-RU" sz="2400" dirty="0"/>
          </a:p>
          <a:p>
            <a:endParaRPr lang="ru-RU" sz="2400" dirty="0"/>
          </a:p>
        </p:txBody>
      </p:sp>
    </p:spTree>
    <p:extLst>
      <p:ext uri="{BB962C8B-B14F-4D97-AF65-F5344CB8AC3E}">
        <p14:creationId xmlns:p14="http://schemas.microsoft.com/office/powerpoint/2010/main" val="1694649521"/>
      </p:ext>
    </p:extLst>
  </p:cSld>
  <p:clrMapOvr>
    <a:masterClrMapping/>
  </p:clrMapOvr>
  <p:transition>
    <p:wipe dir="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Заголовок 1"/>
          <p:cNvSpPr>
            <a:spLocks noGrp="1"/>
          </p:cNvSpPr>
          <p:nvPr>
            <p:ph type="title"/>
          </p:nvPr>
        </p:nvSpPr>
        <p:spPr>
          <a:xfrm>
            <a:off x="762000" y="762000"/>
            <a:ext cx="8274496"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sz="2800" dirty="0"/>
              <a:t>Приказ от 18.12.2015 N 953 «Об утверждении формы </a:t>
            </a:r>
            <a:r>
              <a:rPr lang="ru-RU" sz="2800" dirty="0" smtClean="0"/>
              <a:t>тех. </a:t>
            </a:r>
            <a:r>
              <a:rPr lang="ru-RU" sz="2800" dirty="0"/>
              <a:t>плана и требований к его </a:t>
            </a:r>
            <a:r>
              <a:rPr lang="ru-RU" sz="2800" dirty="0" smtClean="0"/>
              <a:t>подготовке, а также декларации</a:t>
            </a:r>
            <a:r>
              <a:rPr lang="ru-RU" sz="2800" dirty="0"/>
              <a:t>»</a:t>
            </a:r>
          </a:p>
        </p:txBody>
      </p:sp>
      <p:sp>
        <p:nvSpPr>
          <p:cNvPr id="2" name="Объект 1"/>
          <p:cNvSpPr>
            <a:spLocks noGrp="1"/>
          </p:cNvSpPr>
          <p:nvPr>
            <p:ph idx="1"/>
          </p:nvPr>
        </p:nvSpPr>
        <p:spPr>
          <a:xfrm>
            <a:off x="539552" y="2204864"/>
            <a:ext cx="8353623" cy="4392488"/>
          </a:xfrm>
        </p:spPr>
        <p:txBody>
          <a:bodyPr/>
          <a:lstStyle/>
          <a:p>
            <a:pPr algn="just"/>
            <a:r>
              <a:rPr lang="ru-RU" dirty="0" smtClean="0"/>
              <a:t>По желанию заказчика работ </a:t>
            </a:r>
            <a:r>
              <a:rPr lang="en-US" dirty="0" smtClean="0"/>
              <a:t>3D </a:t>
            </a:r>
            <a:r>
              <a:rPr lang="ru-RU" dirty="0" smtClean="0"/>
              <a:t>описание контура объекта;</a:t>
            </a:r>
          </a:p>
          <a:p>
            <a:pPr algn="just"/>
            <a:r>
              <a:rPr lang="ru-RU" dirty="0"/>
              <a:t>список характерных точек пересечения контура </a:t>
            </a:r>
            <a:r>
              <a:rPr lang="ru-RU" dirty="0" smtClean="0"/>
              <a:t>объекта с </a:t>
            </a:r>
            <a:r>
              <a:rPr lang="ru-RU" dirty="0"/>
              <a:t>контуром (контурами) иных зданий, сооружений, объектов незавершенного строительства, если такое пересечение имеет </a:t>
            </a:r>
            <a:r>
              <a:rPr lang="ru-RU" dirty="0" smtClean="0"/>
              <a:t>место</a:t>
            </a:r>
          </a:p>
          <a:p>
            <a:pPr algn="just"/>
            <a:r>
              <a:rPr lang="ru-RU" dirty="0" smtClean="0"/>
              <a:t>включается </a:t>
            </a:r>
            <a:r>
              <a:rPr lang="ru-RU" dirty="0"/>
              <a:t>модель </a:t>
            </a:r>
            <a:r>
              <a:rPr lang="ru-RU" dirty="0" smtClean="0"/>
              <a:t>объекта в </a:t>
            </a:r>
            <a:r>
              <a:rPr lang="ru-RU" dirty="0"/>
              <a:t>виде электронного документа </a:t>
            </a:r>
            <a:r>
              <a:rPr lang="ru-RU" dirty="0" smtClean="0"/>
              <a:t>(DXF</a:t>
            </a:r>
            <a:r>
              <a:rPr lang="ru-RU" dirty="0"/>
              <a:t>, RVT, PLN, </a:t>
            </a:r>
            <a:r>
              <a:rPr lang="ru-RU" dirty="0" smtClean="0"/>
              <a:t>SKP), подписанная ЭЦП КИ.</a:t>
            </a:r>
          </a:p>
          <a:p>
            <a:pPr algn="just"/>
            <a:endParaRPr lang="ru-RU" dirty="0"/>
          </a:p>
        </p:txBody>
      </p:sp>
      <p:sp>
        <p:nvSpPr>
          <p:cNvPr id="3" name="Прямоугольник 2"/>
          <p:cNvSpPr/>
          <p:nvPr/>
        </p:nvSpPr>
        <p:spPr>
          <a:xfrm>
            <a:off x="684213" y="2349500"/>
            <a:ext cx="8208962" cy="830997"/>
          </a:xfrm>
          <a:prstGeom prst="rect">
            <a:avLst/>
          </a:prstGeom>
        </p:spPr>
        <p:txBody>
          <a:bodyPr>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endParaRPr lang="ru-RU" sz="2400" dirty="0"/>
          </a:p>
          <a:p>
            <a:endParaRPr lang="ru-RU" sz="2400" dirty="0"/>
          </a:p>
        </p:txBody>
      </p:sp>
    </p:spTree>
    <p:extLst>
      <p:ext uri="{BB962C8B-B14F-4D97-AF65-F5344CB8AC3E}">
        <p14:creationId xmlns:p14="http://schemas.microsoft.com/office/powerpoint/2010/main" val="2098160484"/>
      </p:ext>
    </p:extLst>
  </p:cSld>
  <p:clrMapOvr>
    <a:masterClrMapping/>
  </p:clrMapOvr>
  <p:transition>
    <p:wipe dir="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Заголовок 1"/>
          <p:cNvSpPr>
            <a:spLocks noGrp="1"/>
          </p:cNvSpPr>
          <p:nvPr>
            <p:ph type="title"/>
          </p:nvPr>
        </p:nvSpPr>
        <p:spPr>
          <a:xfrm>
            <a:off x="684212" y="762000"/>
            <a:ext cx="8459787"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altLang="ru-RU" sz="2800" dirty="0"/>
              <a:t>Федеральный закон от </a:t>
            </a:r>
            <a:r>
              <a:rPr lang="ru-RU" altLang="ru-RU" sz="2800" dirty="0" smtClean="0"/>
              <a:t>13.07.2015 </a:t>
            </a:r>
            <a:r>
              <a:rPr lang="ru-RU" altLang="ru-RU" sz="2800" dirty="0"/>
              <a:t>N </a:t>
            </a:r>
            <a:r>
              <a:rPr lang="ru-RU" altLang="ru-RU" sz="2800" dirty="0" smtClean="0"/>
              <a:t>218-ФЗ</a:t>
            </a:r>
            <a:br>
              <a:rPr lang="ru-RU" altLang="ru-RU" sz="2800" dirty="0" smtClean="0"/>
            </a:br>
            <a:r>
              <a:rPr lang="ru-RU" sz="2800" dirty="0"/>
              <a:t>Статья 24. Требования к </a:t>
            </a:r>
            <a:r>
              <a:rPr lang="ru-RU" sz="2800" dirty="0" smtClean="0"/>
              <a:t>тех. плану </a:t>
            </a:r>
            <a:br>
              <a:rPr lang="ru-RU" sz="2800" dirty="0" smtClean="0"/>
            </a:br>
            <a:r>
              <a:rPr lang="ru-RU" sz="2800" dirty="0"/>
              <a:t/>
            </a:r>
            <a:br>
              <a:rPr lang="ru-RU" sz="2800" dirty="0"/>
            </a:br>
            <a:endParaRPr lang="ru-RU" sz="2800" dirty="0"/>
          </a:p>
        </p:txBody>
      </p:sp>
      <p:sp>
        <p:nvSpPr>
          <p:cNvPr id="2" name="Объект 1"/>
          <p:cNvSpPr>
            <a:spLocks noGrp="1"/>
          </p:cNvSpPr>
          <p:nvPr>
            <p:ph idx="1"/>
          </p:nvPr>
        </p:nvSpPr>
        <p:spPr>
          <a:xfrm>
            <a:off x="395536" y="2362200"/>
            <a:ext cx="8640960" cy="4235152"/>
          </a:xfrm>
        </p:spPr>
        <p:txBody>
          <a:bodyPr/>
          <a:lstStyle/>
          <a:p>
            <a:pPr algn="just"/>
            <a:r>
              <a:rPr lang="ru-RU" dirty="0"/>
              <a:t> Сведения о здании, сооружении или </a:t>
            </a:r>
            <a:r>
              <a:rPr lang="ru-RU" dirty="0" smtClean="0"/>
              <a:t>ЕНК, </a:t>
            </a:r>
            <a:r>
              <a:rPr lang="ru-RU" dirty="0"/>
              <a:t>за исключением сведений о местоположении </a:t>
            </a:r>
            <a:r>
              <a:rPr lang="ru-RU" dirty="0" smtClean="0"/>
              <a:t>на </a:t>
            </a:r>
            <a:r>
              <a:rPr lang="ru-RU" dirty="0"/>
              <a:t>земельном участке и их площади, площади застройки, указываются в </a:t>
            </a:r>
            <a:r>
              <a:rPr lang="ru-RU" dirty="0" smtClean="0"/>
              <a:t>тех. </a:t>
            </a:r>
            <a:r>
              <a:rPr lang="ru-RU" dirty="0"/>
              <a:t>плане на основании </a:t>
            </a:r>
            <a:r>
              <a:rPr lang="ru-RU" dirty="0" smtClean="0"/>
              <a:t>проектной документации объектов. </a:t>
            </a:r>
          </a:p>
          <a:p>
            <a:pPr algn="just"/>
            <a:r>
              <a:rPr lang="ru-RU" dirty="0"/>
              <a:t> Если законодательством </a:t>
            </a:r>
            <a:r>
              <a:rPr lang="ru-RU" dirty="0" smtClean="0"/>
              <a:t>не предусмотрена </a:t>
            </a:r>
            <a:r>
              <a:rPr lang="ru-RU" dirty="0"/>
              <a:t>подготовка </a:t>
            </a:r>
            <a:r>
              <a:rPr lang="ru-RU" dirty="0" smtClean="0"/>
              <a:t>разрешений </a:t>
            </a:r>
            <a:r>
              <a:rPr lang="ru-RU" dirty="0"/>
              <a:t>и проектной документации, сведения указываются в тех.  плане на основании декларации, составленной и заверенной правообладателем </a:t>
            </a:r>
            <a:r>
              <a:rPr lang="ru-RU" dirty="0" smtClean="0"/>
              <a:t>объекта.</a:t>
            </a:r>
            <a:endParaRPr lang="ru-RU" dirty="0"/>
          </a:p>
          <a:p>
            <a:pPr algn="just"/>
            <a:endParaRPr lang="ru-RU" dirty="0"/>
          </a:p>
        </p:txBody>
      </p:sp>
      <p:sp>
        <p:nvSpPr>
          <p:cNvPr id="3" name="Прямоугольник 2"/>
          <p:cNvSpPr/>
          <p:nvPr/>
        </p:nvSpPr>
        <p:spPr>
          <a:xfrm>
            <a:off x="684213" y="2349500"/>
            <a:ext cx="8208962" cy="830997"/>
          </a:xfrm>
          <a:prstGeom prst="rect">
            <a:avLst/>
          </a:prstGeom>
        </p:spPr>
        <p:txBody>
          <a:bodyPr>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endParaRPr lang="ru-RU" sz="2400" dirty="0"/>
          </a:p>
          <a:p>
            <a:endParaRPr lang="ru-RU" sz="2400" dirty="0"/>
          </a:p>
        </p:txBody>
      </p:sp>
    </p:spTree>
    <p:extLst>
      <p:ext uri="{BB962C8B-B14F-4D97-AF65-F5344CB8AC3E}">
        <p14:creationId xmlns:p14="http://schemas.microsoft.com/office/powerpoint/2010/main" val="1458956100"/>
      </p:ext>
    </p:extLst>
  </p:cSld>
  <p:clrMapOvr>
    <a:masterClrMapping/>
  </p:clrMapOvr>
  <p:transition>
    <p:wipe dir="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Заголовок 1"/>
          <p:cNvSpPr>
            <a:spLocks noGrp="1"/>
          </p:cNvSpPr>
          <p:nvPr>
            <p:ph type="title"/>
          </p:nvPr>
        </p:nvSpPr>
        <p:spPr>
          <a:xfrm>
            <a:off x="684212" y="762000"/>
            <a:ext cx="8459787"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altLang="ru-RU" sz="2800" dirty="0"/>
              <a:t>Федеральный закон от </a:t>
            </a:r>
            <a:r>
              <a:rPr lang="ru-RU" altLang="ru-RU" sz="2800" dirty="0" smtClean="0"/>
              <a:t>13.07.2015 </a:t>
            </a:r>
            <a:r>
              <a:rPr lang="ru-RU" altLang="ru-RU" sz="2800" dirty="0"/>
              <a:t>N </a:t>
            </a:r>
            <a:r>
              <a:rPr lang="ru-RU" altLang="ru-RU" sz="2800" dirty="0" smtClean="0"/>
              <a:t>218-ФЗ</a:t>
            </a:r>
            <a:br>
              <a:rPr lang="ru-RU" altLang="ru-RU" sz="2800" dirty="0" smtClean="0"/>
            </a:br>
            <a:r>
              <a:rPr lang="ru-RU" sz="2800" dirty="0" smtClean="0"/>
              <a:t>Статья </a:t>
            </a:r>
            <a:r>
              <a:rPr lang="ru-RU" sz="2800" dirty="0"/>
              <a:t>71. Особенности </a:t>
            </a:r>
            <a:r>
              <a:rPr lang="ru-RU" sz="2800" dirty="0" smtClean="0"/>
              <a:t>подготовки тех. плана</a:t>
            </a:r>
            <a:r>
              <a:rPr lang="ru-RU" sz="2800" dirty="0"/>
              <a:t/>
            </a:r>
            <a:br>
              <a:rPr lang="ru-RU" sz="2800" dirty="0"/>
            </a:br>
            <a:endParaRPr lang="ru-RU" sz="2800" dirty="0"/>
          </a:p>
        </p:txBody>
      </p:sp>
      <p:sp>
        <p:nvSpPr>
          <p:cNvPr id="2" name="Объект 1"/>
          <p:cNvSpPr>
            <a:spLocks noGrp="1"/>
          </p:cNvSpPr>
          <p:nvPr>
            <p:ph idx="1"/>
          </p:nvPr>
        </p:nvSpPr>
        <p:spPr>
          <a:xfrm>
            <a:off x="395536" y="2420888"/>
            <a:ext cx="8712968" cy="4176464"/>
          </a:xfrm>
        </p:spPr>
        <p:txBody>
          <a:bodyPr/>
          <a:lstStyle/>
          <a:p>
            <a:pPr algn="just"/>
            <a:r>
              <a:rPr lang="ru-RU" dirty="0"/>
              <a:t> До 1 марта 2018 </a:t>
            </a:r>
            <a:r>
              <a:rPr lang="ru-RU" dirty="0" smtClean="0"/>
              <a:t>года сведения </a:t>
            </a:r>
            <a:r>
              <a:rPr lang="ru-RU" dirty="0"/>
              <a:t>об объекте </a:t>
            </a:r>
            <a:r>
              <a:rPr lang="ru-RU" dirty="0" smtClean="0"/>
              <a:t>ИЖС, </a:t>
            </a:r>
            <a:r>
              <a:rPr lang="ru-RU" dirty="0"/>
              <a:t>за исключением сведений о местоположении </a:t>
            </a:r>
            <a:r>
              <a:rPr lang="ru-RU" dirty="0" smtClean="0"/>
              <a:t>на </a:t>
            </a:r>
            <a:r>
              <a:rPr lang="ru-RU" dirty="0"/>
              <a:t>земельном участке, указываются в техническом плане на основании </a:t>
            </a:r>
            <a:r>
              <a:rPr lang="ru-RU" b="1" dirty="0" smtClean="0"/>
              <a:t>разрешения </a:t>
            </a:r>
            <a:r>
              <a:rPr lang="ru-RU" b="1" dirty="0"/>
              <a:t>на строительство </a:t>
            </a:r>
            <a:r>
              <a:rPr lang="ru-RU" dirty="0"/>
              <a:t>и проектной документации таких объектов недвижимости (при ее наличии) либо декларации об объекте недвижимости, предусмотренной </a:t>
            </a:r>
            <a:r>
              <a:rPr lang="ru-RU" dirty="0" smtClean="0">
                <a:hlinkClick r:id="rId2"/>
              </a:rPr>
              <a:t>(</a:t>
            </a:r>
            <a:r>
              <a:rPr lang="ru-RU" dirty="0">
                <a:hlinkClick r:id="rId2"/>
              </a:rPr>
              <a:t>в случае, если проектная документация не изготавливалась).</a:t>
            </a:r>
          </a:p>
          <a:p>
            <a:pPr algn="just"/>
            <a:endParaRPr lang="ru-RU" dirty="0"/>
          </a:p>
          <a:p>
            <a:pPr algn="just"/>
            <a:endParaRPr lang="ru-RU" dirty="0"/>
          </a:p>
          <a:p>
            <a:pPr algn="just"/>
            <a:endParaRPr lang="ru-RU" dirty="0"/>
          </a:p>
        </p:txBody>
      </p:sp>
      <p:sp>
        <p:nvSpPr>
          <p:cNvPr id="3" name="Прямоугольник 2"/>
          <p:cNvSpPr/>
          <p:nvPr/>
        </p:nvSpPr>
        <p:spPr>
          <a:xfrm>
            <a:off x="684213" y="2349500"/>
            <a:ext cx="8208962" cy="830997"/>
          </a:xfrm>
          <a:prstGeom prst="rect">
            <a:avLst/>
          </a:prstGeom>
        </p:spPr>
        <p:txBody>
          <a:bodyPr>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endParaRPr lang="ru-RU" sz="2400" dirty="0"/>
          </a:p>
          <a:p>
            <a:endParaRPr lang="ru-RU" sz="2400" dirty="0"/>
          </a:p>
        </p:txBody>
      </p:sp>
    </p:spTree>
    <p:extLst>
      <p:ext uri="{BB962C8B-B14F-4D97-AF65-F5344CB8AC3E}">
        <p14:creationId xmlns:p14="http://schemas.microsoft.com/office/powerpoint/2010/main" val="1220460675"/>
      </p:ext>
    </p:extLst>
  </p:cSld>
  <p:clrMapOvr>
    <a:masterClrMapping/>
  </p:clrMapOvr>
  <p:transition>
    <p:wipe dir="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Заголовок 1"/>
          <p:cNvSpPr>
            <a:spLocks noGrp="1"/>
          </p:cNvSpPr>
          <p:nvPr>
            <p:ph type="title"/>
          </p:nvPr>
        </p:nvSpPr>
        <p:spPr>
          <a:xfrm>
            <a:off x="684212" y="762000"/>
            <a:ext cx="8459787" cy="11430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ru-RU" altLang="ru-RU" sz="2800" dirty="0"/>
              <a:t>Федеральный закон от </a:t>
            </a:r>
            <a:r>
              <a:rPr lang="ru-RU" altLang="ru-RU" sz="2800" dirty="0" smtClean="0"/>
              <a:t>13.07.2015 </a:t>
            </a:r>
            <a:r>
              <a:rPr lang="ru-RU" altLang="ru-RU" sz="2800" dirty="0"/>
              <a:t>N </a:t>
            </a:r>
            <a:r>
              <a:rPr lang="ru-RU" altLang="ru-RU" sz="2800" dirty="0" smtClean="0"/>
              <a:t>218-ФЗ</a:t>
            </a:r>
            <a:br>
              <a:rPr lang="ru-RU" altLang="ru-RU" sz="2800" dirty="0" smtClean="0"/>
            </a:br>
            <a:r>
              <a:rPr lang="ru-RU" sz="2800" dirty="0" smtClean="0"/>
              <a:t>Статья </a:t>
            </a:r>
            <a:r>
              <a:rPr lang="ru-RU" sz="2800" dirty="0"/>
              <a:t>71. Особенности </a:t>
            </a:r>
            <a:r>
              <a:rPr lang="ru-RU" sz="2800" dirty="0" smtClean="0"/>
              <a:t>подготовки тех. плана</a:t>
            </a:r>
            <a:r>
              <a:rPr lang="ru-RU" sz="2800" dirty="0"/>
              <a:t/>
            </a:r>
            <a:br>
              <a:rPr lang="ru-RU" sz="2800" dirty="0"/>
            </a:br>
            <a:endParaRPr lang="ru-RU" sz="2800" dirty="0"/>
          </a:p>
        </p:txBody>
      </p:sp>
      <p:sp>
        <p:nvSpPr>
          <p:cNvPr id="2" name="Объект 1"/>
          <p:cNvSpPr>
            <a:spLocks noGrp="1"/>
          </p:cNvSpPr>
          <p:nvPr>
            <p:ph idx="1"/>
          </p:nvPr>
        </p:nvSpPr>
        <p:spPr>
          <a:xfrm>
            <a:off x="395536" y="2132856"/>
            <a:ext cx="8712968" cy="4464496"/>
          </a:xfrm>
        </p:spPr>
        <p:txBody>
          <a:bodyPr/>
          <a:lstStyle/>
          <a:p>
            <a:pPr algn="just"/>
            <a:r>
              <a:rPr lang="ru-RU" u="sng" dirty="0" smtClean="0"/>
              <a:t>В </a:t>
            </a:r>
            <a:r>
              <a:rPr lang="ru-RU" u="sng" dirty="0"/>
              <a:t>случае отсутствия </a:t>
            </a:r>
            <a:r>
              <a:rPr lang="ru-RU" dirty="0"/>
              <a:t>разрешения на ввод здания или сооружения в эксплуатацию, проектной </a:t>
            </a:r>
            <a:r>
              <a:rPr lang="ru-RU" dirty="0" smtClean="0"/>
              <a:t>документации сведения указываются на основании</a:t>
            </a:r>
            <a:r>
              <a:rPr lang="ru-RU" b="1" dirty="0" smtClean="0"/>
              <a:t> </a:t>
            </a:r>
            <a:r>
              <a:rPr lang="ru-RU" dirty="0"/>
              <a:t>технического </a:t>
            </a:r>
            <a:r>
              <a:rPr lang="ru-RU" dirty="0" smtClean="0"/>
              <a:t>паспорта, </a:t>
            </a:r>
            <a:r>
              <a:rPr lang="ru-RU" dirty="0"/>
              <a:t>изготовленного до 1 января 2013 года.</a:t>
            </a:r>
          </a:p>
          <a:p>
            <a:pPr algn="just"/>
            <a:r>
              <a:rPr lang="ru-RU" dirty="0" smtClean="0"/>
              <a:t>…</a:t>
            </a:r>
            <a:r>
              <a:rPr lang="ru-RU" u="sng" dirty="0" smtClean="0"/>
              <a:t>также </a:t>
            </a:r>
            <a:r>
              <a:rPr lang="ru-RU" u="sng" dirty="0"/>
              <a:t>на основании </a:t>
            </a:r>
            <a:r>
              <a:rPr lang="ru-RU" dirty="0"/>
              <a:t>утвержденного </a:t>
            </a:r>
            <a:r>
              <a:rPr lang="ru-RU" dirty="0" smtClean="0"/>
              <a:t>акта </a:t>
            </a:r>
            <a:r>
              <a:rPr lang="ru-RU" dirty="0"/>
              <a:t>о приемке в эксплуатацию соответствующих объектов.</a:t>
            </a:r>
          </a:p>
          <a:p>
            <a:pPr algn="just"/>
            <a:r>
              <a:rPr lang="ru-RU" dirty="0"/>
              <a:t> </a:t>
            </a:r>
            <a:r>
              <a:rPr lang="ru-RU" dirty="0" smtClean="0"/>
              <a:t>В случае, если к акту ввода не приложен </a:t>
            </a:r>
            <a:r>
              <a:rPr lang="ru-RU" dirty="0" err="1" smtClean="0"/>
              <a:t>тех.план</a:t>
            </a:r>
            <a:r>
              <a:rPr lang="ru-RU" dirty="0" smtClean="0"/>
              <a:t>, </a:t>
            </a:r>
            <a:r>
              <a:rPr lang="ru-RU" u="sng" dirty="0" smtClean="0"/>
              <a:t>также </a:t>
            </a:r>
            <a:r>
              <a:rPr lang="ru-RU" u="sng" dirty="0"/>
              <a:t>на основании </a:t>
            </a:r>
            <a:r>
              <a:rPr lang="ru-RU" dirty="0" smtClean="0"/>
              <a:t>акта ввода</a:t>
            </a:r>
            <a:endParaRPr lang="ru-RU" dirty="0"/>
          </a:p>
          <a:p>
            <a:pPr algn="just"/>
            <a:endParaRPr lang="ru-RU" dirty="0"/>
          </a:p>
          <a:p>
            <a:pPr algn="just"/>
            <a:endParaRPr lang="ru-RU" dirty="0"/>
          </a:p>
        </p:txBody>
      </p:sp>
      <p:sp>
        <p:nvSpPr>
          <p:cNvPr id="3" name="Прямоугольник 2"/>
          <p:cNvSpPr/>
          <p:nvPr/>
        </p:nvSpPr>
        <p:spPr>
          <a:xfrm>
            <a:off x="684213" y="2349500"/>
            <a:ext cx="8208962" cy="830997"/>
          </a:xfrm>
          <a:prstGeom prst="rect">
            <a:avLst/>
          </a:prstGeom>
        </p:spPr>
        <p:txBody>
          <a:bodyPr>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endParaRPr lang="ru-RU" sz="2400" dirty="0"/>
          </a:p>
          <a:p>
            <a:endParaRPr lang="ru-RU" sz="2400" dirty="0"/>
          </a:p>
        </p:txBody>
      </p:sp>
    </p:spTree>
    <p:extLst>
      <p:ext uri="{BB962C8B-B14F-4D97-AF65-F5344CB8AC3E}">
        <p14:creationId xmlns:p14="http://schemas.microsoft.com/office/powerpoint/2010/main" val="26726201"/>
      </p:ext>
    </p:extLst>
  </p:cSld>
  <p:clrMapOvr>
    <a:masterClrMapping/>
  </p:clrMapOvr>
  <p:transition>
    <p:wipe dir="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6" y="2132856"/>
            <a:ext cx="8712968" cy="4464496"/>
          </a:xfrm>
        </p:spPr>
        <p:txBody>
          <a:bodyPr/>
          <a:lstStyle/>
          <a:p>
            <a:pPr algn="just"/>
            <a:endParaRPr lang="ru-RU" dirty="0"/>
          </a:p>
          <a:p>
            <a:pPr algn="just"/>
            <a:endParaRPr lang="ru-RU" dirty="0"/>
          </a:p>
        </p:txBody>
      </p:sp>
      <p:sp>
        <p:nvSpPr>
          <p:cNvPr id="3" name="Прямоугольник 2"/>
          <p:cNvSpPr/>
          <p:nvPr/>
        </p:nvSpPr>
        <p:spPr>
          <a:xfrm>
            <a:off x="684213" y="2349500"/>
            <a:ext cx="8208962" cy="830997"/>
          </a:xfrm>
          <a:prstGeom prst="rect">
            <a:avLst/>
          </a:prstGeom>
        </p:spPr>
        <p:txBody>
          <a:bodyPr>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endParaRPr lang="ru-RU" sz="2400" dirty="0"/>
          </a:p>
          <a:p>
            <a:endParaRPr lang="ru-RU" sz="2400" dirty="0"/>
          </a:p>
        </p:txBody>
      </p:sp>
      <p:graphicFrame>
        <p:nvGraphicFramePr>
          <p:cNvPr id="5" name="Таблица 4"/>
          <p:cNvGraphicFramePr>
            <a:graphicFrameLocks noGrp="1"/>
          </p:cNvGraphicFramePr>
          <p:nvPr>
            <p:extLst>
              <p:ext uri="{D42A27DB-BD31-4B8C-83A1-F6EECF244321}">
                <p14:modId xmlns:p14="http://schemas.microsoft.com/office/powerpoint/2010/main" val="3988017818"/>
              </p:ext>
            </p:extLst>
          </p:nvPr>
        </p:nvGraphicFramePr>
        <p:xfrm>
          <a:off x="179512" y="260648"/>
          <a:ext cx="8856984" cy="6300584"/>
        </p:xfrm>
        <a:graphic>
          <a:graphicData uri="http://schemas.openxmlformats.org/drawingml/2006/table">
            <a:tbl>
              <a:tblPr firstRow="1" bandRow="1">
                <a:tableStyleId>{5C22544A-7EE6-4342-B048-85BDC9FD1C3A}</a:tableStyleId>
              </a:tblPr>
              <a:tblGrid>
                <a:gridCol w="4320480"/>
                <a:gridCol w="4536504"/>
              </a:tblGrid>
              <a:tr h="9361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lt1"/>
                          </a:solidFill>
                          <a:effectLst/>
                          <a:latin typeface="+mn-lt"/>
                          <a:ea typeface="+mn-ea"/>
                          <a:cs typeface="+mn-cs"/>
                        </a:rPr>
                        <a:t>Приказ Минэкономразвития РФ от 30.09.2011 N 531 </a:t>
                      </a:r>
                    </a:p>
                    <a:p>
                      <a:pPr marL="0" marR="0" indent="0" algn="l" defTabSz="914400" rtl="0" eaLnBrk="1" fontAlgn="auto" latinLnBrk="0" hangingPunct="1">
                        <a:lnSpc>
                          <a:spcPct val="100000"/>
                        </a:lnSpc>
                        <a:spcBef>
                          <a:spcPts val="0"/>
                        </a:spcBef>
                        <a:spcAft>
                          <a:spcPts val="0"/>
                        </a:spcAft>
                        <a:buClrTx/>
                        <a:buSzTx/>
                        <a:buFontTx/>
                        <a:buNone/>
                        <a:tabLst/>
                        <a:defRPr/>
                      </a:pPr>
                      <a:r>
                        <a:rPr lang="ru-RU" sz="1800" b="1" kern="1200" dirty="0" smtClean="0">
                          <a:solidFill>
                            <a:srgbClr val="C00000"/>
                          </a:solidFill>
                          <a:effectLst/>
                          <a:latin typeface="+mn-lt"/>
                          <a:ea typeface="+mn-ea"/>
                          <a:cs typeface="+mn-cs"/>
                        </a:rPr>
                        <a:t>до</a:t>
                      </a:r>
                      <a:r>
                        <a:rPr lang="ru-RU" sz="1800" b="1" kern="1200" baseline="0" dirty="0" smtClean="0">
                          <a:solidFill>
                            <a:srgbClr val="C00000"/>
                          </a:solidFill>
                          <a:effectLst/>
                          <a:latin typeface="+mn-lt"/>
                          <a:ea typeface="+mn-ea"/>
                          <a:cs typeface="+mn-cs"/>
                        </a:rPr>
                        <a:t> 01.01.2017</a:t>
                      </a:r>
                      <a:endParaRPr lang="ru-RU" sz="1800" b="1" kern="1200" dirty="0" smtClean="0">
                        <a:solidFill>
                          <a:srgbClr val="C00000"/>
                        </a:solidFill>
                        <a:effectLst/>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lt1"/>
                          </a:solidFill>
                          <a:effectLst/>
                          <a:latin typeface="+mn-lt"/>
                          <a:ea typeface="+mn-ea"/>
                          <a:cs typeface="+mn-cs"/>
                        </a:rPr>
                        <a:t>Приказ Минэкономразвития РФ</a:t>
                      </a:r>
                      <a:endParaRPr lang="ru-R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lt1"/>
                          </a:solidFill>
                          <a:effectLst/>
                          <a:latin typeface="+mn-lt"/>
                          <a:ea typeface="+mn-ea"/>
                          <a:cs typeface="+mn-cs"/>
                        </a:rPr>
                        <a:t>от 01.03.2016 N 90</a:t>
                      </a:r>
                    </a:p>
                    <a:p>
                      <a:pPr marL="0" marR="0" indent="0" algn="l" defTabSz="914400" rtl="0" eaLnBrk="1" fontAlgn="auto" latinLnBrk="0" hangingPunct="1">
                        <a:lnSpc>
                          <a:spcPct val="100000"/>
                        </a:lnSpc>
                        <a:spcBef>
                          <a:spcPts val="0"/>
                        </a:spcBef>
                        <a:spcAft>
                          <a:spcPts val="0"/>
                        </a:spcAft>
                        <a:buClrTx/>
                        <a:buSzTx/>
                        <a:buFontTx/>
                        <a:buNone/>
                        <a:tabLst/>
                        <a:defRPr/>
                      </a:pPr>
                      <a:r>
                        <a:rPr lang="ru-RU" sz="1800" b="1" kern="1200" dirty="0" smtClean="0">
                          <a:solidFill>
                            <a:srgbClr val="C00000"/>
                          </a:solidFill>
                          <a:effectLst/>
                          <a:latin typeface="+mn-lt"/>
                          <a:ea typeface="+mn-ea"/>
                          <a:cs typeface="+mn-cs"/>
                        </a:rPr>
                        <a:t>после</a:t>
                      </a:r>
                      <a:r>
                        <a:rPr lang="ru-RU" sz="1800" b="1" kern="1200" baseline="0" dirty="0" smtClean="0">
                          <a:solidFill>
                            <a:srgbClr val="C00000"/>
                          </a:solidFill>
                          <a:effectLst/>
                          <a:latin typeface="+mn-lt"/>
                          <a:ea typeface="+mn-ea"/>
                          <a:cs typeface="+mn-cs"/>
                        </a:rPr>
                        <a:t> 01.01.2017</a:t>
                      </a:r>
                      <a:endParaRPr lang="ru-RU" sz="1800" b="1" kern="1200" dirty="0" smtClean="0">
                        <a:solidFill>
                          <a:srgbClr val="C00000"/>
                        </a:solidFill>
                        <a:effectLst/>
                        <a:latin typeface="+mn-lt"/>
                        <a:ea typeface="+mn-ea"/>
                        <a:cs typeface="+mn-cs"/>
                      </a:endParaRPr>
                    </a:p>
                  </a:txBody>
                  <a:tcPr/>
                </a:tc>
              </a:tr>
              <a:tr h="755496">
                <a:tc>
                  <a:txBody>
                    <a:bodyPr/>
                    <a:lstStyle/>
                    <a:p>
                      <a:pPr algn="just"/>
                      <a:r>
                        <a:rPr lang="ru-RU" sz="1800" b="0" u="sng" kern="1200" dirty="0" smtClean="0">
                          <a:solidFill>
                            <a:schemeClr val="dk1"/>
                          </a:solidFill>
                          <a:effectLst/>
                          <a:latin typeface="+mn-lt"/>
                          <a:ea typeface="+mn-ea"/>
                          <a:cs typeface="+mn-cs"/>
                        </a:rPr>
                        <a:t>Площадь помещения </a:t>
                      </a:r>
                      <a:r>
                        <a:rPr lang="ru-RU" sz="1800" b="0" kern="1200" dirty="0" smtClean="0">
                          <a:solidFill>
                            <a:schemeClr val="dk1"/>
                          </a:solidFill>
                          <a:effectLst/>
                          <a:latin typeface="+mn-lt"/>
                          <a:ea typeface="+mn-ea"/>
                          <a:cs typeface="+mn-cs"/>
                        </a:rPr>
                        <a:t>определяется как сумма площадей всех частей такого помещения, рассчитанных по их размерам, измеряемым между отделанными поверхностями стен и перегородок на высоте 1,1 - 1,3 м от пола.</a:t>
                      </a:r>
                      <a:endParaRPr lang="ru-RU" sz="1800" b="0" kern="1200" dirty="0">
                        <a:solidFill>
                          <a:schemeClr val="dk1"/>
                        </a:solidFill>
                        <a:effectLst/>
                        <a:latin typeface="+mn-lt"/>
                        <a:ea typeface="+mn-ea"/>
                        <a:cs typeface="+mn-cs"/>
                      </a:endParaRPr>
                    </a:p>
                  </a:txBody>
                  <a:tcPr/>
                </a:tc>
                <a:tc>
                  <a:txBody>
                    <a:bodyPr/>
                    <a:lstStyle/>
                    <a:p>
                      <a:pPr algn="just"/>
                      <a:r>
                        <a:rPr lang="ru-RU" sz="1800" b="0" u="sng" kern="1200" dirty="0" smtClean="0">
                          <a:solidFill>
                            <a:schemeClr val="dk1"/>
                          </a:solidFill>
                          <a:effectLst/>
                          <a:latin typeface="+mn-lt"/>
                          <a:ea typeface="+mn-ea"/>
                          <a:cs typeface="+mn-cs"/>
                        </a:rPr>
                        <a:t>Площадь нежилого помещения </a:t>
                      </a:r>
                      <a:r>
                        <a:rPr lang="ru-RU" sz="1800" b="0" kern="1200" dirty="0" smtClean="0">
                          <a:solidFill>
                            <a:schemeClr val="dk1"/>
                          </a:solidFill>
                          <a:effectLst/>
                          <a:latin typeface="+mn-lt"/>
                          <a:ea typeface="+mn-ea"/>
                          <a:cs typeface="+mn-cs"/>
                        </a:rPr>
                        <a:t>определяется как сумма площадей всех частей такого помещения, рассчитанных по их размерам, измеряемым между поверхностями стен и перегородок на высоте 1,1 - 1,3 м от пола.</a:t>
                      </a:r>
                      <a:endParaRPr lang="ru-RU" sz="1800" b="0" kern="1200" dirty="0">
                        <a:solidFill>
                          <a:schemeClr val="dk1"/>
                        </a:solidFill>
                        <a:effectLst/>
                        <a:latin typeface="+mn-lt"/>
                        <a:ea typeface="+mn-ea"/>
                        <a:cs typeface="+mn-cs"/>
                      </a:endParaRPr>
                    </a:p>
                  </a:txBody>
                  <a:tcPr/>
                </a:tc>
              </a:tr>
              <a:tr h="1014428">
                <a:tc>
                  <a:txBody>
                    <a:bodyPr/>
                    <a:lstStyle/>
                    <a:p>
                      <a:pPr algn="just"/>
                      <a:r>
                        <a:rPr lang="ru-RU" sz="1800" b="0" u="sng" kern="1200" dirty="0" smtClean="0">
                          <a:solidFill>
                            <a:schemeClr val="dk1"/>
                          </a:solidFill>
                          <a:effectLst/>
                          <a:latin typeface="+mn-lt"/>
                          <a:ea typeface="+mn-ea"/>
                          <a:cs typeface="+mn-cs"/>
                        </a:rPr>
                        <a:t>Общая площадь жилого помещения, жилого дома</a:t>
                      </a:r>
                      <a:r>
                        <a:rPr lang="ru-RU" sz="1800" b="0" kern="1200" dirty="0" smtClean="0">
                          <a:solidFill>
                            <a:schemeClr val="dk1"/>
                          </a:solidFill>
                          <a:effectLst/>
                          <a:latin typeface="+mn-lt"/>
                          <a:ea typeface="+mn-ea"/>
                          <a:cs typeface="+mn-cs"/>
                        </a:rPr>
                        <a:t> состоит из суммы площади всех частей такого помещения, жилого дома, включая площадь помещений вспомогательного использования, предназначенных для удовлетворения гражданами бытовых и иных нужд, связанных с их проживанием в жилом помещении, за исключением балконов, лоджий, веранд и террас.</a:t>
                      </a:r>
                      <a:endParaRPr lang="ru-RU" sz="1800" b="0" kern="1200" dirty="0">
                        <a:solidFill>
                          <a:schemeClr val="dk1"/>
                        </a:solidFill>
                        <a:effectLst/>
                        <a:latin typeface="+mn-lt"/>
                        <a:ea typeface="+mn-ea"/>
                        <a:cs typeface="+mn-cs"/>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u="sng" kern="1200" dirty="0" smtClean="0">
                          <a:solidFill>
                            <a:schemeClr val="dk1"/>
                          </a:solidFill>
                          <a:effectLst/>
                          <a:latin typeface="+mn-lt"/>
                          <a:ea typeface="+mn-ea"/>
                          <a:cs typeface="+mn-cs"/>
                        </a:rPr>
                        <a:t>Термин</a:t>
                      </a:r>
                      <a:r>
                        <a:rPr lang="ru-RU" sz="1700" b="0" u="sng" kern="1200" baseline="0" dirty="0" smtClean="0">
                          <a:solidFill>
                            <a:schemeClr val="dk1"/>
                          </a:solidFill>
                          <a:effectLst/>
                          <a:latin typeface="+mn-lt"/>
                          <a:ea typeface="+mn-ea"/>
                          <a:cs typeface="+mn-cs"/>
                        </a:rPr>
                        <a:t> «общая площадь» исключен.</a:t>
                      </a:r>
                    </a:p>
                    <a:p>
                      <a:pPr marL="0" marR="0" indent="0" algn="just" defTabSz="914400" rtl="0" eaLnBrk="1" fontAlgn="auto" latinLnBrk="0" hangingPunct="1">
                        <a:lnSpc>
                          <a:spcPct val="100000"/>
                        </a:lnSpc>
                        <a:spcBef>
                          <a:spcPts val="0"/>
                        </a:spcBef>
                        <a:spcAft>
                          <a:spcPts val="0"/>
                        </a:spcAft>
                        <a:buClrTx/>
                        <a:buSzTx/>
                        <a:buFontTx/>
                        <a:buNone/>
                        <a:tabLst/>
                        <a:defRPr/>
                      </a:pPr>
                      <a:r>
                        <a:rPr lang="ru-RU" sz="1800" b="0" u="sng" kern="1200" dirty="0" smtClean="0">
                          <a:solidFill>
                            <a:schemeClr val="dk1"/>
                          </a:solidFill>
                          <a:effectLst/>
                          <a:latin typeface="+mn-lt"/>
                          <a:ea typeface="+mn-ea"/>
                          <a:cs typeface="+mn-cs"/>
                        </a:rPr>
                        <a:t>Площадь жилого помещения </a:t>
                      </a:r>
                      <a:r>
                        <a:rPr lang="ru-RU" sz="1800" b="0" kern="1200" dirty="0" smtClean="0">
                          <a:solidFill>
                            <a:schemeClr val="dk1"/>
                          </a:solidFill>
                          <a:effectLst/>
                          <a:latin typeface="+mn-lt"/>
                          <a:ea typeface="+mn-ea"/>
                          <a:cs typeface="+mn-cs"/>
                        </a:rPr>
                        <a:t>(квартира, комната) состоит из суммы площадей всех частей такого помещения, включая площадь помещений вспомогательного использования, предназначенных для удовлетворения гражданами бытовых и иных нужд, связанных с их проживанием в жилом помещении, за исключением балконов, лоджий, веранд и террас, </a:t>
                      </a:r>
                      <a:r>
                        <a:rPr lang="ru-RU" sz="1800" b="1" kern="1200" dirty="0" smtClean="0">
                          <a:solidFill>
                            <a:schemeClr val="dk1"/>
                          </a:solidFill>
                          <a:effectLst/>
                          <a:latin typeface="+mn-lt"/>
                          <a:ea typeface="+mn-ea"/>
                          <a:cs typeface="+mn-cs"/>
                        </a:rPr>
                        <a:t>эксплуатируемой кровли.</a:t>
                      </a:r>
                    </a:p>
                    <a:p>
                      <a:pPr marL="0" marR="0" indent="0" algn="just" defTabSz="914400" rtl="0" eaLnBrk="1" fontAlgn="auto" latinLnBrk="0" hangingPunct="1">
                        <a:lnSpc>
                          <a:spcPct val="100000"/>
                        </a:lnSpc>
                        <a:spcBef>
                          <a:spcPts val="0"/>
                        </a:spcBef>
                        <a:spcAft>
                          <a:spcPts val="0"/>
                        </a:spcAft>
                        <a:buClrTx/>
                        <a:buSzTx/>
                        <a:buFontTx/>
                        <a:buNone/>
                        <a:tabLst/>
                        <a:defRPr/>
                      </a:pPr>
                      <a:endParaRPr lang="ru-RU" sz="1700" b="0"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p14="http://schemas.microsoft.com/office/powerpoint/2010/main" val="3957425517"/>
      </p:ext>
    </p:extLst>
  </p:cSld>
  <p:clrMapOvr>
    <a:masterClrMapping/>
  </p:clrMapOvr>
  <p:transition>
    <p:wipe dir="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6" y="2132856"/>
            <a:ext cx="8712968" cy="4464496"/>
          </a:xfrm>
        </p:spPr>
        <p:txBody>
          <a:bodyPr/>
          <a:lstStyle/>
          <a:p>
            <a:pPr algn="just"/>
            <a:endParaRPr lang="ru-RU" dirty="0"/>
          </a:p>
          <a:p>
            <a:pPr algn="just"/>
            <a:endParaRPr lang="ru-RU" dirty="0"/>
          </a:p>
        </p:txBody>
      </p:sp>
      <p:sp>
        <p:nvSpPr>
          <p:cNvPr id="3" name="Прямоугольник 2"/>
          <p:cNvSpPr/>
          <p:nvPr/>
        </p:nvSpPr>
        <p:spPr>
          <a:xfrm>
            <a:off x="684213" y="2349500"/>
            <a:ext cx="8208962" cy="830997"/>
          </a:xfrm>
          <a:prstGeom prst="rect">
            <a:avLst/>
          </a:prstGeom>
        </p:spPr>
        <p:txBody>
          <a:bodyPr>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endParaRPr lang="ru-RU" sz="2400" dirty="0"/>
          </a:p>
          <a:p>
            <a:endParaRPr lang="ru-RU" sz="2400" dirty="0"/>
          </a:p>
        </p:txBody>
      </p:sp>
      <p:graphicFrame>
        <p:nvGraphicFramePr>
          <p:cNvPr id="5" name="Таблица 4"/>
          <p:cNvGraphicFramePr>
            <a:graphicFrameLocks noGrp="1"/>
          </p:cNvGraphicFramePr>
          <p:nvPr>
            <p:extLst>
              <p:ext uri="{D42A27DB-BD31-4B8C-83A1-F6EECF244321}">
                <p14:modId xmlns:p14="http://schemas.microsoft.com/office/powerpoint/2010/main" val="65474693"/>
              </p:ext>
            </p:extLst>
          </p:nvPr>
        </p:nvGraphicFramePr>
        <p:xfrm>
          <a:off x="179512" y="260648"/>
          <a:ext cx="8856984" cy="6392024"/>
        </p:xfrm>
        <a:graphic>
          <a:graphicData uri="http://schemas.openxmlformats.org/drawingml/2006/table">
            <a:tbl>
              <a:tblPr firstRow="1" bandRow="1">
                <a:tableStyleId>{5C22544A-7EE6-4342-B048-85BDC9FD1C3A}</a:tableStyleId>
              </a:tblPr>
              <a:tblGrid>
                <a:gridCol w="3816424"/>
                <a:gridCol w="5040560"/>
              </a:tblGrid>
              <a:tr h="9361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lt1"/>
                          </a:solidFill>
                          <a:effectLst/>
                          <a:latin typeface="+mn-lt"/>
                          <a:ea typeface="+mn-ea"/>
                          <a:cs typeface="+mn-cs"/>
                        </a:rPr>
                        <a:t>Приказ Минэкономразвития РФ от 30.09.2011 N 531 </a:t>
                      </a:r>
                    </a:p>
                    <a:p>
                      <a:pPr marL="0" marR="0" indent="0" algn="l" defTabSz="914400" rtl="0" eaLnBrk="1" fontAlgn="auto" latinLnBrk="0" hangingPunct="1">
                        <a:lnSpc>
                          <a:spcPct val="100000"/>
                        </a:lnSpc>
                        <a:spcBef>
                          <a:spcPts val="0"/>
                        </a:spcBef>
                        <a:spcAft>
                          <a:spcPts val="0"/>
                        </a:spcAft>
                        <a:buClrTx/>
                        <a:buSzTx/>
                        <a:buFontTx/>
                        <a:buNone/>
                        <a:tabLst/>
                        <a:defRPr/>
                      </a:pPr>
                      <a:r>
                        <a:rPr lang="ru-RU" sz="1800" b="1" kern="1200" dirty="0" smtClean="0">
                          <a:solidFill>
                            <a:srgbClr val="C00000"/>
                          </a:solidFill>
                          <a:effectLst/>
                          <a:latin typeface="+mn-lt"/>
                          <a:ea typeface="+mn-ea"/>
                          <a:cs typeface="+mn-cs"/>
                        </a:rPr>
                        <a:t>до</a:t>
                      </a:r>
                      <a:r>
                        <a:rPr lang="ru-RU" sz="1800" b="1" kern="1200" baseline="0" dirty="0" smtClean="0">
                          <a:solidFill>
                            <a:srgbClr val="C00000"/>
                          </a:solidFill>
                          <a:effectLst/>
                          <a:latin typeface="+mn-lt"/>
                          <a:ea typeface="+mn-ea"/>
                          <a:cs typeface="+mn-cs"/>
                        </a:rPr>
                        <a:t> 01.01.2017</a:t>
                      </a:r>
                      <a:endParaRPr lang="ru-RU" sz="1800" b="1" kern="1200" dirty="0" smtClean="0">
                        <a:solidFill>
                          <a:srgbClr val="C00000"/>
                        </a:solidFill>
                        <a:effectLst/>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lt1"/>
                          </a:solidFill>
                          <a:effectLst/>
                          <a:latin typeface="+mn-lt"/>
                          <a:ea typeface="+mn-ea"/>
                          <a:cs typeface="+mn-cs"/>
                        </a:rPr>
                        <a:t>Приказ Минэкономразвития РФ</a:t>
                      </a:r>
                      <a:endParaRPr lang="ru-R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lt1"/>
                          </a:solidFill>
                          <a:effectLst/>
                          <a:latin typeface="+mn-lt"/>
                          <a:ea typeface="+mn-ea"/>
                          <a:cs typeface="+mn-cs"/>
                        </a:rPr>
                        <a:t>от 01.03.2016 N 90</a:t>
                      </a:r>
                    </a:p>
                    <a:p>
                      <a:pPr marL="0" marR="0" indent="0" algn="l" defTabSz="914400" rtl="0" eaLnBrk="1" fontAlgn="auto" latinLnBrk="0" hangingPunct="1">
                        <a:lnSpc>
                          <a:spcPct val="100000"/>
                        </a:lnSpc>
                        <a:spcBef>
                          <a:spcPts val="0"/>
                        </a:spcBef>
                        <a:spcAft>
                          <a:spcPts val="0"/>
                        </a:spcAft>
                        <a:buClrTx/>
                        <a:buSzTx/>
                        <a:buFontTx/>
                        <a:buNone/>
                        <a:tabLst/>
                        <a:defRPr/>
                      </a:pPr>
                      <a:r>
                        <a:rPr lang="ru-RU" sz="1800" b="1" kern="1200" dirty="0" smtClean="0">
                          <a:solidFill>
                            <a:srgbClr val="C00000"/>
                          </a:solidFill>
                          <a:effectLst/>
                          <a:latin typeface="+mn-lt"/>
                          <a:ea typeface="+mn-ea"/>
                          <a:cs typeface="+mn-cs"/>
                        </a:rPr>
                        <a:t>после</a:t>
                      </a:r>
                      <a:r>
                        <a:rPr lang="ru-RU" sz="1800" b="1" kern="1200" baseline="0" dirty="0" smtClean="0">
                          <a:solidFill>
                            <a:srgbClr val="C00000"/>
                          </a:solidFill>
                          <a:effectLst/>
                          <a:latin typeface="+mn-lt"/>
                          <a:ea typeface="+mn-ea"/>
                          <a:cs typeface="+mn-cs"/>
                        </a:rPr>
                        <a:t> 01.01.2017</a:t>
                      </a:r>
                      <a:endParaRPr lang="ru-RU" sz="1800" b="1" kern="1200" dirty="0" smtClean="0">
                        <a:solidFill>
                          <a:srgbClr val="C00000"/>
                        </a:solidFill>
                        <a:effectLst/>
                        <a:latin typeface="+mn-lt"/>
                        <a:ea typeface="+mn-ea"/>
                        <a:cs typeface="+mn-cs"/>
                      </a:endParaRPr>
                    </a:p>
                  </a:txBody>
                  <a:tcPr/>
                </a:tc>
              </a:tr>
              <a:tr h="75549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u="sng" kern="1200" dirty="0" smtClean="0">
                          <a:solidFill>
                            <a:schemeClr val="dk1"/>
                          </a:solidFill>
                          <a:effectLst/>
                          <a:latin typeface="+mn-lt"/>
                          <a:ea typeface="+mn-ea"/>
                          <a:cs typeface="+mn-cs"/>
                        </a:rPr>
                        <a:t>Площадь здания</a:t>
                      </a:r>
                    </a:p>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сумма площадей всех надземных и подземных этажей</a:t>
                      </a:r>
                    </a:p>
                  </a:txBody>
                  <a:tcPr/>
                </a:tc>
                <a:tc>
                  <a:txBody>
                    <a:bodyPr/>
                    <a:lstStyle/>
                    <a:p>
                      <a:pPr algn="just"/>
                      <a:r>
                        <a:rPr lang="ru-RU" sz="1700" b="0" u="sng" kern="1200" dirty="0" smtClean="0">
                          <a:solidFill>
                            <a:schemeClr val="dk1"/>
                          </a:solidFill>
                          <a:effectLst/>
                          <a:latin typeface="+mn-lt"/>
                          <a:ea typeface="+mn-ea"/>
                          <a:cs typeface="+mn-cs"/>
                        </a:rPr>
                        <a:t>Площадь жилого здания </a:t>
                      </a:r>
                      <a:r>
                        <a:rPr lang="ru-RU" sz="1700" b="0" kern="1200" dirty="0" smtClean="0">
                          <a:solidFill>
                            <a:schemeClr val="dk1"/>
                          </a:solidFill>
                          <a:effectLst/>
                          <a:latin typeface="+mn-lt"/>
                          <a:ea typeface="+mn-ea"/>
                          <a:cs typeface="+mn-cs"/>
                        </a:rPr>
                        <a:t>определяется как сумма площадей этажей жилого здания.</a:t>
                      </a:r>
                      <a:endParaRPr lang="ru-RU" sz="1700" b="0" kern="1200" dirty="0">
                        <a:solidFill>
                          <a:schemeClr val="dk1"/>
                        </a:solidFill>
                        <a:effectLst/>
                        <a:latin typeface="+mn-lt"/>
                        <a:ea typeface="+mn-ea"/>
                        <a:cs typeface="+mn-cs"/>
                      </a:endParaRPr>
                    </a:p>
                  </a:txBody>
                  <a:tcPr/>
                </a:tc>
              </a:tr>
              <a:tr h="101442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Площадь этажа следует измерять в пределах внутренних поверхностей наружных стен на высоте 1,1 - 1,3 м от пола. </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Площадь этажа жилого здания определяется в пределах внутренних поверхностей наружных стен. Расстояния измеряются на высоте 1,1 - 1,3 м от пола.</a:t>
                      </a:r>
                    </a:p>
                  </a:txBody>
                  <a:tcPr/>
                </a:tc>
              </a:tr>
              <a:tr h="101442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Включается площадь антресолей, галерей и балконов зрительных и других залов, веранд, наружных застекленных лоджий и галерей,</a:t>
                      </a:r>
                    </a:p>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открытых неотапливаемых планировочных элементов (эксплуатируемой кровли, открытых наружных галерей, открытых лоджий и т.п.).</a:t>
                      </a:r>
                    </a:p>
                  </a:txBody>
                  <a:tcPr/>
                </a:tc>
                <a:tc>
                  <a:txBody>
                    <a:bodyPr/>
                    <a:lstStyle/>
                    <a:p>
                      <a:pPr algn="just"/>
                      <a:r>
                        <a:rPr lang="ru-RU" sz="1700" b="0" u="sng" kern="1200" dirty="0" smtClean="0">
                          <a:solidFill>
                            <a:schemeClr val="dk1"/>
                          </a:solidFill>
                          <a:effectLst/>
                          <a:latin typeface="+mn-lt"/>
                          <a:ea typeface="+mn-ea"/>
                          <a:cs typeface="+mn-cs"/>
                        </a:rPr>
                        <a:t>Включаются площади </a:t>
                      </a:r>
                      <a:r>
                        <a:rPr lang="ru-RU" sz="1700" b="0" kern="1200" dirty="0" smtClean="0">
                          <a:solidFill>
                            <a:schemeClr val="dk1"/>
                          </a:solidFill>
                          <a:effectLst/>
                          <a:latin typeface="+mn-lt"/>
                          <a:ea typeface="+mn-ea"/>
                          <a:cs typeface="+mn-cs"/>
                        </a:rPr>
                        <a:t>балконов, лоджий, террас и веранд, а также лестничных площадок и ступеней с учетом их площади в уровне данного этажа.</a:t>
                      </a:r>
                    </a:p>
                    <a:p>
                      <a:pPr marL="0" marR="0" indent="0" algn="just" defTabSz="914400" rtl="0" eaLnBrk="1" fontAlgn="auto" latinLnBrk="0" hangingPunct="1">
                        <a:lnSpc>
                          <a:spcPct val="100000"/>
                        </a:lnSpc>
                        <a:spcBef>
                          <a:spcPts val="0"/>
                        </a:spcBef>
                        <a:spcAft>
                          <a:spcPts val="0"/>
                        </a:spcAft>
                        <a:buClrTx/>
                        <a:buSzTx/>
                        <a:buFontTx/>
                        <a:buNone/>
                        <a:tabLst/>
                        <a:defRPr/>
                      </a:pPr>
                      <a:r>
                        <a:rPr lang="ru-RU" sz="1700" b="0" u="sng" kern="1200" dirty="0" smtClean="0">
                          <a:solidFill>
                            <a:schemeClr val="dk1"/>
                          </a:solidFill>
                          <a:effectLst/>
                          <a:latin typeface="+mn-lt"/>
                          <a:ea typeface="+mn-ea"/>
                          <a:cs typeface="+mn-cs"/>
                        </a:rPr>
                        <a:t>Не включаются площади </a:t>
                      </a:r>
                      <a:r>
                        <a:rPr lang="ru-RU" sz="1700" b="0" kern="1200" dirty="0" smtClean="0">
                          <a:solidFill>
                            <a:schemeClr val="dk1"/>
                          </a:solidFill>
                          <a:effectLst/>
                          <a:latin typeface="+mn-lt"/>
                          <a:ea typeface="+mn-ea"/>
                          <a:cs typeface="+mn-cs"/>
                        </a:rPr>
                        <a:t>подполья для проветривания, неэксплуатируемого чердака, технического подполья, технического чердака, </a:t>
                      </a:r>
                      <a:r>
                        <a:rPr lang="ru-RU" sz="1700" b="1" kern="1200" dirty="0" err="1" smtClean="0">
                          <a:solidFill>
                            <a:schemeClr val="dk1"/>
                          </a:solidFill>
                          <a:effectLst/>
                          <a:latin typeface="+mn-lt"/>
                          <a:ea typeface="+mn-ea"/>
                          <a:cs typeface="+mn-cs"/>
                        </a:rPr>
                        <a:t>внеквартирных</a:t>
                      </a:r>
                      <a:r>
                        <a:rPr lang="ru-RU" sz="1700" b="1" kern="1200" dirty="0" smtClean="0">
                          <a:solidFill>
                            <a:schemeClr val="dk1"/>
                          </a:solidFill>
                          <a:effectLst/>
                          <a:latin typeface="+mn-lt"/>
                          <a:ea typeface="+mn-ea"/>
                          <a:cs typeface="+mn-cs"/>
                        </a:rPr>
                        <a:t> инженерных коммуникаций </a:t>
                      </a:r>
                      <a:r>
                        <a:rPr lang="ru-RU" sz="1700" b="0" kern="1200" dirty="0" smtClean="0">
                          <a:solidFill>
                            <a:schemeClr val="dk1"/>
                          </a:solidFill>
                          <a:effectLst/>
                          <a:latin typeface="+mn-lt"/>
                          <a:ea typeface="+mn-ea"/>
                          <a:cs typeface="+mn-cs"/>
                        </a:rPr>
                        <a:t>(в каналах, шахтах,</a:t>
                      </a:r>
                      <a:r>
                        <a:rPr lang="ru-RU" sz="1700" b="0" kern="1200" baseline="0" dirty="0" smtClean="0">
                          <a:solidFill>
                            <a:schemeClr val="dk1"/>
                          </a:solidFill>
                          <a:effectLst/>
                          <a:latin typeface="+mn-lt"/>
                          <a:ea typeface="+mn-ea"/>
                          <a:cs typeface="+mn-cs"/>
                        </a:rPr>
                        <a:t> </a:t>
                      </a:r>
                      <a:r>
                        <a:rPr lang="ru-RU" sz="1700" b="0" kern="1200" dirty="0" smtClean="0">
                          <a:solidFill>
                            <a:schemeClr val="dk1"/>
                          </a:solidFill>
                          <a:effectLst/>
                          <a:latin typeface="+mn-lt"/>
                          <a:ea typeface="+mn-ea"/>
                          <a:cs typeface="+mn-cs"/>
                        </a:rPr>
                        <a:t>межэтажном пространстве), тамбуров, портиков, крылец, наружных открытых лестниц и пандусов, выступающих конструктивных элементов и </a:t>
                      </a:r>
                      <a:r>
                        <a:rPr lang="ru-RU" sz="1700" b="1" kern="1200" dirty="0" smtClean="0">
                          <a:solidFill>
                            <a:schemeClr val="dk1"/>
                          </a:solidFill>
                          <a:effectLst/>
                          <a:latin typeface="+mn-lt"/>
                          <a:ea typeface="+mn-ea"/>
                          <a:cs typeface="+mn-cs"/>
                        </a:rPr>
                        <a:t>печей</a:t>
                      </a:r>
                      <a:r>
                        <a:rPr lang="ru-RU" sz="1700" b="0" kern="1200" dirty="0" smtClean="0">
                          <a:solidFill>
                            <a:schemeClr val="dk1"/>
                          </a:solidFill>
                          <a:effectLst/>
                          <a:latin typeface="+mn-lt"/>
                          <a:ea typeface="+mn-ea"/>
                          <a:cs typeface="+mn-cs"/>
                        </a:rPr>
                        <a:t>, </a:t>
                      </a:r>
                      <a:r>
                        <a:rPr lang="ru-RU" sz="1700" b="1" kern="1200" dirty="0" smtClean="0">
                          <a:solidFill>
                            <a:schemeClr val="dk1"/>
                          </a:solidFill>
                          <a:effectLst/>
                          <a:latin typeface="+mn-lt"/>
                          <a:ea typeface="+mn-ea"/>
                          <a:cs typeface="+mn-cs"/>
                        </a:rPr>
                        <a:t>площадь</a:t>
                      </a:r>
                      <a:r>
                        <a:rPr lang="ru-RU" sz="1700" b="1" kern="1200" baseline="0" dirty="0" smtClean="0">
                          <a:solidFill>
                            <a:schemeClr val="dk1"/>
                          </a:solidFill>
                          <a:effectLst/>
                          <a:latin typeface="+mn-lt"/>
                          <a:ea typeface="+mn-ea"/>
                          <a:cs typeface="+mn-cs"/>
                        </a:rPr>
                        <a:t> </a:t>
                      </a:r>
                      <a:r>
                        <a:rPr lang="ru-RU" sz="1700" b="1" kern="1200" dirty="0" smtClean="0">
                          <a:solidFill>
                            <a:schemeClr val="dk1"/>
                          </a:solidFill>
                          <a:effectLst/>
                          <a:latin typeface="+mn-lt"/>
                          <a:ea typeface="+mn-ea"/>
                          <a:cs typeface="+mn-cs"/>
                        </a:rPr>
                        <a:t>в пределах дверного проема.</a:t>
                      </a:r>
                    </a:p>
                  </a:txBody>
                  <a:tcPr/>
                </a:tc>
              </a:tr>
            </a:tbl>
          </a:graphicData>
        </a:graphic>
      </p:graphicFrame>
    </p:spTree>
    <p:extLst>
      <p:ext uri="{BB962C8B-B14F-4D97-AF65-F5344CB8AC3E}">
        <p14:creationId xmlns:p14="http://schemas.microsoft.com/office/powerpoint/2010/main" val="2132221058"/>
      </p:ext>
    </p:extLst>
  </p:cSld>
  <p:clrMapOvr>
    <a:masterClrMapping/>
  </p:clrMapOvr>
  <p:transition>
    <p:wipe dir="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6" y="2132856"/>
            <a:ext cx="8712968" cy="4464496"/>
          </a:xfrm>
        </p:spPr>
        <p:txBody>
          <a:bodyPr/>
          <a:lstStyle/>
          <a:p>
            <a:pPr algn="just"/>
            <a:endParaRPr lang="ru-RU" dirty="0"/>
          </a:p>
          <a:p>
            <a:pPr algn="just"/>
            <a:endParaRPr lang="ru-RU" dirty="0"/>
          </a:p>
        </p:txBody>
      </p:sp>
      <p:sp>
        <p:nvSpPr>
          <p:cNvPr id="3" name="Прямоугольник 2"/>
          <p:cNvSpPr/>
          <p:nvPr/>
        </p:nvSpPr>
        <p:spPr>
          <a:xfrm>
            <a:off x="684213" y="2349500"/>
            <a:ext cx="8208962" cy="830997"/>
          </a:xfrm>
          <a:prstGeom prst="rect">
            <a:avLst/>
          </a:prstGeom>
        </p:spPr>
        <p:txBody>
          <a:bodyPr>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endParaRPr lang="ru-RU" sz="2400" dirty="0"/>
          </a:p>
          <a:p>
            <a:endParaRPr lang="ru-RU" sz="2400" dirty="0"/>
          </a:p>
        </p:txBody>
      </p:sp>
      <p:graphicFrame>
        <p:nvGraphicFramePr>
          <p:cNvPr id="5" name="Таблица 4"/>
          <p:cNvGraphicFramePr>
            <a:graphicFrameLocks noGrp="1"/>
          </p:cNvGraphicFramePr>
          <p:nvPr>
            <p:extLst>
              <p:ext uri="{D42A27DB-BD31-4B8C-83A1-F6EECF244321}">
                <p14:modId xmlns:p14="http://schemas.microsoft.com/office/powerpoint/2010/main" val="3624585850"/>
              </p:ext>
            </p:extLst>
          </p:nvPr>
        </p:nvGraphicFramePr>
        <p:xfrm>
          <a:off x="179512" y="260648"/>
          <a:ext cx="8856984" cy="6531308"/>
        </p:xfrm>
        <a:graphic>
          <a:graphicData uri="http://schemas.openxmlformats.org/drawingml/2006/table">
            <a:tbl>
              <a:tblPr firstRow="1" bandRow="1">
                <a:tableStyleId>{5C22544A-7EE6-4342-B048-85BDC9FD1C3A}</a:tableStyleId>
              </a:tblPr>
              <a:tblGrid>
                <a:gridCol w="3816424"/>
                <a:gridCol w="5040560"/>
              </a:tblGrid>
              <a:tr h="9361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lt1"/>
                          </a:solidFill>
                          <a:effectLst/>
                          <a:latin typeface="+mn-lt"/>
                          <a:ea typeface="+mn-ea"/>
                          <a:cs typeface="+mn-cs"/>
                        </a:rPr>
                        <a:t>Приказ Минэкономразвития РФ от 30.09.2011 N 531 </a:t>
                      </a:r>
                    </a:p>
                    <a:p>
                      <a:pPr marL="0" marR="0" indent="0" algn="l" defTabSz="914400" rtl="0" eaLnBrk="1" fontAlgn="auto" latinLnBrk="0" hangingPunct="1">
                        <a:lnSpc>
                          <a:spcPct val="100000"/>
                        </a:lnSpc>
                        <a:spcBef>
                          <a:spcPts val="0"/>
                        </a:spcBef>
                        <a:spcAft>
                          <a:spcPts val="0"/>
                        </a:spcAft>
                        <a:buClrTx/>
                        <a:buSzTx/>
                        <a:buFontTx/>
                        <a:buNone/>
                        <a:tabLst/>
                        <a:defRPr/>
                      </a:pPr>
                      <a:r>
                        <a:rPr lang="ru-RU" sz="1800" b="1" kern="1200" dirty="0" smtClean="0">
                          <a:solidFill>
                            <a:srgbClr val="C00000"/>
                          </a:solidFill>
                          <a:effectLst/>
                          <a:latin typeface="+mn-lt"/>
                          <a:ea typeface="+mn-ea"/>
                          <a:cs typeface="+mn-cs"/>
                        </a:rPr>
                        <a:t>до</a:t>
                      </a:r>
                      <a:r>
                        <a:rPr lang="ru-RU" sz="1800" b="1" kern="1200" baseline="0" dirty="0" smtClean="0">
                          <a:solidFill>
                            <a:srgbClr val="C00000"/>
                          </a:solidFill>
                          <a:effectLst/>
                          <a:latin typeface="+mn-lt"/>
                          <a:ea typeface="+mn-ea"/>
                          <a:cs typeface="+mn-cs"/>
                        </a:rPr>
                        <a:t> 01.01.2017</a:t>
                      </a:r>
                      <a:endParaRPr lang="ru-RU" sz="1800" b="1" kern="1200" dirty="0" smtClean="0">
                        <a:solidFill>
                          <a:srgbClr val="C00000"/>
                        </a:solidFill>
                        <a:effectLst/>
                        <a:latin typeface="+mn-lt"/>
                        <a:ea typeface="+mn-ea"/>
                        <a:cs typeface="+mn-cs"/>
                      </a:endParaRPr>
                    </a:p>
                    <a:p>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lt1"/>
                          </a:solidFill>
                          <a:effectLst/>
                          <a:latin typeface="+mn-lt"/>
                          <a:ea typeface="+mn-ea"/>
                          <a:cs typeface="+mn-cs"/>
                        </a:rPr>
                        <a:t>Приказ Минэкономразвития РФ</a:t>
                      </a:r>
                      <a:endParaRPr lang="ru-RU"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lt1"/>
                          </a:solidFill>
                          <a:effectLst/>
                          <a:latin typeface="+mn-lt"/>
                          <a:ea typeface="+mn-ea"/>
                          <a:cs typeface="+mn-cs"/>
                        </a:rPr>
                        <a:t>от 01.03.2016 N 90</a:t>
                      </a:r>
                    </a:p>
                    <a:p>
                      <a:pPr marL="0" marR="0" indent="0" algn="l" defTabSz="914400" rtl="0" eaLnBrk="1" fontAlgn="auto" latinLnBrk="0" hangingPunct="1">
                        <a:lnSpc>
                          <a:spcPct val="100000"/>
                        </a:lnSpc>
                        <a:spcBef>
                          <a:spcPts val="0"/>
                        </a:spcBef>
                        <a:spcAft>
                          <a:spcPts val="0"/>
                        </a:spcAft>
                        <a:buClrTx/>
                        <a:buSzTx/>
                        <a:buFontTx/>
                        <a:buNone/>
                        <a:tabLst/>
                        <a:defRPr/>
                      </a:pPr>
                      <a:r>
                        <a:rPr lang="ru-RU" sz="1800" b="1" kern="1200" dirty="0" smtClean="0">
                          <a:solidFill>
                            <a:srgbClr val="C00000"/>
                          </a:solidFill>
                          <a:effectLst/>
                          <a:latin typeface="+mn-lt"/>
                          <a:ea typeface="+mn-ea"/>
                          <a:cs typeface="+mn-cs"/>
                        </a:rPr>
                        <a:t>после</a:t>
                      </a:r>
                      <a:r>
                        <a:rPr lang="ru-RU" sz="1800" b="1" kern="1200" baseline="0" dirty="0" smtClean="0">
                          <a:solidFill>
                            <a:srgbClr val="C00000"/>
                          </a:solidFill>
                          <a:effectLst/>
                          <a:latin typeface="+mn-lt"/>
                          <a:ea typeface="+mn-ea"/>
                          <a:cs typeface="+mn-cs"/>
                        </a:rPr>
                        <a:t> 01.01.2017</a:t>
                      </a:r>
                      <a:endParaRPr lang="ru-RU" sz="1800" b="1" kern="1200" dirty="0" smtClean="0">
                        <a:solidFill>
                          <a:srgbClr val="C00000"/>
                        </a:solidFill>
                        <a:effectLst/>
                        <a:latin typeface="+mn-lt"/>
                        <a:ea typeface="+mn-ea"/>
                        <a:cs typeface="+mn-cs"/>
                      </a:endParaRPr>
                    </a:p>
                    <a:p>
                      <a:endParaRPr lang="ru-RU" dirty="0"/>
                    </a:p>
                  </a:txBody>
                  <a:tcPr/>
                </a:tc>
              </a:tr>
              <a:tr h="101442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u="sng" kern="1200" dirty="0" smtClean="0">
                          <a:solidFill>
                            <a:schemeClr val="dk1"/>
                          </a:solidFill>
                          <a:effectLst/>
                          <a:latin typeface="+mn-lt"/>
                          <a:ea typeface="+mn-ea"/>
                          <a:cs typeface="+mn-cs"/>
                        </a:rPr>
                        <a:t>Площадь здания</a:t>
                      </a:r>
                    </a:p>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сумма площадей всех надземных и подземных этажей</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u="sng" kern="1200" dirty="0" smtClean="0">
                          <a:solidFill>
                            <a:schemeClr val="dk1"/>
                          </a:solidFill>
                          <a:effectLst/>
                          <a:latin typeface="+mn-lt"/>
                          <a:ea typeface="+mn-ea"/>
                          <a:cs typeface="+mn-cs"/>
                        </a:rPr>
                        <a:t>Площадь нежилого здания, сооружения</a:t>
                      </a:r>
                    </a:p>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сумма площадей всех надземных и подземных этажей, а также </a:t>
                      </a:r>
                      <a:r>
                        <a:rPr lang="ru-RU" sz="1700" b="0" kern="1200" dirty="0" err="1" smtClean="0">
                          <a:solidFill>
                            <a:schemeClr val="dk1"/>
                          </a:solidFill>
                          <a:effectLst/>
                          <a:latin typeface="+mn-lt"/>
                          <a:ea typeface="+mn-ea"/>
                          <a:cs typeface="+mn-cs"/>
                        </a:rPr>
                        <a:t>эксплуат</a:t>
                      </a:r>
                      <a:r>
                        <a:rPr lang="ru-RU" sz="1700" b="0" kern="1200" dirty="0" smtClean="0">
                          <a:solidFill>
                            <a:schemeClr val="dk1"/>
                          </a:solidFill>
                          <a:effectLst/>
                          <a:latin typeface="+mn-lt"/>
                          <a:ea typeface="+mn-ea"/>
                          <a:cs typeface="+mn-cs"/>
                        </a:rPr>
                        <a:t>. кровли</a:t>
                      </a:r>
                    </a:p>
                  </a:txBody>
                  <a:tcPr/>
                </a:tc>
              </a:tr>
              <a:tr h="101442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Площадь этажа следует измерять в пределах внутренних поверхностей наружных стен на высоте 1,1 - 1,3 м от пола. </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Площадь этажа определяется в пределах внутренних поверхностей наружных стен.</a:t>
                      </a:r>
                    </a:p>
                    <a:p>
                      <a:pPr marL="0" marR="0" indent="0" algn="just"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dk1"/>
                          </a:solidFill>
                          <a:effectLst/>
                          <a:latin typeface="+mn-lt"/>
                          <a:ea typeface="+mn-ea"/>
                          <a:cs typeface="+mn-cs"/>
                        </a:rPr>
                        <a:t>Измеряются на высоте 1,1 - 1,3 м от пола</a:t>
                      </a:r>
                    </a:p>
                  </a:txBody>
                  <a:tcPr/>
                </a:tc>
              </a:tr>
              <a:tr h="101442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включается площадь антресолей, галерей и балконов зрительных и других залов, веранд, наружных застекленных лоджий и галерей,</a:t>
                      </a:r>
                    </a:p>
                    <a:p>
                      <a:pPr marL="0" marR="0" indent="0" algn="just" defTabSz="914400" rtl="0" eaLnBrk="1" fontAlgn="auto" latinLnBrk="0" hangingPunct="1">
                        <a:lnSpc>
                          <a:spcPct val="100000"/>
                        </a:lnSpc>
                        <a:spcBef>
                          <a:spcPts val="0"/>
                        </a:spcBef>
                        <a:spcAft>
                          <a:spcPts val="0"/>
                        </a:spcAft>
                        <a:buClrTx/>
                        <a:buSzTx/>
                        <a:buFontTx/>
                        <a:buNone/>
                        <a:tabLst/>
                        <a:defRPr/>
                      </a:pPr>
                      <a:r>
                        <a:rPr lang="ru-RU" sz="1700" b="0" kern="1200" dirty="0" smtClean="0">
                          <a:solidFill>
                            <a:schemeClr val="dk1"/>
                          </a:solidFill>
                          <a:effectLst/>
                          <a:latin typeface="+mn-lt"/>
                          <a:ea typeface="+mn-ea"/>
                          <a:cs typeface="+mn-cs"/>
                        </a:rPr>
                        <a:t>открытых неотапливаемых планировочных элементов (эксплуатируемой кровли, открытых наружных галерей, открытых лоджий и т.п.).</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ru-RU" sz="1700" b="0" u="sng" kern="1200" dirty="0" smtClean="0">
                          <a:solidFill>
                            <a:schemeClr val="dk1"/>
                          </a:solidFill>
                          <a:effectLst/>
                          <a:latin typeface="+mn-lt"/>
                          <a:ea typeface="+mn-ea"/>
                          <a:cs typeface="+mn-cs"/>
                        </a:rPr>
                        <a:t>включается площадь </a:t>
                      </a:r>
                      <a:r>
                        <a:rPr lang="ru-RU" sz="1700" b="0" kern="1200" dirty="0" smtClean="0">
                          <a:solidFill>
                            <a:schemeClr val="dk1"/>
                          </a:solidFill>
                          <a:effectLst/>
                          <a:latin typeface="+mn-lt"/>
                          <a:ea typeface="+mn-ea"/>
                          <a:cs typeface="+mn-cs"/>
                        </a:rPr>
                        <a:t>антресолей, галерей и балконов зрительных и других залов, веранд, наружных застекленных лоджий, галерей, переходов в другие здания, тоннелей, всех ярусов внутренних этажерок, рамп, открытых неотапливаемых планировочных элементов</a:t>
                      </a:r>
                    </a:p>
                    <a:p>
                      <a:pPr marL="0" marR="0" indent="0" algn="just" defTabSz="914400" rtl="0" eaLnBrk="1" fontAlgn="auto" latinLnBrk="0" hangingPunct="1">
                        <a:lnSpc>
                          <a:spcPct val="100000"/>
                        </a:lnSpc>
                        <a:spcBef>
                          <a:spcPts val="0"/>
                        </a:spcBef>
                        <a:spcAft>
                          <a:spcPts val="0"/>
                        </a:spcAft>
                        <a:buClrTx/>
                        <a:buSzTx/>
                        <a:buFontTx/>
                        <a:buNone/>
                        <a:tabLst/>
                        <a:defRPr/>
                      </a:pPr>
                      <a:r>
                        <a:rPr lang="ru-RU" sz="1700" b="0" u="sng" kern="1200" dirty="0" smtClean="0">
                          <a:solidFill>
                            <a:schemeClr val="dk1"/>
                          </a:solidFill>
                          <a:effectLst/>
                          <a:latin typeface="+mn-lt"/>
                          <a:ea typeface="+mn-ea"/>
                          <a:cs typeface="+mn-cs"/>
                        </a:rPr>
                        <a:t>не включаются площади </a:t>
                      </a:r>
                      <a:r>
                        <a:rPr lang="ru-RU" sz="1700" b="0" u="none" kern="1200" dirty="0" smtClean="0">
                          <a:solidFill>
                            <a:schemeClr val="dk1"/>
                          </a:solidFill>
                          <a:effectLst/>
                          <a:latin typeface="+mn-lt"/>
                          <a:ea typeface="+mn-ea"/>
                          <a:cs typeface="+mn-cs"/>
                        </a:rPr>
                        <a:t>подполья </a:t>
                      </a:r>
                      <a:r>
                        <a:rPr lang="ru-RU" sz="1700" b="0" kern="1200" dirty="0" smtClean="0">
                          <a:solidFill>
                            <a:schemeClr val="dk1"/>
                          </a:solidFill>
                          <a:effectLst/>
                          <a:latin typeface="+mn-lt"/>
                          <a:ea typeface="+mn-ea"/>
                          <a:cs typeface="+mn-cs"/>
                        </a:rPr>
                        <a:t>для проветривания, чердака, технического подполья при высоте менее 1,8 метра, наружных тамбуров, наружных балконов, портиков, крылец, наружных открытых лестниц и пандусов</a:t>
                      </a:r>
                    </a:p>
                  </a:txBody>
                  <a:tcPr/>
                </a:tc>
              </a:tr>
            </a:tbl>
          </a:graphicData>
        </a:graphic>
      </p:graphicFrame>
    </p:spTree>
    <p:extLst>
      <p:ext uri="{BB962C8B-B14F-4D97-AF65-F5344CB8AC3E}">
        <p14:creationId xmlns:p14="http://schemas.microsoft.com/office/powerpoint/2010/main" val="4172380503"/>
      </p:ext>
    </p:extLst>
  </p:cSld>
  <p:clrMapOvr>
    <a:masterClrMapping/>
  </p:clrMapOvr>
  <p:transition>
    <p:wipe dir="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pPr algn="just"/>
            <a:r>
              <a:rPr lang="ru-RU" sz="2800" dirty="0"/>
              <a:t>Приказ </a:t>
            </a:r>
            <a:r>
              <a:rPr lang="ru-RU" sz="2800" dirty="0" smtClean="0"/>
              <a:t>от </a:t>
            </a:r>
            <a:r>
              <a:rPr lang="ru-RU" sz="2800" dirty="0"/>
              <a:t>08.12.2015 N </a:t>
            </a:r>
            <a:r>
              <a:rPr lang="ru-RU" sz="2800" dirty="0" smtClean="0"/>
              <a:t>921 «Об </a:t>
            </a:r>
            <a:r>
              <a:rPr lang="ru-RU" sz="2800" dirty="0"/>
              <a:t>утверждении формы и состава сведений межевого плана, требований к его подготовке</a:t>
            </a:r>
            <a:r>
              <a:rPr lang="ru-RU" sz="2800" dirty="0" smtClean="0"/>
              <a:t>»</a:t>
            </a:r>
            <a:endParaRPr lang="ru-RU" altLang="ru-RU" sz="2800" dirty="0" smtClean="0"/>
          </a:p>
        </p:txBody>
      </p:sp>
      <p:sp>
        <p:nvSpPr>
          <p:cNvPr id="3" name="Прямоугольник 2"/>
          <p:cNvSpPr/>
          <p:nvPr/>
        </p:nvSpPr>
        <p:spPr>
          <a:xfrm>
            <a:off x="684213" y="2349500"/>
            <a:ext cx="8208962" cy="5115246"/>
          </a:xfrm>
          <a:prstGeom prst="rect">
            <a:avLst/>
          </a:prstGeom>
        </p:spPr>
        <p:txBody>
          <a:bodyPr>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a:t>реквизиты договора на выполнение кадастровых </a:t>
            </a:r>
            <a:r>
              <a:rPr lang="ru-RU" sz="2400" dirty="0" smtClean="0"/>
              <a:t>работ, наименование </a:t>
            </a:r>
            <a:r>
              <a:rPr lang="ru-RU" sz="2400" dirty="0"/>
              <a:t>СРО, </a:t>
            </a:r>
            <a:r>
              <a:rPr lang="ru-RU" sz="2400" dirty="0" smtClean="0"/>
              <a:t>СНИЛС кадастрового инженера (</a:t>
            </a:r>
            <a:r>
              <a:rPr lang="ru-RU" sz="2400" dirty="0"/>
              <a:t>общие сведения)</a:t>
            </a:r>
          </a:p>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smtClean="0"/>
              <a:t>Основания </a:t>
            </a:r>
            <a:r>
              <a:rPr lang="ru-RU" sz="2400" dirty="0"/>
              <a:t>возникновения права на земельный участок, если такое право возникает в силу федерального закона вне зависимости от момента его государственной регистрации (строка 8 реквизита 4 Общие сведения об образуемых </a:t>
            </a:r>
            <a:r>
              <a:rPr lang="ru-RU" sz="2400" dirty="0" smtClean="0"/>
              <a:t>ЗУ, </a:t>
            </a:r>
            <a:r>
              <a:rPr lang="ru-RU" sz="2400" dirty="0"/>
              <a:t>о</a:t>
            </a:r>
            <a:r>
              <a:rPr lang="ru-RU" sz="2400" dirty="0" smtClean="0"/>
              <a:t>собенности «включены» в требования к подготовке МП)</a:t>
            </a:r>
            <a:endParaRPr lang="ru-RU" sz="2400" dirty="0"/>
          </a:p>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a:t>Сведения о частях земельного участка вынесены в отдельный </a:t>
            </a:r>
            <a:r>
              <a:rPr lang="ru-RU" sz="2400" dirty="0" smtClean="0"/>
              <a:t>раздел для всех видов кадастровых работ</a:t>
            </a:r>
          </a:p>
          <a:p>
            <a:pPr marL="342900" indent="-342900" algn="just" eaLnBrk="0" fontAlgn="base" hangingPunct="0">
              <a:spcBef>
                <a:spcPct val="20000"/>
              </a:spcBef>
              <a:spcAft>
                <a:spcPct val="0"/>
              </a:spcAft>
              <a:buClr>
                <a:schemeClr val="tx1"/>
              </a:buClr>
              <a:buSzPct val="75000"/>
              <a:buFont typeface="Wingdings" pitchFamily="2" charset="2"/>
              <a:buChar char="l"/>
              <a:defRPr/>
            </a:pPr>
            <a:endParaRPr lang="ru-RU" sz="2400" dirty="0"/>
          </a:p>
          <a:p>
            <a:endParaRPr lang="ru-RU" sz="2400" dirty="0"/>
          </a:p>
        </p:txBody>
      </p:sp>
    </p:spTree>
    <p:extLst>
      <p:ext uri="{BB962C8B-B14F-4D97-AF65-F5344CB8AC3E}">
        <p14:creationId xmlns:p14="http://schemas.microsoft.com/office/powerpoint/2010/main" val="2483219376"/>
      </p:ext>
    </p:extLst>
  </p:cSld>
  <p:clrMapOvr>
    <a:masterClrMapping/>
  </p:clrMapOvr>
  <p:transition>
    <p:wipe dir="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pPr algn="just"/>
            <a:r>
              <a:rPr lang="ru-RU" sz="2800" dirty="0"/>
              <a:t>Приказ </a:t>
            </a:r>
            <a:r>
              <a:rPr lang="ru-RU" sz="2800" dirty="0" smtClean="0"/>
              <a:t>от </a:t>
            </a:r>
            <a:r>
              <a:rPr lang="ru-RU" sz="2800" dirty="0"/>
              <a:t>08.12.2015 N </a:t>
            </a:r>
            <a:r>
              <a:rPr lang="ru-RU" sz="2800" dirty="0" smtClean="0"/>
              <a:t>921 «Об </a:t>
            </a:r>
            <a:r>
              <a:rPr lang="ru-RU" sz="2800" dirty="0"/>
              <a:t>утверждении формы и состава сведений межевого плана, требований к его подготовке</a:t>
            </a:r>
            <a:r>
              <a:rPr lang="ru-RU" sz="2800" dirty="0" smtClean="0"/>
              <a:t>»</a:t>
            </a:r>
            <a:endParaRPr lang="ru-RU" altLang="ru-RU" sz="2800" dirty="0" smtClean="0"/>
          </a:p>
        </p:txBody>
      </p:sp>
      <p:sp>
        <p:nvSpPr>
          <p:cNvPr id="3" name="Прямоугольник 2"/>
          <p:cNvSpPr/>
          <p:nvPr/>
        </p:nvSpPr>
        <p:spPr>
          <a:xfrm>
            <a:off x="684213" y="2349500"/>
            <a:ext cx="8208962" cy="3120854"/>
          </a:xfrm>
          <a:prstGeom prst="rect">
            <a:avLst/>
          </a:prstGeom>
        </p:spPr>
        <p:txBody>
          <a:bodyPr>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a:t>В случае внесения в </a:t>
            </a:r>
            <a:r>
              <a:rPr lang="ru-RU" sz="2400" dirty="0">
                <a:hlinkClick r:id="rId2" action="ppaction://hlinkfile"/>
              </a:rPr>
              <a:t>реквизит "3"</a:t>
            </a:r>
            <a:r>
              <a:rPr lang="ru-RU" sz="2400" dirty="0"/>
              <a:t> раздела "Общие сведения о кадастровых работах" сведений о физическом лице в состав приложения межевого </a:t>
            </a:r>
            <a:r>
              <a:rPr lang="ru-RU" sz="2400" dirty="0">
                <a:hlinkClick r:id="rId3" action="ppaction://hlinkfile"/>
              </a:rPr>
              <a:t>плана</a:t>
            </a:r>
            <a:r>
              <a:rPr lang="ru-RU" sz="2400" dirty="0"/>
              <a:t> подлежит обязательному включению согласие заказчика кадастровых работ (физического лица) на обработку персональных </a:t>
            </a:r>
            <a:r>
              <a:rPr lang="ru-RU" sz="2400" dirty="0" smtClean="0"/>
              <a:t>данных</a:t>
            </a:r>
          </a:p>
          <a:p>
            <a:pPr marL="342900" indent="-342900" algn="just" eaLnBrk="0" fontAlgn="base" hangingPunct="0">
              <a:spcBef>
                <a:spcPct val="20000"/>
              </a:spcBef>
              <a:spcAft>
                <a:spcPct val="0"/>
              </a:spcAft>
              <a:buClr>
                <a:schemeClr val="tx1"/>
              </a:buClr>
              <a:buSzPct val="75000"/>
              <a:buFont typeface="Wingdings" pitchFamily="2" charset="2"/>
              <a:buChar char="l"/>
              <a:defRPr/>
            </a:pPr>
            <a:endParaRPr lang="ru-RU" sz="2400" dirty="0"/>
          </a:p>
          <a:p>
            <a:endParaRPr lang="ru-RU" sz="2400" dirty="0"/>
          </a:p>
        </p:txBody>
      </p:sp>
    </p:spTree>
    <p:extLst>
      <p:ext uri="{BB962C8B-B14F-4D97-AF65-F5344CB8AC3E}">
        <p14:creationId xmlns:p14="http://schemas.microsoft.com/office/powerpoint/2010/main" val="2072085740"/>
      </p:ext>
    </p:extLst>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14. Основания </a:t>
            </a:r>
            <a:r>
              <a:rPr lang="ru-RU" sz="2800" b="0" dirty="0" smtClean="0"/>
              <a:t>кадастрового </a:t>
            </a:r>
            <a:r>
              <a:rPr lang="ru-RU" sz="2800" b="0" dirty="0"/>
              <a:t>учета и </a:t>
            </a:r>
            <a:r>
              <a:rPr lang="ru-RU" sz="2800" b="0" dirty="0" smtClean="0"/>
              <a:t>государственной регистрации </a:t>
            </a:r>
            <a:r>
              <a:rPr lang="ru-RU" sz="2800" b="0" dirty="0"/>
              <a:t>прав</a:t>
            </a:r>
          </a:p>
        </p:txBody>
      </p:sp>
      <p:sp>
        <p:nvSpPr>
          <p:cNvPr id="3" name="Прямоугольник 2"/>
          <p:cNvSpPr/>
          <p:nvPr/>
        </p:nvSpPr>
        <p:spPr>
          <a:xfrm>
            <a:off x="755650" y="2349500"/>
            <a:ext cx="8178800" cy="4493538"/>
          </a:xfrm>
          <a:prstGeom prst="rect">
            <a:avLst/>
          </a:prstGeom>
        </p:spPr>
        <p:txBody>
          <a:bodyPr>
            <a:spAutoFit/>
          </a:bodyPr>
          <a:lstStyle/>
          <a:p>
            <a:pPr algn="just"/>
            <a:r>
              <a:rPr lang="ru-RU" sz="2200" u="sng" dirty="0"/>
              <a:t>5. </a:t>
            </a:r>
            <a:r>
              <a:rPr lang="ru-RU" sz="2200" u="sng" dirty="0" smtClean="0"/>
              <a:t>ГКУ осуществляется </a:t>
            </a:r>
            <a:r>
              <a:rPr lang="ru-RU" sz="2200" u="sng" dirty="0"/>
              <a:t>без одновременной </a:t>
            </a:r>
            <a:r>
              <a:rPr lang="ru-RU" sz="2200" u="sng" dirty="0" smtClean="0"/>
              <a:t>ГРП в связи с</a:t>
            </a:r>
            <a:r>
              <a:rPr lang="ru-RU" sz="2200" dirty="0" smtClean="0"/>
              <a:t>:</a:t>
            </a:r>
            <a:endParaRPr lang="ru-RU" sz="2200" dirty="0"/>
          </a:p>
          <a:p>
            <a:pPr marL="457200" indent="-457200" algn="just">
              <a:buFontTx/>
              <a:buAutoNum type="arabicParenR"/>
            </a:pPr>
            <a:r>
              <a:rPr lang="ru-RU" sz="2200" u="sng" dirty="0" smtClean="0"/>
              <a:t>созданием</a:t>
            </a:r>
            <a:r>
              <a:rPr lang="ru-RU" sz="2200" dirty="0" smtClean="0"/>
              <a:t> </a:t>
            </a:r>
            <a:r>
              <a:rPr lang="ru-RU" sz="2200" dirty="0"/>
              <a:t>объекта на основании разрешения на ввод строительства в эксплуатацию, представленного в порядке ст. 19 218-ФЗ</a:t>
            </a:r>
            <a:r>
              <a:rPr lang="ru-RU" sz="2200" dirty="0" smtClean="0"/>
              <a:t>;</a:t>
            </a:r>
          </a:p>
          <a:p>
            <a:pPr marL="457200" indent="-457200" algn="just">
              <a:buFontTx/>
              <a:buAutoNum type="arabicParenR"/>
            </a:pPr>
            <a:r>
              <a:rPr lang="ru-RU" sz="2200" u="sng" dirty="0"/>
              <a:t>прекращением</a:t>
            </a:r>
            <a:r>
              <a:rPr lang="ru-RU" sz="2200" dirty="0"/>
              <a:t> </a:t>
            </a:r>
            <a:r>
              <a:rPr lang="ru-RU" sz="2200" u="sng" dirty="0"/>
              <a:t>существования</a:t>
            </a:r>
            <a:r>
              <a:rPr lang="ru-RU" sz="2200" dirty="0"/>
              <a:t> объекта, права на который не зарегистрированы в ЕГРН</a:t>
            </a:r>
            <a:r>
              <a:rPr lang="ru-RU" sz="2200" dirty="0" smtClean="0"/>
              <a:t>;</a:t>
            </a:r>
          </a:p>
          <a:p>
            <a:pPr marL="457200" indent="-457200" algn="just">
              <a:buFontTx/>
              <a:buAutoNum type="arabicParenR"/>
            </a:pPr>
            <a:r>
              <a:rPr lang="ru-RU" sz="2200" u="sng" dirty="0" smtClean="0"/>
              <a:t>образованием, прекращением существования части </a:t>
            </a:r>
            <a:r>
              <a:rPr lang="ru-RU" sz="2200" dirty="0" smtClean="0"/>
              <a:t>объекта </a:t>
            </a:r>
            <a:r>
              <a:rPr lang="ru-RU" sz="2200" dirty="0"/>
              <a:t>недвижимости</a:t>
            </a:r>
            <a:r>
              <a:rPr lang="ru-RU" sz="2200" dirty="0" smtClean="0"/>
              <a:t>, права на которые не подлежат регистрации в ЕГРН</a:t>
            </a:r>
          </a:p>
          <a:p>
            <a:pPr marL="457200" indent="-457200" algn="just">
              <a:buFontTx/>
              <a:buAutoNum type="arabicParenR"/>
            </a:pPr>
            <a:r>
              <a:rPr lang="ru-RU" sz="2200" dirty="0"/>
              <a:t>в отношении всех помещений и </a:t>
            </a:r>
            <a:r>
              <a:rPr lang="ru-RU" sz="2200" dirty="0" err="1"/>
              <a:t>машино</a:t>
            </a:r>
            <a:r>
              <a:rPr lang="ru-RU" sz="2200" dirty="0"/>
              <a:t>-мест в здании, сооружении </a:t>
            </a:r>
            <a:r>
              <a:rPr lang="ru-RU" sz="2200" u="sng" dirty="0" smtClean="0"/>
              <a:t>одновременно с осуществлением ГКУ здания, сооружения </a:t>
            </a:r>
            <a:r>
              <a:rPr lang="ru-RU" sz="2200" dirty="0" smtClean="0"/>
              <a:t>либо </a:t>
            </a:r>
            <a:r>
              <a:rPr lang="ru-RU" sz="2200" dirty="0"/>
              <a:t>в случае, если право собственности на </a:t>
            </a:r>
            <a:r>
              <a:rPr lang="ru-RU" sz="2200" dirty="0" smtClean="0"/>
              <a:t>этот объект зарегистрировано </a:t>
            </a:r>
            <a:r>
              <a:rPr lang="ru-RU" sz="2200" dirty="0"/>
              <a:t>в ЕГРН</a:t>
            </a:r>
            <a:r>
              <a:rPr lang="ru-RU" sz="2200" dirty="0" smtClean="0"/>
              <a:t>;</a:t>
            </a:r>
            <a:endParaRPr lang="ru-RU" sz="2200" dirty="0"/>
          </a:p>
        </p:txBody>
      </p:sp>
    </p:spTree>
    <p:extLst>
      <p:ext uri="{BB962C8B-B14F-4D97-AF65-F5344CB8AC3E}">
        <p14:creationId xmlns:p14="http://schemas.microsoft.com/office/powerpoint/2010/main" val="269989640"/>
      </p:ext>
    </p:extLst>
  </p:cSld>
  <p:clrMapOvr>
    <a:masterClrMapping/>
  </p:clrMapOvr>
  <p:transition>
    <p:wipe dir="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Объект 4"/>
          <p:cNvSpPr>
            <a:spLocks noGrp="1"/>
          </p:cNvSpPr>
          <p:nvPr>
            <p:ph idx="1"/>
          </p:nvPr>
        </p:nvSpPr>
        <p:spPr>
          <a:xfrm>
            <a:off x="755576" y="2276475"/>
            <a:ext cx="8280920" cy="4465638"/>
          </a:xfrm>
        </p:spPr>
        <p:txBody>
          <a:bodyPr/>
          <a:lstStyle/>
          <a:p>
            <a:pPr algn="just"/>
            <a:endParaRPr lang="ru-RU" sz="2400" dirty="0"/>
          </a:p>
          <a:p>
            <a:endParaRPr lang="ru-RU" sz="2400" dirty="0" smtClean="0"/>
          </a:p>
        </p:txBody>
      </p:sp>
      <p:sp>
        <p:nvSpPr>
          <p:cNvPr id="5" name="Заголовок 2"/>
          <p:cNvSpPr>
            <a:spLocks noGrp="1"/>
          </p:cNvSpPr>
          <p:nvPr>
            <p:ph type="title"/>
          </p:nvPr>
        </p:nvSpPr>
        <p:spPr>
          <a:xfrm>
            <a:off x="683568" y="692696"/>
            <a:ext cx="8352482" cy="129644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smtClean="0"/>
              <a:t>Работа в переходный период</a:t>
            </a:r>
            <a:br>
              <a:rPr lang="ru-RU" sz="3200" dirty="0" smtClean="0"/>
            </a:br>
            <a:r>
              <a:rPr lang="ru-RU" sz="3200" dirty="0" smtClean="0"/>
              <a:t>письмо от 22.12.2016 №39682-ВА/Д23и</a:t>
            </a:r>
            <a:endParaRPr lang="ru-RU" sz="3200" dirty="0"/>
          </a:p>
        </p:txBody>
      </p:sp>
      <p:sp>
        <p:nvSpPr>
          <p:cNvPr id="2" name="TextBox 1"/>
          <p:cNvSpPr txBox="1"/>
          <p:nvPr/>
        </p:nvSpPr>
        <p:spPr>
          <a:xfrm>
            <a:off x="395536" y="2348880"/>
            <a:ext cx="8496944" cy="4302716"/>
          </a:xfrm>
          <a:prstGeom prst="rect">
            <a:avLst/>
          </a:prstGeom>
          <a:noFill/>
        </p:spPr>
        <p:txBody>
          <a:bodyPr wrap="square" rtlCol="0">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pPr>
            <a:r>
              <a:rPr lang="ru-RU" sz="2400" dirty="0"/>
              <a:t>Закон № 218-ФЗ по правоотношениям, возникшим до дня </a:t>
            </a:r>
            <a:r>
              <a:rPr lang="ru-RU" sz="2400" dirty="0" smtClean="0"/>
              <a:t>вступления </a:t>
            </a:r>
            <a:r>
              <a:rPr lang="ru-RU" sz="2400" dirty="0"/>
              <a:t>в силу, применяется к </a:t>
            </a:r>
            <a:r>
              <a:rPr lang="ru-RU" sz="2400" dirty="0" smtClean="0"/>
              <a:t>обязательствам</a:t>
            </a:r>
            <a:r>
              <a:rPr lang="ru-RU" sz="2400" dirty="0"/>
              <a:t>, которые возникнут после </a:t>
            </a:r>
            <a:r>
              <a:rPr lang="ru-RU" sz="2400" dirty="0" smtClean="0"/>
              <a:t>вступления </a:t>
            </a:r>
            <a:r>
              <a:rPr lang="ru-RU" sz="2400" dirty="0"/>
              <a:t>в </a:t>
            </a:r>
            <a:r>
              <a:rPr lang="ru-RU" sz="2400" dirty="0" smtClean="0"/>
              <a:t>силу</a:t>
            </a:r>
          </a:p>
          <a:p>
            <a:pPr marL="342900" indent="-342900" algn="just" eaLnBrk="0" fontAlgn="base" hangingPunct="0">
              <a:spcBef>
                <a:spcPct val="20000"/>
              </a:spcBef>
              <a:spcAft>
                <a:spcPct val="0"/>
              </a:spcAft>
              <a:buClr>
                <a:schemeClr val="tx1"/>
              </a:buClr>
              <a:buSzPct val="75000"/>
              <a:buFont typeface="Wingdings" pitchFamily="2" charset="2"/>
              <a:buChar char="l"/>
            </a:pPr>
            <a:r>
              <a:rPr lang="ru-RU" sz="2400" dirty="0" smtClean="0"/>
              <a:t>Заявления и запросы, поступившие до 01.01.2017 рассматриваются по 122-ФЗ и 221-ФЗ (общее правило)</a:t>
            </a:r>
          </a:p>
          <a:p>
            <a:pPr marL="342900" indent="-342900" algn="just" eaLnBrk="0" fontAlgn="base" hangingPunct="0">
              <a:spcBef>
                <a:spcPct val="20000"/>
              </a:spcBef>
              <a:spcAft>
                <a:spcPct val="0"/>
              </a:spcAft>
              <a:buClr>
                <a:schemeClr val="tx1"/>
              </a:buClr>
              <a:buSzPct val="75000"/>
              <a:buFont typeface="Wingdings" pitchFamily="2" charset="2"/>
              <a:buChar char="l"/>
            </a:pPr>
            <a:r>
              <a:rPr lang="ru-RU" sz="2400" dirty="0" smtClean="0"/>
              <a:t>Случаи ГКУ </a:t>
            </a:r>
            <a:r>
              <a:rPr lang="ru-RU" sz="2400" dirty="0"/>
              <a:t>и </a:t>
            </a:r>
            <a:r>
              <a:rPr lang="ru-RU" sz="2400" dirty="0" smtClean="0"/>
              <a:t>ГРП </a:t>
            </a:r>
            <a:r>
              <a:rPr lang="ru-RU" sz="2400" u="sng" dirty="0" smtClean="0"/>
              <a:t>осуществляются одновременно, ГКУ без ГРП невозможно</a:t>
            </a:r>
            <a:r>
              <a:rPr lang="ru-RU" sz="2400" dirty="0" smtClean="0"/>
              <a:t>, если не представлено заявление на ГКУ (ГРП) имеются </a:t>
            </a:r>
            <a:r>
              <a:rPr lang="ru-RU" sz="2400" u="sng" dirty="0" smtClean="0"/>
              <a:t>основания для приостановления по правилам п.5 ч.1 ст.26 218-ФЗ</a:t>
            </a:r>
            <a:r>
              <a:rPr lang="ru-RU" sz="2400" u="sng" dirty="0"/>
              <a:t> </a:t>
            </a:r>
            <a:r>
              <a:rPr lang="ru-RU" sz="2400" dirty="0" smtClean="0"/>
              <a:t>(исключение – если ГКУ может быть осуществлен на основании документов, представленных для ГРП)</a:t>
            </a:r>
          </a:p>
        </p:txBody>
      </p:sp>
    </p:spTree>
    <p:extLst>
      <p:ext uri="{BB962C8B-B14F-4D97-AF65-F5344CB8AC3E}">
        <p14:creationId xmlns:p14="http://schemas.microsoft.com/office/powerpoint/2010/main" val="2944449004"/>
      </p:ext>
    </p:extLst>
  </p:cSld>
  <p:clrMapOvr>
    <a:masterClrMapping/>
  </p:clrMapOvr>
  <p:transition>
    <p:wipe dir="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Объект 4"/>
          <p:cNvSpPr>
            <a:spLocks noGrp="1"/>
          </p:cNvSpPr>
          <p:nvPr>
            <p:ph idx="1"/>
          </p:nvPr>
        </p:nvSpPr>
        <p:spPr>
          <a:xfrm>
            <a:off x="755576" y="2276475"/>
            <a:ext cx="8280920" cy="4465638"/>
          </a:xfrm>
        </p:spPr>
        <p:txBody>
          <a:bodyPr/>
          <a:lstStyle/>
          <a:p>
            <a:pPr algn="just"/>
            <a:endParaRPr lang="ru-RU" sz="2400" dirty="0"/>
          </a:p>
          <a:p>
            <a:endParaRPr lang="ru-RU" sz="2400" dirty="0" smtClean="0"/>
          </a:p>
        </p:txBody>
      </p:sp>
      <p:sp>
        <p:nvSpPr>
          <p:cNvPr id="5" name="Заголовок 2"/>
          <p:cNvSpPr>
            <a:spLocks noGrp="1"/>
          </p:cNvSpPr>
          <p:nvPr>
            <p:ph type="title"/>
          </p:nvPr>
        </p:nvSpPr>
        <p:spPr>
          <a:xfrm>
            <a:off x="683568" y="692696"/>
            <a:ext cx="8352482" cy="129644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smtClean="0"/>
              <a:t>Работа в переходный период</a:t>
            </a:r>
            <a:br>
              <a:rPr lang="ru-RU" sz="3200" dirty="0" smtClean="0"/>
            </a:br>
            <a:r>
              <a:rPr lang="ru-RU" sz="3200" dirty="0" smtClean="0"/>
              <a:t>письмо от 22.12.2016 №39682-ВА/Д23и</a:t>
            </a:r>
            <a:endParaRPr lang="ru-RU" sz="3200" dirty="0"/>
          </a:p>
        </p:txBody>
      </p:sp>
      <p:sp>
        <p:nvSpPr>
          <p:cNvPr id="2" name="TextBox 1"/>
          <p:cNvSpPr txBox="1"/>
          <p:nvPr/>
        </p:nvSpPr>
        <p:spPr>
          <a:xfrm>
            <a:off x="395536" y="2348880"/>
            <a:ext cx="8496944" cy="3859518"/>
          </a:xfrm>
          <a:prstGeom prst="rect">
            <a:avLst/>
          </a:prstGeom>
          <a:noFill/>
        </p:spPr>
        <p:txBody>
          <a:bodyPr wrap="square" rtlCol="0">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pPr>
            <a:r>
              <a:rPr lang="ru-RU" sz="2400" dirty="0"/>
              <a:t>если решение об отказе в осуществлении </a:t>
            </a:r>
            <a:r>
              <a:rPr lang="ru-RU" sz="2400" dirty="0" smtClean="0"/>
              <a:t>ГКУ и ГРП </a:t>
            </a:r>
            <a:r>
              <a:rPr lang="ru-RU" sz="2400" dirty="0"/>
              <a:t>по </a:t>
            </a:r>
            <a:r>
              <a:rPr lang="ru-RU" sz="2400" u="sng" dirty="0"/>
              <a:t>поступившим </a:t>
            </a:r>
            <a:r>
              <a:rPr lang="ru-RU" sz="2400" u="sng" dirty="0" smtClean="0"/>
              <a:t>до 01.01.2017 </a:t>
            </a:r>
            <a:r>
              <a:rPr lang="ru-RU" sz="2400" dirty="0"/>
              <a:t>заявлениям и документам будет </a:t>
            </a:r>
            <a:r>
              <a:rPr lang="ru-RU" sz="2400" u="sng" dirty="0"/>
              <a:t>приниматься в 2017 г., </a:t>
            </a:r>
            <a:r>
              <a:rPr lang="ru-RU" sz="2400" dirty="0"/>
              <a:t>такое решение об отказе </a:t>
            </a:r>
            <a:r>
              <a:rPr lang="ru-RU" sz="2400" dirty="0" smtClean="0"/>
              <a:t>принимается в </a:t>
            </a:r>
            <a:r>
              <a:rPr lang="ru-RU" sz="2400" dirty="0"/>
              <a:t>соответствии со </a:t>
            </a:r>
            <a:r>
              <a:rPr lang="ru-RU" sz="2400" dirty="0" smtClean="0"/>
              <a:t>ст.27 218-ФЗ </a:t>
            </a:r>
            <a:r>
              <a:rPr lang="ru-RU" sz="2400" dirty="0"/>
              <a:t>с указанием причин, послуживших </a:t>
            </a:r>
            <a:r>
              <a:rPr lang="ru-RU" sz="2400" dirty="0" smtClean="0"/>
              <a:t>основанием для приостановления 221-ФЗ (122-ФЗ).</a:t>
            </a:r>
          </a:p>
          <a:p>
            <a:pPr marL="342900" indent="-342900" algn="just" eaLnBrk="0" fontAlgn="base" hangingPunct="0">
              <a:spcBef>
                <a:spcPct val="20000"/>
              </a:spcBef>
              <a:spcAft>
                <a:spcPct val="0"/>
              </a:spcAft>
              <a:buClr>
                <a:schemeClr val="tx1"/>
              </a:buClr>
              <a:buSzPct val="75000"/>
              <a:buFont typeface="Wingdings" pitchFamily="2" charset="2"/>
              <a:buChar char="l"/>
            </a:pPr>
            <a:r>
              <a:rPr lang="ru-RU" sz="2400" dirty="0"/>
              <a:t>когда </a:t>
            </a:r>
            <a:r>
              <a:rPr lang="ru-RU" sz="2400" dirty="0" smtClean="0"/>
              <a:t>218-ФЗ </a:t>
            </a:r>
            <a:r>
              <a:rPr lang="ru-RU" sz="2400" u="sng" dirty="0"/>
              <a:t>устанавливает более «мягкие»</a:t>
            </a:r>
            <a:r>
              <a:rPr lang="ru-RU" sz="2400" dirty="0"/>
              <a:t> требования к представляемым для  ГКУ (ГРП) документам, чем </a:t>
            </a:r>
            <a:r>
              <a:rPr lang="ru-RU" sz="2400" dirty="0" smtClean="0"/>
              <a:t>221-ФЗ (122-ФЗ), </a:t>
            </a:r>
            <a:r>
              <a:rPr lang="ru-RU" sz="2400" dirty="0"/>
              <a:t>такие отличия следует трактовать в пользу заявителя</a:t>
            </a:r>
            <a:endParaRPr lang="ru-RU" sz="2400" dirty="0" smtClean="0"/>
          </a:p>
        </p:txBody>
      </p:sp>
    </p:spTree>
    <p:extLst>
      <p:ext uri="{BB962C8B-B14F-4D97-AF65-F5344CB8AC3E}">
        <p14:creationId xmlns:p14="http://schemas.microsoft.com/office/powerpoint/2010/main" val="2244822121"/>
      </p:ext>
    </p:extLst>
  </p:cSld>
  <p:clrMapOvr>
    <a:masterClrMapping/>
  </p:clrMapOvr>
  <p:transition>
    <p:wipe dir="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Объект 4"/>
          <p:cNvSpPr>
            <a:spLocks noGrp="1"/>
          </p:cNvSpPr>
          <p:nvPr>
            <p:ph idx="1"/>
          </p:nvPr>
        </p:nvSpPr>
        <p:spPr>
          <a:xfrm>
            <a:off x="755576" y="2276475"/>
            <a:ext cx="8280920" cy="4465638"/>
          </a:xfrm>
        </p:spPr>
        <p:txBody>
          <a:bodyPr/>
          <a:lstStyle/>
          <a:p>
            <a:pPr algn="just"/>
            <a:endParaRPr lang="ru-RU" sz="2400" dirty="0"/>
          </a:p>
          <a:p>
            <a:endParaRPr lang="ru-RU" sz="2400" dirty="0" smtClean="0"/>
          </a:p>
        </p:txBody>
      </p:sp>
      <p:sp>
        <p:nvSpPr>
          <p:cNvPr id="5" name="Заголовок 2"/>
          <p:cNvSpPr>
            <a:spLocks noGrp="1"/>
          </p:cNvSpPr>
          <p:nvPr>
            <p:ph type="title"/>
          </p:nvPr>
        </p:nvSpPr>
        <p:spPr>
          <a:xfrm>
            <a:off x="683568" y="692696"/>
            <a:ext cx="8352482" cy="129644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smtClean="0"/>
              <a:t>Работа в переходный период</a:t>
            </a:r>
            <a:br>
              <a:rPr lang="ru-RU" sz="3200" dirty="0" smtClean="0"/>
            </a:br>
            <a:r>
              <a:rPr lang="ru-RU" sz="3200" dirty="0" smtClean="0"/>
              <a:t>письмо от 22.12.2016 №39682-ВА/Д23и</a:t>
            </a:r>
            <a:endParaRPr lang="ru-RU" sz="3200" dirty="0"/>
          </a:p>
        </p:txBody>
      </p:sp>
      <p:sp>
        <p:nvSpPr>
          <p:cNvPr id="2" name="TextBox 1"/>
          <p:cNvSpPr txBox="1"/>
          <p:nvPr/>
        </p:nvSpPr>
        <p:spPr>
          <a:xfrm>
            <a:off x="395536" y="2348880"/>
            <a:ext cx="8496944" cy="5189113"/>
          </a:xfrm>
          <a:prstGeom prst="rect">
            <a:avLst/>
          </a:prstGeom>
          <a:noFill/>
        </p:spPr>
        <p:txBody>
          <a:bodyPr wrap="square" rtlCol="0">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pPr>
            <a:r>
              <a:rPr lang="ru-RU" sz="2400" dirty="0"/>
              <a:t>заявления, запросы, поступившие в МФЦ до 01.01.2017 и переданные после 01.01.2017, должны рассматриваться по правилам </a:t>
            </a:r>
            <a:r>
              <a:rPr lang="ru-RU" sz="2400" dirty="0" smtClean="0"/>
              <a:t>218-ФЗ</a:t>
            </a:r>
          </a:p>
          <a:p>
            <a:pPr marL="342900" indent="-342900" algn="just" eaLnBrk="0" fontAlgn="base" hangingPunct="0">
              <a:spcBef>
                <a:spcPct val="20000"/>
              </a:spcBef>
              <a:spcAft>
                <a:spcPct val="0"/>
              </a:spcAft>
              <a:buClr>
                <a:schemeClr val="tx1"/>
              </a:buClr>
              <a:buSzPct val="75000"/>
              <a:buFont typeface="Wingdings" pitchFamily="2" charset="2"/>
              <a:buChar char="l"/>
            </a:pPr>
            <a:r>
              <a:rPr lang="ru-RU" sz="2400" dirty="0" smtClean="0"/>
              <a:t>в </a:t>
            </a:r>
            <a:r>
              <a:rPr lang="ru-RU" sz="2400" dirty="0"/>
              <a:t>период с 01.01.2017 до  01.07.2017 представляются документы, подготовленные кадастровыми инженерами по правилам, действовавшим до 01.01.2017, в том числе подписанных их УКЭП до указанной даты. (п. 2 приказа Минэкономразвития России от 08.12.2015 № 921, от 01.11.2016 № 689)</a:t>
            </a:r>
          </a:p>
          <a:p>
            <a:pPr marL="342900" indent="-342900" algn="just" eaLnBrk="0" fontAlgn="base" hangingPunct="0">
              <a:spcBef>
                <a:spcPct val="20000"/>
              </a:spcBef>
              <a:spcAft>
                <a:spcPct val="0"/>
              </a:spcAft>
              <a:buClr>
                <a:schemeClr val="tx1"/>
              </a:buClr>
              <a:buSzPct val="75000"/>
              <a:buFont typeface="Wingdings" pitchFamily="2" charset="2"/>
              <a:buChar char="l"/>
            </a:pPr>
            <a:r>
              <a:rPr lang="ru-RU" sz="2400" dirty="0" smtClean="0"/>
              <a:t>заявление </a:t>
            </a:r>
            <a:r>
              <a:rPr lang="ru-RU" sz="2400" dirty="0"/>
              <a:t>и </a:t>
            </a:r>
            <a:r>
              <a:rPr lang="ru-RU" sz="2400" dirty="0" smtClean="0"/>
              <a:t>иные документы</a:t>
            </a:r>
            <a:r>
              <a:rPr lang="ru-RU" sz="2400" dirty="0"/>
              <a:t>, представляемые после </a:t>
            </a:r>
            <a:r>
              <a:rPr lang="ru-RU" sz="2400" dirty="0" smtClean="0"/>
              <a:t>01.01.2017, должны </a:t>
            </a:r>
            <a:r>
              <a:rPr lang="ru-RU" sz="2400" dirty="0"/>
              <a:t>соответствовать </a:t>
            </a:r>
            <a:r>
              <a:rPr lang="ru-RU" sz="2400" dirty="0" smtClean="0"/>
              <a:t>218-ФЗ</a:t>
            </a:r>
          </a:p>
          <a:p>
            <a:pPr marL="342900" indent="-342900" algn="just" eaLnBrk="0" fontAlgn="base" hangingPunct="0">
              <a:spcBef>
                <a:spcPct val="20000"/>
              </a:spcBef>
              <a:spcAft>
                <a:spcPct val="0"/>
              </a:spcAft>
              <a:buClr>
                <a:schemeClr val="tx1"/>
              </a:buClr>
              <a:buSzPct val="75000"/>
              <a:buFont typeface="Wingdings" pitchFamily="2" charset="2"/>
              <a:buChar char="l"/>
            </a:pPr>
            <a:endParaRPr lang="ru-RU" sz="2400" dirty="0"/>
          </a:p>
          <a:p>
            <a:pPr marL="342900" indent="-342900" algn="just" eaLnBrk="0" fontAlgn="base" hangingPunct="0">
              <a:spcBef>
                <a:spcPct val="20000"/>
              </a:spcBef>
              <a:spcAft>
                <a:spcPct val="0"/>
              </a:spcAft>
              <a:buClr>
                <a:schemeClr val="tx1"/>
              </a:buClr>
              <a:buSzPct val="75000"/>
              <a:buFont typeface="Wingdings" pitchFamily="2" charset="2"/>
              <a:buChar char="l"/>
            </a:pPr>
            <a:endParaRPr lang="ru-RU" sz="2400" dirty="0"/>
          </a:p>
        </p:txBody>
      </p:sp>
    </p:spTree>
    <p:extLst>
      <p:ext uri="{BB962C8B-B14F-4D97-AF65-F5344CB8AC3E}">
        <p14:creationId xmlns:p14="http://schemas.microsoft.com/office/powerpoint/2010/main" val="648822514"/>
      </p:ext>
    </p:extLst>
  </p:cSld>
  <p:clrMapOvr>
    <a:masterClrMapping/>
  </p:clrMapOvr>
  <p:transition>
    <p:wipe dir="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Объект 4"/>
          <p:cNvSpPr>
            <a:spLocks noGrp="1"/>
          </p:cNvSpPr>
          <p:nvPr>
            <p:ph idx="1"/>
          </p:nvPr>
        </p:nvSpPr>
        <p:spPr>
          <a:xfrm>
            <a:off x="755576" y="2276475"/>
            <a:ext cx="8280920" cy="4465638"/>
          </a:xfrm>
        </p:spPr>
        <p:txBody>
          <a:bodyPr/>
          <a:lstStyle/>
          <a:p>
            <a:pPr algn="just"/>
            <a:endParaRPr lang="ru-RU" sz="2400" dirty="0"/>
          </a:p>
          <a:p>
            <a:endParaRPr lang="ru-RU" sz="2400" dirty="0" smtClean="0"/>
          </a:p>
        </p:txBody>
      </p:sp>
      <p:sp>
        <p:nvSpPr>
          <p:cNvPr id="5" name="Заголовок 2"/>
          <p:cNvSpPr>
            <a:spLocks noGrp="1"/>
          </p:cNvSpPr>
          <p:nvPr>
            <p:ph type="title"/>
          </p:nvPr>
        </p:nvSpPr>
        <p:spPr>
          <a:xfrm>
            <a:off x="683568" y="692696"/>
            <a:ext cx="8352482" cy="129644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smtClean="0"/>
              <a:t>Работа в переходный период</a:t>
            </a:r>
            <a:br>
              <a:rPr lang="ru-RU" sz="3200" dirty="0" smtClean="0"/>
            </a:br>
            <a:r>
              <a:rPr lang="ru-RU" sz="3200" dirty="0" smtClean="0"/>
              <a:t>письмо от 22.12.2016 №39682-ВА/Д23и</a:t>
            </a:r>
            <a:endParaRPr lang="ru-RU" sz="3200" dirty="0"/>
          </a:p>
        </p:txBody>
      </p:sp>
      <p:sp>
        <p:nvSpPr>
          <p:cNvPr id="2" name="TextBox 1"/>
          <p:cNvSpPr txBox="1"/>
          <p:nvPr/>
        </p:nvSpPr>
        <p:spPr>
          <a:xfrm>
            <a:off x="395536" y="2348880"/>
            <a:ext cx="8496944" cy="4672048"/>
          </a:xfrm>
          <a:prstGeom prst="rect">
            <a:avLst/>
          </a:prstGeom>
          <a:noFill/>
        </p:spPr>
        <p:txBody>
          <a:bodyPr wrap="square" rtlCol="0">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pPr>
            <a:r>
              <a:rPr lang="ru-RU" sz="2400" dirty="0"/>
              <a:t>Е</a:t>
            </a:r>
            <a:r>
              <a:rPr lang="ru-RU" sz="2400" dirty="0" smtClean="0"/>
              <a:t>сли </a:t>
            </a:r>
            <a:r>
              <a:rPr lang="ru-RU" sz="2400" dirty="0"/>
              <a:t>плата вносится после представления запроса </a:t>
            </a:r>
            <a:r>
              <a:rPr lang="ru-RU" sz="2400" u="sng" dirty="0"/>
              <a:t>днем получения запроса считается день получения платежного документа </a:t>
            </a:r>
            <a:r>
              <a:rPr lang="ru-RU" sz="2400" dirty="0"/>
              <a:t>или сведений о произведенной </a:t>
            </a:r>
            <a:r>
              <a:rPr lang="ru-RU" sz="2400" dirty="0" smtClean="0"/>
              <a:t>оплате</a:t>
            </a:r>
            <a:r>
              <a:rPr lang="ru-RU" sz="2400" dirty="0"/>
              <a:t> </a:t>
            </a:r>
            <a:r>
              <a:rPr lang="ru-RU" sz="2400" dirty="0" smtClean="0"/>
              <a:t>(приказ МЭР от 27.02.2010 </a:t>
            </a:r>
            <a:r>
              <a:rPr lang="ru-RU" sz="2400" dirty="0"/>
              <a:t>г. № </a:t>
            </a:r>
            <a:r>
              <a:rPr lang="ru-RU" sz="2400" dirty="0" smtClean="0"/>
              <a:t>75, </a:t>
            </a:r>
            <a:r>
              <a:rPr lang="ru-RU" sz="2400" dirty="0"/>
              <a:t>от </a:t>
            </a:r>
            <a:r>
              <a:rPr lang="ru-RU" sz="2400" dirty="0" smtClean="0"/>
              <a:t>14.05.2010 № 180)</a:t>
            </a:r>
          </a:p>
          <a:p>
            <a:pPr marL="342900" indent="-342900" algn="just" eaLnBrk="0" fontAlgn="base" hangingPunct="0">
              <a:spcBef>
                <a:spcPct val="20000"/>
              </a:spcBef>
              <a:spcAft>
                <a:spcPct val="0"/>
              </a:spcAft>
              <a:buClr>
                <a:schemeClr val="tx1"/>
              </a:buClr>
              <a:buSzPct val="75000"/>
              <a:buFont typeface="Wingdings" pitchFamily="2" charset="2"/>
              <a:buChar char="l"/>
            </a:pPr>
            <a:r>
              <a:rPr lang="ru-RU" sz="2400" dirty="0"/>
              <a:t>П</a:t>
            </a:r>
            <a:r>
              <a:rPr lang="ru-RU" sz="2400" dirty="0" smtClean="0"/>
              <a:t>о </a:t>
            </a:r>
            <a:r>
              <a:rPr lang="ru-RU" sz="2400" dirty="0"/>
              <a:t>запросам о предоставлении сведений, представленным (направленным) до  1 января 2017 г., плата по которым внесена до 1 января 2017 г., но поступившим (принятым) в орган регистрации прав после 1 января 2017 г., следует предоставлять </a:t>
            </a:r>
            <a:r>
              <a:rPr lang="ru-RU" sz="2400" dirty="0" smtClean="0"/>
              <a:t>сведения </a:t>
            </a:r>
            <a:r>
              <a:rPr lang="ru-RU" sz="2400" dirty="0"/>
              <a:t>ЕГРН</a:t>
            </a:r>
          </a:p>
          <a:p>
            <a:pPr marL="342900" indent="-342900" algn="just" eaLnBrk="0" fontAlgn="base" hangingPunct="0">
              <a:spcBef>
                <a:spcPct val="20000"/>
              </a:spcBef>
              <a:spcAft>
                <a:spcPct val="0"/>
              </a:spcAft>
              <a:buClr>
                <a:schemeClr val="tx1"/>
              </a:buClr>
              <a:buSzPct val="75000"/>
              <a:buFont typeface="Wingdings" pitchFamily="2" charset="2"/>
              <a:buChar char="l"/>
            </a:pPr>
            <a:endParaRPr lang="ru-RU" sz="2400" dirty="0"/>
          </a:p>
        </p:txBody>
      </p:sp>
    </p:spTree>
    <p:extLst>
      <p:ext uri="{BB962C8B-B14F-4D97-AF65-F5344CB8AC3E}">
        <p14:creationId xmlns:p14="http://schemas.microsoft.com/office/powerpoint/2010/main" val="3339576217"/>
      </p:ext>
    </p:extLst>
  </p:cSld>
  <p:clrMapOvr>
    <a:masterClrMapping/>
  </p:clrMapOvr>
  <p:transition>
    <p:wipe dir="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Объект 4"/>
          <p:cNvSpPr>
            <a:spLocks noGrp="1"/>
          </p:cNvSpPr>
          <p:nvPr>
            <p:ph idx="1"/>
          </p:nvPr>
        </p:nvSpPr>
        <p:spPr>
          <a:xfrm>
            <a:off x="755576" y="2276475"/>
            <a:ext cx="8280920" cy="4465638"/>
          </a:xfrm>
        </p:spPr>
        <p:txBody>
          <a:bodyPr/>
          <a:lstStyle/>
          <a:p>
            <a:pPr algn="just"/>
            <a:endParaRPr lang="ru-RU" sz="2400" dirty="0"/>
          </a:p>
          <a:p>
            <a:endParaRPr lang="ru-RU" sz="2400" dirty="0" smtClean="0"/>
          </a:p>
        </p:txBody>
      </p:sp>
      <p:sp>
        <p:nvSpPr>
          <p:cNvPr id="5" name="Заголовок 2"/>
          <p:cNvSpPr>
            <a:spLocks noGrp="1"/>
          </p:cNvSpPr>
          <p:nvPr>
            <p:ph type="title"/>
          </p:nvPr>
        </p:nvSpPr>
        <p:spPr>
          <a:xfrm>
            <a:off x="683568" y="692696"/>
            <a:ext cx="8352482" cy="129644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smtClean="0"/>
              <a:t>Работа в переходный период</a:t>
            </a:r>
            <a:br>
              <a:rPr lang="ru-RU" sz="3200" dirty="0" smtClean="0"/>
            </a:br>
            <a:r>
              <a:rPr lang="ru-RU" sz="3200" dirty="0" smtClean="0"/>
              <a:t>письмо от 22.12.2016 №39682-ВА/Д23и</a:t>
            </a:r>
            <a:endParaRPr lang="ru-RU" sz="3200" dirty="0"/>
          </a:p>
        </p:txBody>
      </p:sp>
      <p:sp>
        <p:nvSpPr>
          <p:cNvPr id="3" name="Прямоугольник 2"/>
          <p:cNvSpPr/>
          <p:nvPr/>
        </p:nvSpPr>
        <p:spPr>
          <a:xfrm>
            <a:off x="467544" y="2348880"/>
            <a:ext cx="8424936" cy="3859518"/>
          </a:xfrm>
          <a:prstGeom prst="rect">
            <a:avLst/>
          </a:prstGeom>
        </p:spPr>
        <p:txBody>
          <a:bodyPr wrap="square">
            <a:spAutoFit/>
          </a:bodyPr>
          <a:lstStyle/>
          <a:p>
            <a:pPr marL="342900" indent="-342900" algn="just" eaLnBrk="0" fontAlgn="base" hangingPunct="0">
              <a:spcBef>
                <a:spcPct val="20000"/>
              </a:spcBef>
              <a:spcAft>
                <a:spcPct val="0"/>
              </a:spcAft>
              <a:buClr>
                <a:schemeClr val="tx1"/>
              </a:buClr>
              <a:buSzPct val="75000"/>
              <a:buFont typeface="Wingdings" pitchFamily="2" charset="2"/>
              <a:buChar char="l"/>
            </a:pPr>
            <a:r>
              <a:rPr lang="ru-RU" sz="2400" dirty="0"/>
              <a:t>если до 31 декабря 2016 г. включительно запрашивался кадастровый паспорт объекта недвижимости или выписка из ЕГРП об объекте недвижимости, заявителю предоставляется выписка из ЕГРН об основных характеристиках и зарегистрированных правах на объект недвижимости;</a:t>
            </a:r>
          </a:p>
          <a:p>
            <a:pPr marL="342900" indent="-342900" algn="just" eaLnBrk="0" fontAlgn="base" hangingPunct="0">
              <a:spcBef>
                <a:spcPct val="20000"/>
              </a:spcBef>
              <a:spcAft>
                <a:spcPct val="0"/>
              </a:spcAft>
              <a:buClr>
                <a:schemeClr val="tx1"/>
              </a:buClr>
              <a:buSzPct val="75000"/>
              <a:buFont typeface="Wingdings" pitchFamily="2" charset="2"/>
              <a:buChar char="l"/>
            </a:pPr>
            <a:r>
              <a:rPr lang="ru-RU" sz="2400" dirty="0"/>
              <a:t>если до 31 декабря 2016 г. включительно запрашивалась кадастровая выписка </a:t>
            </a:r>
            <a:br>
              <a:rPr lang="ru-RU" sz="2400" dirty="0"/>
            </a:br>
            <a:r>
              <a:rPr lang="ru-RU" sz="2400" dirty="0"/>
              <a:t>об объекте недвижимости, заявителю предоставляется выписка из ЕГРН об объекте недвижимости.</a:t>
            </a:r>
          </a:p>
        </p:txBody>
      </p:sp>
    </p:spTree>
    <p:extLst>
      <p:ext uri="{BB962C8B-B14F-4D97-AF65-F5344CB8AC3E}">
        <p14:creationId xmlns:p14="http://schemas.microsoft.com/office/powerpoint/2010/main" val="4272924803"/>
      </p:ext>
    </p:extLst>
  </p:cSld>
  <p:clrMapOvr>
    <a:masterClrMapping/>
  </p:clrMapOvr>
  <p:transition>
    <p:wipe dir="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Объект 4"/>
          <p:cNvSpPr>
            <a:spLocks noGrp="1"/>
          </p:cNvSpPr>
          <p:nvPr>
            <p:ph idx="1"/>
          </p:nvPr>
        </p:nvSpPr>
        <p:spPr>
          <a:xfrm>
            <a:off x="755576" y="2276475"/>
            <a:ext cx="8280920" cy="4465638"/>
          </a:xfrm>
        </p:spPr>
        <p:txBody>
          <a:bodyPr/>
          <a:lstStyle/>
          <a:p>
            <a:pPr algn="just"/>
            <a:endParaRPr lang="ru-RU" sz="2400" dirty="0"/>
          </a:p>
          <a:p>
            <a:endParaRPr lang="ru-RU" sz="2400" dirty="0" smtClean="0"/>
          </a:p>
        </p:txBody>
      </p:sp>
      <p:sp>
        <p:nvSpPr>
          <p:cNvPr id="5" name="Заголовок 2"/>
          <p:cNvSpPr>
            <a:spLocks noGrp="1"/>
          </p:cNvSpPr>
          <p:nvPr>
            <p:ph type="title"/>
          </p:nvPr>
        </p:nvSpPr>
        <p:spPr>
          <a:xfrm>
            <a:off x="683568" y="692696"/>
            <a:ext cx="8352482" cy="129644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smtClean="0"/>
              <a:t>Работа в переходный период</a:t>
            </a:r>
            <a:br>
              <a:rPr lang="ru-RU" sz="3200" dirty="0" smtClean="0"/>
            </a:br>
            <a:r>
              <a:rPr lang="ru-RU" sz="3200" dirty="0" smtClean="0"/>
              <a:t>письмо от 22.12.2016 №39682-ВА/Д23и</a:t>
            </a:r>
            <a:endParaRPr lang="ru-RU" sz="3200" dirty="0"/>
          </a:p>
        </p:txBody>
      </p:sp>
      <p:sp>
        <p:nvSpPr>
          <p:cNvPr id="3" name="Прямоугольник 2"/>
          <p:cNvSpPr/>
          <p:nvPr/>
        </p:nvSpPr>
        <p:spPr>
          <a:xfrm>
            <a:off x="755576" y="2348880"/>
            <a:ext cx="8136904" cy="4154984"/>
          </a:xfrm>
          <a:prstGeom prst="rect">
            <a:avLst/>
          </a:prstGeom>
        </p:spPr>
        <p:txBody>
          <a:bodyPr wrap="square">
            <a:spAutoFit/>
          </a:bodyPr>
          <a:lstStyle/>
          <a:p>
            <a:pPr indent="538163" algn="just"/>
            <a:r>
              <a:rPr lang="ru-RU" sz="2400" dirty="0"/>
              <a:t>Запросы о предоставлении сведений, содержащихся в ЕГРП, и сведений, внесенных в ГКН,  </a:t>
            </a:r>
            <a:r>
              <a:rPr lang="ru-RU" sz="2400" u="sng" dirty="0"/>
              <a:t>представленные после 1 января 2017 г.</a:t>
            </a:r>
            <a:r>
              <a:rPr lang="ru-RU" sz="2400" dirty="0"/>
              <a:t>, а также представленные </a:t>
            </a:r>
            <a:r>
              <a:rPr lang="ru-RU" sz="2400" dirty="0" smtClean="0"/>
              <a:t>до </a:t>
            </a:r>
            <a:r>
              <a:rPr lang="ru-RU" sz="2400" dirty="0"/>
              <a:t>1 января 2017 г., но </a:t>
            </a:r>
            <a:r>
              <a:rPr lang="ru-RU" sz="2400" u="sng" dirty="0"/>
              <a:t>плата по которым внесена после 1 января 2017 г.</a:t>
            </a:r>
            <a:r>
              <a:rPr lang="ru-RU" sz="2400" dirty="0"/>
              <a:t>, </a:t>
            </a:r>
            <a:r>
              <a:rPr lang="ru-RU" sz="2400" b="1" dirty="0"/>
              <a:t>рассмотрению не подлежат</a:t>
            </a:r>
            <a:r>
              <a:rPr lang="ru-RU" sz="2400" dirty="0"/>
              <a:t>. Внесенная плата может быть возвращена заявителям, </a:t>
            </a:r>
            <a:r>
              <a:rPr lang="ru-RU" sz="2400" dirty="0" smtClean="0"/>
              <a:t>запрос </a:t>
            </a:r>
            <a:r>
              <a:rPr lang="ru-RU" sz="2400" dirty="0"/>
              <a:t>считается неполученным и не рассматривается органом регистрации прав (т.е. заявитель не обращался в орган регистрации прав за услугой по предоставлению соответствующих сведений).</a:t>
            </a:r>
          </a:p>
        </p:txBody>
      </p:sp>
    </p:spTree>
    <p:extLst>
      <p:ext uri="{BB962C8B-B14F-4D97-AF65-F5344CB8AC3E}">
        <p14:creationId xmlns:p14="http://schemas.microsoft.com/office/powerpoint/2010/main" val="2622950937"/>
      </p:ext>
    </p:extLst>
  </p:cSld>
  <p:clrMapOvr>
    <a:masterClrMapping/>
  </p:clrMapOvr>
  <p:transition>
    <p:wipe dir="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Объект 4"/>
          <p:cNvSpPr>
            <a:spLocks noGrp="1"/>
          </p:cNvSpPr>
          <p:nvPr>
            <p:ph idx="1"/>
          </p:nvPr>
        </p:nvSpPr>
        <p:spPr>
          <a:xfrm>
            <a:off x="755576" y="2276475"/>
            <a:ext cx="8280920" cy="4465638"/>
          </a:xfrm>
        </p:spPr>
        <p:txBody>
          <a:bodyPr/>
          <a:lstStyle/>
          <a:p>
            <a:pPr algn="just"/>
            <a:r>
              <a:rPr lang="ru-RU" sz="2400" dirty="0" smtClean="0"/>
              <a:t>Вступил в силу </a:t>
            </a:r>
            <a:r>
              <a:rPr lang="ru-RU" sz="2400" dirty="0"/>
              <a:t>с </a:t>
            </a:r>
            <a:r>
              <a:rPr lang="ru-RU" sz="2400" dirty="0" smtClean="0"/>
              <a:t>01.01.2017</a:t>
            </a:r>
          </a:p>
          <a:p>
            <a:pPr algn="just"/>
            <a:r>
              <a:rPr lang="ru-RU" sz="2400" dirty="0" smtClean="0"/>
              <a:t>Отменен ФЗ от 21.07.1997 122-ФЗ (Ст. </a:t>
            </a:r>
            <a:r>
              <a:rPr lang="ru-RU" sz="2400" dirty="0"/>
              <a:t>31.1. </a:t>
            </a:r>
            <a:r>
              <a:rPr lang="ru-RU" sz="2400" dirty="0" smtClean="0"/>
              <a:t>Выплаты РФ компенсации </a:t>
            </a:r>
            <a:r>
              <a:rPr lang="ru-RU" sz="2400" dirty="0"/>
              <a:t>за утрату </a:t>
            </a:r>
            <a:r>
              <a:rPr lang="ru-RU" sz="2400" dirty="0" smtClean="0"/>
              <a:t>собственности </a:t>
            </a:r>
            <a:r>
              <a:rPr lang="ru-RU" sz="2400" dirty="0"/>
              <a:t>на жилое </a:t>
            </a:r>
            <a:r>
              <a:rPr lang="ru-RU" sz="2400" dirty="0" smtClean="0"/>
              <a:t>помещение отменяется с 01.01.2020)</a:t>
            </a:r>
            <a:endParaRPr lang="ru-RU" sz="2400" dirty="0"/>
          </a:p>
          <a:p>
            <a:pPr algn="just"/>
            <a:r>
              <a:rPr lang="ru-RU" sz="2400" dirty="0" smtClean="0"/>
              <a:t>ФЗ «О государственном кадастре недвижимости» переименован «О кадастровой деятельности», отменяются нормы о кадастровом учете</a:t>
            </a:r>
          </a:p>
          <a:p>
            <a:pPr algn="just"/>
            <a:r>
              <a:rPr lang="ru-RU" sz="2400" dirty="0" smtClean="0"/>
              <a:t>Технические правки в 29 федеральных законах</a:t>
            </a:r>
          </a:p>
          <a:p>
            <a:pPr algn="just"/>
            <a:endParaRPr lang="ru-RU" sz="2400" dirty="0"/>
          </a:p>
          <a:p>
            <a:endParaRPr lang="ru-RU" sz="2400" dirty="0" smtClean="0"/>
          </a:p>
        </p:txBody>
      </p:sp>
      <p:sp>
        <p:nvSpPr>
          <p:cNvPr id="5" name="Заголовок 2"/>
          <p:cNvSpPr>
            <a:spLocks noGrp="1"/>
          </p:cNvSpPr>
          <p:nvPr>
            <p:ph type="title"/>
          </p:nvPr>
        </p:nvSpPr>
        <p:spPr>
          <a:xfrm>
            <a:off x="683568" y="692696"/>
            <a:ext cx="8352482" cy="129644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a:t>Федеральный закон от 03.07.2016  </a:t>
            </a:r>
            <a:r>
              <a:rPr lang="ru-RU" altLang="ru-RU" sz="3200" dirty="0" smtClean="0"/>
              <a:t>№361-ФЗ «Вводный закон к 218-ФЗ</a:t>
            </a:r>
            <a:r>
              <a:rPr lang="ru-RU" sz="3200" dirty="0" smtClean="0"/>
              <a:t>»</a:t>
            </a:r>
            <a:endParaRPr lang="ru-RU" sz="3200" dirty="0"/>
          </a:p>
        </p:txBody>
      </p:sp>
    </p:spTree>
    <p:extLst>
      <p:ext uri="{BB962C8B-B14F-4D97-AF65-F5344CB8AC3E}">
        <p14:creationId xmlns:p14="http://schemas.microsoft.com/office/powerpoint/2010/main" val="741989430"/>
      </p:ext>
    </p:extLst>
  </p:cSld>
  <p:clrMapOvr>
    <a:masterClrMapping/>
  </p:clrMapOvr>
  <p:transition>
    <p:wipe dir="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a:t>
            </a:r>
            <a:r>
              <a:rPr lang="ru-RU" sz="3200" dirty="0" smtClean="0"/>
              <a:t>от 03.07.2016</a:t>
            </a:r>
            <a:br>
              <a:rPr lang="ru-RU" sz="3200" dirty="0" smtClean="0"/>
            </a:br>
            <a:r>
              <a:rPr lang="ru-RU" sz="3200" dirty="0" smtClean="0"/>
              <a:t>№ 315-ФЗ «О </a:t>
            </a:r>
            <a:r>
              <a:rPr lang="ru-RU" sz="3200" dirty="0" err="1" smtClean="0"/>
              <a:t>машино</a:t>
            </a:r>
            <a:r>
              <a:rPr lang="ru-RU" sz="3200" dirty="0" smtClean="0"/>
              <a:t>-местах»</a:t>
            </a:r>
            <a:endParaRPr lang="ru-RU" altLang="ru-RU" sz="3200" dirty="0" smtClean="0"/>
          </a:p>
        </p:txBody>
      </p:sp>
      <p:sp>
        <p:nvSpPr>
          <p:cNvPr id="96259" name="Объект 4"/>
          <p:cNvSpPr>
            <a:spLocks noGrp="1"/>
          </p:cNvSpPr>
          <p:nvPr>
            <p:ph idx="1"/>
          </p:nvPr>
        </p:nvSpPr>
        <p:spPr>
          <a:xfrm>
            <a:off x="755650" y="2276475"/>
            <a:ext cx="8208963" cy="4465638"/>
          </a:xfrm>
        </p:spPr>
        <p:txBody>
          <a:bodyPr/>
          <a:lstStyle/>
          <a:p>
            <a:pPr algn="just"/>
            <a:r>
              <a:rPr lang="ru-RU" dirty="0"/>
              <a:t>О внесении изменений в часть первую Гражданского кодекса Российской Федерации и отдельные законодательные акты Российской </a:t>
            </a:r>
            <a:r>
              <a:rPr lang="ru-RU" dirty="0" smtClean="0"/>
              <a:t>Федерации</a:t>
            </a:r>
          </a:p>
          <a:p>
            <a:pPr algn="just"/>
            <a:r>
              <a:rPr lang="ru-RU" dirty="0" smtClean="0"/>
              <a:t>вступает </a:t>
            </a:r>
            <a:r>
              <a:rPr lang="ru-RU" dirty="0"/>
              <a:t>в силу 1 января 2017 года</a:t>
            </a:r>
            <a:endParaRPr lang="ru-RU" altLang="ru-RU" dirty="0" smtClean="0"/>
          </a:p>
        </p:txBody>
      </p:sp>
    </p:spTree>
    <p:extLst>
      <p:ext uri="{BB962C8B-B14F-4D97-AF65-F5344CB8AC3E}">
        <p14:creationId xmlns:p14="http://schemas.microsoft.com/office/powerpoint/2010/main" val="525436310"/>
      </p:ext>
    </p:extLst>
  </p:cSld>
  <p:clrMapOvr>
    <a:masterClrMapping/>
  </p:clrMapOvr>
  <p:transition>
    <p:wipe dir="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от 03.07.2016</a:t>
            </a:r>
            <a:br>
              <a:rPr lang="ru-RU" sz="3200" dirty="0"/>
            </a:br>
            <a:r>
              <a:rPr lang="ru-RU" sz="3200" dirty="0"/>
              <a:t>№ 315-ФЗ «О </a:t>
            </a:r>
            <a:r>
              <a:rPr lang="ru-RU" sz="3200" dirty="0" err="1"/>
              <a:t>машино</a:t>
            </a:r>
            <a:r>
              <a:rPr lang="ru-RU" sz="3200" dirty="0"/>
              <a:t>-местах»</a:t>
            </a:r>
            <a:endParaRPr lang="ru-RU" altLang="ru-RU" sz="3200" dirty="0" smtClean="0"/>
          </a:p>
        </p:txBody>
      </p:sp>
      <p:sp>
        <p:nvSpPr>
          <p:cNvPr id="96259" name="Объект 4"/>
          <p:cNvSpPr>
            <a:spLocks noGrp="1"/>
          </p:cNvSpPr>
          <p:nvPr>
            <p:ph idx="1"/>
          </p:nvPr>
        </p:nvSpPr>
        <p:spPr>
          <a:xfrm>
            <a:off x="755650" y="2276475"/>
            <a:ext cx="8208963" cy="4465638"/>
          </a:xfrm>
        </p:spPr>
        <p:txBody>
          <a:bodyPr/>
          <a:lstStyle/>
          <a:p>
            <a:pPr algn="just"/>
            <a:r>
              <a:rPr lang="ru-RU" dirty="0"/>
              <a:t>К недвижимым вещам относятся жилые и нежилые помещения, а также предназначенные для размещения транспортных средств части зданий или сооружений (</a:t>
            </a:r>
            <a:r>
              <a:rPr lang="ru-RU" dirty="0" err="1"/>
              <a:t>машино</a:t>
            </a:r>
            <a:r>
              <a:rPr lang="ru-RU" dirty="0"/>
              <a:t>-места), если границы таких помещений, частей зданий или сооружений описаны в установленном законодательством о государственном кадастровом учете </a:t>
            </a:r>
            <a:r>
              <a:rPr lang="ru-RU" dirty="0" smtClean="0"/>
              <a:t>порядке (ст. 130 ГК)</a:t>
            </a:r>
            <a:endParaRPr lang="ru-RU" altLang="ru-RU" dirty="0" smtClean="0"/>
          </a:p>
        </p:txBody>
      </p:sp>
    </p:spTree>
    <p:extLst>
      <p:ext uri="{BB962C8B-B14F-4D97-AF65-F5344CB8AC3E}">
        <p14:creationId xmlns:p14="http://schemas.microsoft.com/office/powerpoint/2010/main" val="1200651383"/>
      </p:ext>
    </p:extLst>
  </p:cSld>
  <p:clrMapOvr>
    <a:masterClrMapping/>
  </p:clrMapOvr>
  <p:transition>
    <p:wipe dir="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от 03.07.2016</a:t>
            </a:r>
            <a:br>
              <a:rPr lang="ru-RU" sz="3200" dirty="0"/>
            </a:br>
            <a:r>
              <a:rPr lang="ru-RU" sz="3200" dirty="0"/>
              <a:t>№ 315-ФЗ «О </a:t>
            </a:r>
            <a:r>
              <a:rPr lang="ru-RU" sz="3200" dirty="0" err="1"/>
              <a:t>машино</a:t>
            </a:r>
            <a:r>
              <a:rPr lang="ru-RU" sz="3200" dirty="0"/>
              <a:t>-местах»</a:t>
            </a:r>
            <a:endParaRPr lang="ru-RU" altLang="ru-RU" sz="3200" dirty="0" smtClean="0"/>
          </a:p>
        </p:txBody>
      </p:sp>
      <p:sp>
        <p:nvSpPr>
          <p:cNvPr id="96259" name="Объект 4"/>
          <p:cNvSpPr>
            <a:spLocks noGrp="1"/>
          </p:cNvSpPr>
          <p:nvPr>
            <p:ph idx="1"/>
          </p:nvPr>
        </p:nvSpPr>
        <p:spPr>
          <a:xfrm>
            <a:off x="755650" y="2276475"/>
            <a:ext cx="8208963" cy="4465638"/>
          </a:xfrm>
        </p:spPr>
        <p:txBody>
          <a:bodyPr/>
          <a:lstStyle/>
          <a:p>
            <a:pPr algn="just"/>
            <a:r>
              <a:rPr lang="ru-RU" dirty="0" err="1"/>
              <a:t>машино</a:t>
            </a:r>
            <a:r>
              <a:rPr lang="ru-RU" dirty="0"/>
              <a:t>-место – предназначенная исключительно для размещения транспортного средства индивидуально-определенная часть здания или сооружения, которая не ограничена либо частично ограничена строительной или иной ограждающей конструкцией и границы которой описаны в установленном законодательством о государственном кадастровом учете порядке</a:t>
            </a:r>
            <a:r>
              <a:rPr lang="ru-RU" dirty="0" smtClean="0"/>
              <a:t>. (п. 29 ст. 1 </a:t>
            </a:r>
            <a:r>
              <a:rPr lang="ru-RU" dirty="0" err="1" smtClean="0"/>
              <a:t>Грд.К</a:t>
            </a:r>
            <a:r>
              <a:rPr lang="ru-RU" dirty="0" smtClean="0"/>
              <a:t>)</a:t>
            </a:r>
            <a:endParaRPr lang="ru-RU" altLang="ru-RU" dirty="0" smtClean="0"/>
          </a:p>
        </p:txBody>
      </p:sp>
    </p:spTree>
    <p:extLst>
      <p:ext uri="{BB962C8B-B14F-4D97-AF65-F5344CB8AC3E}">
        <p14:creationId xmlns:p14="http://schemas.microsoft.com/office/powerpoint/2010/main" val="1406612089"/>
      </p:ext>
    </p:extLst>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14. Основания </a:t>
            </a:r>
            <a:r>
              <a:rPr lang="ru-RU" sz="2800" b="0" dirty="0" smtClean="0"/>
              <a:t>кадастрового </a:t>
            </a:r>
            <a:r>
              <a:rPr lang="ru-RU" sz="2800" b="0" dirty="0"/>
              <a:t>учета и </a:t>
            </a:r>
            <a:r>
              <a:rPr lang="ru-RU" sz="2800" b="0" dirty="0" smtClean="0"/>
              <a:t>государственной регистрации </a:t>
            </a:r>
            <a:r>
              <a:rPr lang="ru-RU" sz="2800" b="0" dirty="0"/>
              <a:t>прав</a:t>
            </a:r>
          </a:p>
        </p:txBody>
      </p:sp>
      <p:sp>
        <p:nvSpPr>
          <p:cNvPr id="3" name="Прямоугольник 2"/>
          <p:cNvSpPr/>
          <p:nvPr/>
        </p:nvSpPr>
        <p:spPr>
          <a:xfrm>
            <a:off x="755650" y="2349500"/>
            <a:ext cx="8178800" cy="4493538"/>
          </a:xfrm>
          <a:prstGeom prst="rect">
            <a:avLst/>
          </a:prstGeom>
        </p:spPr>
        <p:txBody>
          <a:bodyPr>
            <a:spAutoFit/>
          </a:bodyPr>
          <a:lstStyle/>
          <a:p>
            <a:pPr algn="just"/>
            <a:r>
              <a:rPr lang="ru-RU" sz="2200" u="sng" dirty="0"/>
              <a:t>5. </a:t>
            </a:r>
            <a:r>
              <a:rPr lang="ru-RU" sz="2200" u="sng" dirty="0" smtClean="0"/>
              <a:t>ГКУ осуществляется </a:t>
            </a:r>
            <a:r>
              <a:rPr lang="ru-RU" sz="2200" u="sng" dirty="0"/>
              <a:t>без одновременной </a:t>
            </a:r>
            <a:r>
              <a:rPr lang="ru-RU" sz="2200" u="sng" dirty="0" smtClean="0"/>
              <a:t>ГРП </a:t>
            </a:r>
            <a:r>
              <a:rPr lang="ru-RU" sz="2200" dirty="0" smtClean="0"/>
              <a:t>:</a:t>
            </a:r>
            <a:endParaRPr lang="ru-RU" sz="2200" dirty="0"/>
          </a:p>
          <a:p>
            <a:pPr marL="457200" indent="-457200" algn="just">
              <a:buFont typeface="+mj-lt"/>
              <a:buAutoNum type="arabicParenR" startAt="5"/>
            </a:pPr>
            <a:r>
              <a:rPr lang="ru-RU" sz="2200" dirty="0" smtClean="0"/>
              <a:t>в </a:t>
            </a:r>
            <a:r>
              <a:rPr lang="ru-RU" sz="2200" dirty="0"/>
              <a:t>отношении здания, являющегося многоквартирным домом, и помещений, являющихся общим имуществом в таком доме, одновременно с осуществлением </a:t>
            </a:r>
            <a:r>
              <a:rPr lang="ru-RU" sz="2200" dirty="0" smtClean="0"/>
              <a:t>ГКУ квартир</a:t>
            </a:r>
            <a:r>
              <a:rPr lang="ru-RU" sz="2200" dirty="0"/>
              <a:t>;</a:t>
            </a:r>
          </a:p>
          <a:p>
            <a:pPr marL="457200" indent="-457200" algn="just">
              <a:buFontTx/>
              <a:buAutoNum type="arabicParenR" startAt="5"/>
            </a:pPr>
            <a:r>
              <a:rPr lang="ru-RU" sz="2200" dirty="0"/>
              <a:t>в связи с изменением основных характеристик </a:t>
            </a:r>
            <a:r>
              <a:rPr lang="ru-RU" sz="2200" dirty="0" smtClean="0"/>
              <a:t>объекта;</a:t>
            </a:r>
          </a:p>
          <a:p>
            <a:pPr marL="457200" indent="-457200" algn="just">
              <a:buFontTx/>
              <a:buAutoNum type="arabicParenR" startAt="5"/>
            </a:pPr>
            <a:endParaRPr lang="ru-RU" sz="2200" dirty="0"/>
          </a:p>
          <a:p>
            <a:pPr marL="457200" indent="-457200" algn="just">
              <a:buFontTx/>
              <a:buAutoNum type="arabicParenR" startAt="5"/>
            </a:pPr>
            <a:r>
              <a:rPr lang="ru-RU" sz="2200" dirty="0" smtClean="0"/>
              <a:t>в </a:t>
            </a:r>
            <a:r>
              <a:rPr lang="ru-RU" sz="2200" dirty="0"/>
              <a:t>отношении образуемых при выполнении комплексных кадастровых работ земельных </a:t>
            </a:r>
            <a:r>
              <a:rPr lang="ru-RU" sz="2200" dirty="0" smtClean="0"/>
              <a:t>участков</a:t>
            </a:r>
            <a:r>
              <a:rPr lang="ru-RU" sz="2200" dirty="0"/>
              <a:t> </a:t>
            </a:r>
            <a:r>
              <a:rPr lang="ru-RU" sz="2200" dirty="0" smtClean="0"/>
              <a:t>общего пользования, а также на которых расположены ОКС;</a:t>
            </a:r>
          </a:p>
          <a:p>
            <a:pPr marL="457200" indent="-457200" algn="just">
              <a:buFontTx/>
              <a:buAutoNum type="arabicParenR" startAt="5"/>
            </a:pPr>
            <a:r>
              <a:rPr lang="ru-RU" sz="2200" dirty="0"/>
              <a:t>в отношении ЗУ, образуемых на основании решения об изъятии</a:t>
            </a:r>
            <a:r>
              <a:rPr lang="ru-RU" sz="2200" dirty="0" smtClean="0"/>
              <a:t>;</a:t>
            </a:r>
          </a:p>
          <a:p>
            <a:pPr marL="457200" indent="-457200" algn="just">
              <a:buFontTx/>
              <a:buAutoNum type="arabicParenR" startAt="5"/>
            </a:pPr>
            <a:endParaRPr lang="ru-RU" sz="2200" dirty="0"/>
          </a:p>
        </p:txBody>
      </p:sp>
    </p:spTree>
    <p:extLst>
      <p:ext uri="{BB962C8B-B14F-4D97-AF65-F5344CB8AC3E}">
        <p14:creationId xmlns:p14="http://schemas.microsoft.com/office/powerpoint/2010/main" val="2690817420"/>
      </p:ext>
    </p:extLst>
  </p:cSld>
  <p:clrMapOvr>
    <a:masterClrMapping/>
  </p:clrMapOvr>
  <p:transition>
    <p:wipe dir="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от 03.07.2016</a:t>
            </a:r>
            <a:br>
              <a:rPr lang="ru-RU" sz="3200" dirty="0"/>
            </a:br>
            <a:r>
              <a:rPr lang="ru-RU" sz="3200" dirty="0"/>
              <a:t>№ 315-ФЗ «О </a:t>
            </a:r>
            <a:r>
              <a:rPr lang="ru-RU" sz="3200" dirty="0" err="1"/>
              <a:t>машино</a:t>
            </a:r>
            <a:r>
              <a:rPr lang="ru-RU" sz="3200" dirty="0"/>
              <a:t>-местах»</a:t>
            </a:r>
            <a:endParaRPr lang="ru-RU" altLang="ru-RU" sz="3200" dirty="0" smtClean="0"/>
          </a:p>
        </p:txBody>
      </p:sp>
      <p:sp>
        <p:nvSpPr>
          <p:cNvPr id="96259" name="Объект 4"/>
          <p:cNvSpPr>
            <a:spLocks noGrp="1"/>
          </p:cNvSpPr>
          <p:nvPr>
            <p:ph idx="1"/>
          </p:nvPr>
        </p:nvSpPr>
        <p:spPr>
          <a:xfrm>
            <a:off x="755650" y="2276475"/>
            <a:ext cx="8208963" cy="4465638"/>
          </a:xfrm>
        </p:spPr>
        <p:txBody>
          <a:bodyPr/>
          <a:lstStyle/>
          <a:p>
            <a:pPr marL="0" indent="0" algn="just">
              <a:buNone/>
            </a:pPr>
            <a:r>
              <a:rPr lang="ru-RU" dirty="0" smtClean="0"/>
              <a:t>Оборот </a:t>
            </a:r>
            <a:r>
              <a:rPr lang="ru-RU" dirty="0" err="1" smtClean="0"/>
              <a:t>машино</a:t>
            </a:r>
            <a:r>
              <a:rPr lang="ru-RU" dirty="0" smtClean="0"/>
              <a:t>-мест по аналогии с оборотом помещений включается в:</a:t>
            </a:r>
          </a:p>
          <a:p>
            <a:pPr algn="just"/>
            <a:r>
              <a:rPr lang="ru-RU" dirty="0" smtClean="0"/>
              <a:t>ФЗ от </a:t>
            </a:r>
            <a:r>
              <a:rPr lang="ru-RU" dirty="0"/>
              <a:t>16 июля 1998 года </a:t>
            </a:r>
            <a:r>
              <a:rPr lang="ru-RU" dirty="0" smtClean="0"/>
              <a:t>№102-ФЗ «</a:t>
            </a:r>
            <a:r>
              <a:rPr lang="ru-RU" dirty="0"/>
              <a:t>Об </a:t>
            </a:r>
            <a:r>
              <a:rPr lang="ru-RU" dirty="0" smtClean="0"/>
              <a:t>ипотеке </a:t>
            </a:r>
            <a:r>
              <a:rPr lang="ru-RU" dirty="0"/>
              <a:t>(залоге недвижимости</a:t>
            </a:r>
            <a:r>
              <a:rPr lang="ru-RU" dirty="0" smtClean="0"/>
              <a:t>)»</a:t>
            </a:r>
          </a:p>
          <a:p>
            <a:pPr algn="just"/>
            <a:r>
              <a:rPr lang="ru-RU" dirty="0"/>
              <a:t>Градостроительный кодекс </a:t>
            </a:r>
            <a:r>
              <a:rPr lang="ru-RU" dirty="0" smtClean="0"/>
              <a:t>РФ</a:t>
            </a:r>
          </a:p>
          <a:p>
            <a:pPr algn="just"/>
            <a:r>
              <a:rPr lang="ru-RU" dirty="0" smtClean="0"/>
              <a:t>ФЗ от </a:t>
            </a:r>
            <a:r>
              <a:rPr lang="ru-RU" dirty="0"/>
              <a:t>13 июля 2015 года № 218-ФЗ </a:t>
            </a:r>
            <a:r>
              <a:rPr lang="ru-RU" dirty="0" smtClean="0"/>
              <a:t>«</a:t>
            </a:r>
            <a:r>
              <a:rPr lang="ru-RU" dirty="0"/>
              <a:t>О государственной регистрации недвижимости</a:t>
            </a:r>
            <a:r>
              <a:rPr lang="ru-RU" dirty="0" smtClean="0"/>
              <a:t>» (в части учета, приостановок, описания) </a:t>
            </a:r>
          </a:p>
          <a:p>
            <a:pPr algn="just"/>
            <a:endParaRPr lang="ru-RU" altLang="ru-RU" dirty="0" smtClean="0"/>
          </a:p>
        </p:txBody>
      </p:sp>
    </p:spTree>
    <p:extLst>
      <p:ext uri="{BB962C8B-B14F-4D97-AF65-F5344CB8AC3E}">
        <p14:creationId xmlns:p14="http://schemas.microsoft.com/office/powerpoint/2010/main" val="561462538"/>
      </p:ext>
    </p:extLst>
  </p:cSld>
  <p:clrMapOvr>
    <a:masterClrMapping/>
  </p:clrMapOvr>
  <p:transition>
    <p:wipe dir="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smtClean="0"/>
              <a:t>Границы </a:t>
            </a:r>
            <a:r>
              <a:rPr lang="ru-RU" sz="3200" dirty="0"/>
              <a:t>и </a:t>
            </a:r>
            <a:r>
              <a:rPr lang="ru-RU" sz="3200" dirty="0" smtClean="0"/>
              <a:t>площадь </a:t>
            </a:r>
            <a:r>
              <a:rPr lang="ru-RU" sz="3200" dirty="0" err="1"/>
              <a:t>машино</a:t>
            </a:r>
            <a:r>
              <a:rPr lang="ru-RU" sz="3200" dirty="0"/>
              <a:t>-места</a:t>
            </a:r>
            <a:endParaRPr lang="ru-RU" altLang="ru-RU" sz="3200" dirty="0" smtClean="0"/>
          </a:p>
        </p:txBody>
      </p:sp>
      <p:sp>
        <p:nvSpPr>
          <p:cNvPr id="96259" name="Объект 4"/>
          <p:cNvSpPr>
            <a:spLocks noGrp="1"/>
          </p:cNvSpPr>
          <p:nvPr>
            <p:ph idx="1"/>
          </p:nvPr>
        </p:nvSpPr>
        <p:spPr>
          <a:xfrm>
            <a:off x="755650" y="2276475"/>
            <a:ext cx="8208963" cy="4465638"/>
          </a:xfrm>
        </p:spPr>
        <p:txBody>
          <a:bodyPr/>
          <a:lstStyle/>
          <a:p>
            <a:pPr algn="just"/>
            <a:r>
              <a:rPr lang="ru-RU" dirty="0"/>
              <a:t>Местоположение </a:t>
            </a:r>
            <a:r>
              <a:rPr lang="ru-RU" dirty="0" err="1"/>
              <a:t>машино</a:t>
            </a:r>
            <a:r>
              <a:rPr lang="ru-RU" dirty="0"/>
              <a:t>-места устанавливается посредством графического отображения на плане </a:t>
            </a:r>
            <a:r>
              <a:rPr lang="ru-RU" dirty="0" smtClean="0"/>
              <a:t>этажа геометрической </a:t>
            </a:r>
            <a:r>
              <a:rPr lang="ru-RU" dirty="0"/>
              <a:t>фигуры, соответствующей границе </a:t>
            </a:r>
            <a:r>
              <a:rPr lang="ru-RU" dirty="0" err="1"/>
              <a:t>машино</a:t>
            </a:r>
            <a:r>
              <a:rPr lang="ru-RU" dirty="0"/>
              <a:t>-места</a:t>
            </a:r>
            <a:r>
              <a:rPr lang="ru-RU" dirty="0" smtClean="0"/>
              <a:t>.</a:t>
            </a:r>
          </a:p>
          <a:p>
            <a:pPr algn="just"/>
            <a:r>
              <a:rPr lang="ru-RU" dirty="0"/>
              <a:t>Границы </a:t>
            </a:r>
            <a:r>
              <a:rPr lang="ru-RU" dirty="0" err="1"/>
              <a:t>машино</a:t>
            </a:r>
            <a:r>
              <a:rPr lang="ru-RU" dirty="0"/>
              <a:t>-места определяются проектной документацией здания, сооружения и обозначаются или </a:t>
            </a:r>
            <a:r>
              <a:rPr lang="ru-RU" dirty="0" smtClean="0"/>
              <a:t>закрепляются, </a:t>
            </a:r>
            <a:r>
              <a:rPr lang="ru-RU" dirty="0"/>
              <a:t>в том числе путем нанесения на поверхность пола или кровли </a:t>
            </a:r>
            <a:r>
              <a:rPr lang="ru-RU" dirty="0" smtClean="0"/>
              <a:t>разметки.</a:t>
            </a:r>
          </a:p>
          <a:p>
            <a:pPr marL="0" indent="0" algn="just">
              <a:buNone/>
            </a:pPr>
            <a:endParaRPr lang="ru-RU" altLang="ru-RU" dirty="0" smtClean="0"/>
          </a:p>
        </p:txBody>
      </p:sp>
    </p:spTree>
    <p:extLst>
      <p:ext uri="{BB962C8B-B14F-4D97-AF65-F5344CB8AC3E}">
        <p14:creationId xmlns:p14="http://schemas.microsoft.com/office/powerpoint/2010/main" val="235256905"/>
      </p:ext>
    </p:extLst>
  </p:cSld>
  <p:clrMapOvr>
    <a:masterClrMapping/>
  </p:clrMapOvr>
  <p:transition>
    <p:wipe dir="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smtClean="0"/>
              <a:t>Границы и </a:t>
            </a:r>
            <a:r>
              <a:rPr lang="ru-RU" sz="3200" dirty="0"/>
              <a:t>площадь </a:t>
            </a:r>
            <a:r>
              <a:rPr lang="ru-RU" sz="3200" dirty="0" err="1"/>
              <a:t>машино</a:t>
            </a:r>
            <a:r>
              <a:rPr lang="ru-RU" sz="3200" dirty="0"/>
              <a:t>-места</a:t>
            </a:r>
            <a:endParaRPr lang="ru-RU" altLang="ru-RU" sz="3200" dirty="0" smtClean="0"/>
          </a:p>
        </p:txBody>
      </p:sp>
      <p:sp>
        <p:nvSpPr>
          <p:cNvPr id="96259" name="Объект 4"/>
          <p:cNvSpPr>
            <a:spLocks noGrp="1"/>
          </p:cNvSpPr>
          <p:nvPr>
            <p:ph idx="1"/>
          </p:nvPr>
        </p:nvSpPr>
        <p:spPr>
          <a:xfrm>
            <a:off x="755650" y="2276475"/>
            <a:ext cx="8208963" cy="4465638"/>
          </a:xfrm>
        </p:spPr>
        <p:txBody>
          <a:bodyPr/>
          <a:lstStyle/>
          <a:p>
            <a:pPr algn="just"/>
            <a:r>
              <a:rPr lang="ru-RU" sz="2400" dirty="0"/>
              <a:t>Границы </a:t>
            </a:r>
            <a:r>
              <a:rPr lang="ru-RU" sz="2400" dirty="0" err="1"/>
              <a:t>машино</a:t>
            </a:r>
            <a:r>
              <a:rPr lang="ru-RU" sz="2400" dirty="0"/>
              <a:t>-места </a:t>
            </a:r>
            <a:r>
              <a:rPr lang="ru-RU" sz="2400" dirty="0" smtClean="0"/>
              <a:t>устанавливаются </a:t>
            </a:r>
            <a:r>
              <a:rPr lang="ru-RU" sz="2400" dirty="0"/>
              <a:t>либо восстанавливаются путем определения расстояния от не менее </a:t>
            </a:r>
            <a:r>
              <a:rPr lang="ru-RU" sz="2400" dirty="0" smtClean="0"/>
              <a:t>2 точек</a:t>
            </a:r>
            <a:r>
              <a:rPr lang="ru-RU" sz="2400" dirty="0"/>
              <a:t>, находящихся в прямой видимости и закрепленных долговременными специальными </a:t>
            </a:r>
            <a:r>
              <a:rPr lang="ru-RU" sz="2400" dirty="0" smtClean="0"/>
              <a:t>метками на конструктивных элементах, до </a:t>
            </a:r>
            <a:r>
              <a:rPr lang="ru-RU" sz="2400" dirty="0"/>
              <a:t>характерных точек </a:t>
            </a:r>
            <a:r>
              <a:rPr lang="ru-RU" sz="2400" dirty="0" smtClean="0"/>
              <a:t>границ, </a:t>
            </a:r>
            <a:r>
              <a:rPr lang="ru-RU" sz="2400" dirty="0"/>
              <a:t>а также расстояний между характерными точками </a:t>
            </a:r>
            <a:r>
              <a:rPr lang="ru-RU" sz="2400" dirty="0" smtClean="0"/>
              <a:t>границ.</a:t>
            </a:r>
          </a:p>
          <a:p>
            <a:pPr algn="just"/>
            <a:r>
              <a:rPr lang="ru-RU" sz="2400" dirty="0"/>
              <a:t>Площадь </a:t>
            </a:r>
            <a:r>
              <a:rPr lang="ru-RU" sz="2400" dirty="0" err="1"/>
              <a:t>машино</a:t>
            </a:r>
            <a:r>
              <a:rPr lang="ru-RU" sz="2400" dirty="0"/>
              <a:t>-места </a:t>
            </a:r>
            <a:r>
              <a:rPr lang="ru-RU" sz="2400" dirty="0" smtClean="0"/>
              <a:t>должна </a:t>
            </a:r>
            <a:r>
              <a:rPr lang="ru-RU" sz="2400" dirty="0"/>
              <a:t>соответствовать </a:t>
            </a:r>
            <a:r>
              <a:rPr lang="ru-RU" sz="2400" dirty="0" smtClean="0"/>
              <a:t>минимально (5.3м х 2.5м) </a:t>
            </a:r>
            <a:r>
              <a:rPr lang="ru-RU" sz="2400" dirty="0"/>
              <a:t>и </a:t>
            </a:r>
            <a:r>
              <a:rPr lang="ru-RU" sz="2400" dirty="0" smtClean="0"/>
              <a:t>максимально </a:t>
            </a:r>
            <a:r>
              <a:rPr lang="ru-RU" sz="2400" dirty="0"/>
              <a:t>допустимым </a:t>
            </a:r>
            <a:r>
              <a:rPr lang="ru-RU" sz="2400" dirty="0" smtClean="0"/>
              <a:t>размерам (6.2м х 3.6м). </a:t>
            </a:r>
            <a:r>
              <a:rPr lang="ru-RU" sz="2400" dirty="0"/>
              <a:t>Приказ  Минэкономразвития РФ от 07.12.2016 № 792</a:t>
            </a:r>
            <a:endParaRPr lang="ru-RU" altLang="ru-RU" sz="2400" dirty="0" smtClean="0"/>
          </a:p>
        </p:txBody>
      </p:sp>
    </p:spTree>
    <p:extLst>
      <p:ext uri="{BB962C8B-B14F-4D97-AF65-F5344CB8AC3E}">
        <p14:creationId xmlns:p14="http://schemas.microsoft.com/office/powerpoint/2010/main" val="2504160390"/>
      </p:ext>
    </p:extLst>
  </p:cSld>
  <p:clrMapOvr>
    <a:masterClrMapping/>
  </p:clrMapOvr>
  <p:transition>
    <p:wipe dir="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Определение координат </a:t>
            </a:r>
            <a:r>
              <a:rPr lang="ru-RU" sz="3200" dirty="0" err="1"/>
              <a:t>машино</a:t>
            </a:r>
            <a:r>
              <a:rPr lang="ru-RU" sz="3200" dirty="0"/>
              <a:t>-места</a:t>
            </a:r>
            <a:endParaRPr lang="ru-RU" altLang="ru-RU" sz="3200" dirty="0" smtClean="0"/>
          </a:p>
        </p:txBody>
      </p:sp>
      <p:sp>
        <p:nvSpPr>
          <p:cNvPr id="96259" name="Объект 4"/>
          <p:cNvSpPr>
            <a:spLocks noGrp="1"/>
          </p:cNvSpPr>
          <p:nvPr>
            <p:ph idx="1"/>
          </p:nvPr>
        </p:nvSpPr>
        <p:spPr>
          <a:xfrm>
            <a:off x="539552" y="2276475"/>
            <a:ext cx="8496944" cy="4465638"/>
          </a:xfrm>
        </p:spPr>
        <p:txBody>
          <a:bodyPr/>
          <a:lstStyle/>
          <a:p>
            <a:pPr algn="just"/>
            <a:r>
              <a:rPr lang="ru-RU" sz="2400" dirty="0"/>
              <a:t>По желанию заказчика кадастровых работ могут быть дополнительно определены координаты специальных меток. По желанию </a:t>
            </a:r>
            <a:r>
              <a:rPr lang="ru-RU" sz="2400" dirty="0" smtClean="0"/>
              <a:t>правообладателя характерные </a:t>
            </a:r>
            <a:r>
              <a:rPr lang="ru-RU" sz="2400" dirty="0"/>
              <a:t>точки границ </a:t>
            </a:r>
            <a:r>
              <a:rPr lang="ru-RU" sz="2400" dirty="0" err="1"/>
              <a:t>машино</a:t>
            </a:r>
            <a:r>
              <a:rPr lang="ru-RU" sz="2400" dirty="0"/>
              <a:t>-места могут быть </a:t>
            </a:r>
            <a:r>
              <a:rPr lang="ru-RU" sz="2400" dirty="0" smtClean="0"/>
              <a:t>закреплены специальны</a:t>
            </a:r>
            <a:r>
              <a:rPr lang="ru-RU" sz="2400" dirty="0"/>
              <a:t>ми метками на поверхности пола.</a:t>
            </a:r>
            <a:endParaRPr lang="ru-RU" altLang="ru-RU" sz="2400" dirty="0"/>
          </a:p>
          <a:p>
            <a:pPr algn="just"/>
            <a:r>
              <a:rPr lang="ru-RU" sz="2400" dirty="0" smtClean="0"/>
              <a:t>В </a:t>
            </a:r>
            <a:r>
              <a:rPr lang="ru-RU" sz="2400" dirty="0"/>
              <a:t>случае, если </a:t>
            </a:r>
            <a:r>
              <a:rPr lang="ru-RU" sz="2400" dirty="0" smtClean="0"/>
              <a:t>местоположение </a:t>
            </a:r>
            <a:r>
              <a:rPr lang="ru-RU" sz="2400" dirty="0" err="1"/>
              <a:t>машино</a:t>
            </a:r>
            <a:r>
              <a:rPr lang="ru-RU" sz="2400" dirty="0"/>
              <a:t>-места устанавливалось путем определения координат </a:t>
            </a:r>
            <a:r>
              <a:rPr lang="ru-RU" sz="2400" dirty="0" smtClean="0"/>
              <a:t>характерных </a:t>
            </a:r>
            <a:r>
              <a:rPr lang="ru-RU" sz="2400" dirty="0"/>
              <a:t>точек границ помещения или </a:t>
            </a:r>
            <a:r>
              <a:rPr lang="ru-RU" sz="2400" dirty="0" smtClean="0"/>
              <a:t>дополнительного </a:t>
            </a:r>
            <a:r>
              <a:rPr lang="ru-RU" sz="2400" dirty="0"/>
              <a:t>определения координат специальных меток, в </a:t>
            </a:r>
            <a:r>
              <a:rPr lang="ru-RU" sz="2400" dirty="0" smtClean="0"/>
              <a:t>тех. </a:t>
            </a:r>
            <a:r>
              <a:rPr lang="ru-RU" sz="2400" dirty="0"/>
              <a:t>плане помещения или </a:t>
            </a:r>
            <a:r>
              <a:rPr lang="ru-RU" sz="2400" dirty="0" err="1"/>
              <a:t>машино</a:t>
            </a:r>
            <a:r>
              <a:rPr lang="ru-RU" sz="2400" dirty="0"/>
              <a:t>-места также приводятся сведения </a:t>
            </a:r>
            <a:r>
              <a:rPr lang="ru-RU" sz="2400" dirty="0" smtClean="0"/>
              <a:t>о исп. геодезической основе</a:t>
            </a:r>
            <a:endParaRPr lang="ru-RU" altLang="ru-RU" sz="2400" dirty="0" smtClean="0"/>
          </a:p>
        </p:txBody>
      </p:sp>
    </p:spTree>
    <p:extLst>
      <p:ext uri="{BB962C8B-B14F-4D97-AF65-F5344CB8AC3E}">
        <p14:creationId xmlns:p14="http://schemas.microsoft.com/office/powerpoint/2010/main" val="1359546752"/>
      </p:ext>
    </p:extLst>
  </p:cSld>
  <p:clrMapOvr>
    <a:masterClrMapping/>
  </p:clrMapOvr>
  <p:transition>
    <p:wipe dir="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smtClean="0"/>
              <a:t>Форма технического плана </a:t>
            </a:r>
            <a:r>
              <a:rPr lang="ru-RU" sz="3200" dirty="0" err="1" smtClean="0"/>
              <a:t>машино</a:t>
            </a:r>
            <a:r>
              <a:rPr lang="ru-RU" sz="3200" dirty="0" smtClean="0"/>
              <a:t>-места</a:t>
            </a:r>
            <a:endParaRPr lang="ru-RU" altLang="ru-RU" sz="3200" dirty="0" smtClean="0"/>
          </a:p>
        </p:txBody>
      </p:sp>
      <p:sp>
        <p:nvSpPr>
          <p:cNvPr id="96259" name="Объект 4"/>
          <p:cNvSpPr>
            <a:spLocks noGrp="1"/>
          </p:cNvSpPr>
          <p:nvPr>
            <p:ph idx="1"/>
          </p:nvPr>
        </p:nvSpPr>
        <p:spPr>
          <a:xfrm>
            <a:off x="539552" y="2276475"/>
            <a:ext cx="8496944" cy="4465638"/>
          </a:xfrm>
        </p:spPr>
        <p:txBody>
          <a:bodyPr/>
          <a:lstStyle/>
          <a:p>
            <a:pPr algn="just"/>
            <a:r>
              <a:rPr lang="ru-RU" altLang="ru-RU" sz="2400" dirty="0"/>
              <a:t>Приказ Минэкономразвития России </a:t>
            </a:r>
            <a:r>
              <a:rPr lang="ru-RU" altLang="ru-RU" sz="2400" dirty="0" smtClean="0"/>
              <a:t>от </a:t>
            </a:r>
            <a:r>
              <a:rPr lang="ru-RU" altLang="ru-RU" sz="2400" dirty="0"/>
              <a:t>01.11.2016 №689 «О внесении изменений в </a:t>
            </a:r>
            <a:r>
              <a:rPr lang="ru-RU" altLang="ru-RU" sz="2400" dirty="0" smtClean="0"/>
              <a:t>приказ от 18.12.2015 </a:t>
            </a:r>
            <a:r>
              <a:rPr lang="ru-RU" altLang="ru-RU" sz="2400" dirty="0"/>
              <a:t>г. № </a:t>
            </a:r>
            <a:r>
              <a:rPr lang="ru-RU" altLang="ru-RU" sz="2400" dirty="0" smtClean="0"/>
              <a:t>953»</a:t>
            </a:r>
          </a:p>
          <a:p>
            <a:pPr algn="just"/>
            <a:endParaRPr lang="ru-RU" altLang="ru-RU" sz="2400" dirty="0" smtClean="0"/>
          </a:p>
        </p:txBody>
      </p:sp>
      <p:graphicFrame>
        <p:nvGraphicFramePr>
          <p:cNvPr id="2" name="Таблица 1"/>
          <p:cNvGraphicFramePr>
            <a:graphicFrameLocks noGrp="1"/>
          </p:cNvGraphicFramePr>
          <p:nvPr>
            <p:extLst>
              <p:ext uri="{D42A27DB-BD31-4B8C-83A1-F6EECF244321}">
                <p14:modId xmlns:p14="http://schemas.microsoft.com/office/powerpoint/2010/main" val="1367913352"/>
              </p:ext>
            </p:extLst>
          </p:nvPr>
        </p:nvGraphicFramePr>
        <p:xfrm>
          <a:off x="395536" y="3645024"/>
          <a:ext cx="8640960" cy="2919899"/>
        </p:xfrm>
        <a:graphic>
          <a:graphicData uri="http://schemas.openxmlformats.org/drawingml/2006/table">
            <a:tbl>
              <a:tblPr>
                <a:tableStyleId>{5C22544A-7EE6-4342-B048-85BDC9FD1C3A}</a:tableStyleId>
              </a:tblPr>
              <a:tblGrid>
                <a:gridCol w="2258936"/>
                <a:gridCol w="1243863"/>
                <a:gridCol w="1242986"/>
                <a:gridCol w="165339"/>
                <a:gridCol w="3729836"/>
              </a:tblGrid>
              <a:tr h="275312">
                <a:tc gridSpan="5">
                  <a:txBody>
                    <a:bodyPr/>
                    <a:lstStyle/>
                    <a:p>
                      <a:pPr algn="ctr">
                        <a:spcBef>
                          <a:spcPts val="600"/>
                        </a:spcBef>
                        <a:spcAft>
                          <a:spcPts val="600"/>
                        </a:spcAft>
                      </a:pPr>
                      <a:r>
                        <a:rPr lang="ru-RU" sz="1000" b="1" dirty="0">
                          <a:effectLst/>
                        </a:rPr>
                        <a:t>2. Описание местоположения </a:t>
                      </a:r>
                      <a:r>
                        <a:rPr lang="ru-RU" sz="1000" b="1" dirty="0" err="1">
                          <a:effectLst/>
                        </a:rPr>
                        <a:t>машино</a:t>
                      </a:r>
                      <a:r>
                        <a:rPr lang="ru-RU" sz="1000" b="1" dirty="0">
                          <a:effectLst/>
                        </a:rPr>
                        <a:t>-места</a:t>
                      </a:r>
                    </a:p>
                    <a:p>
                      <a:pPr marL="360680">
                        <a:spcBef>
                          <a:spcPts val="600"/>
                        </a:spcBef>
                        <a:spcAft>
                          <a:spcPts val="600"/>
                        </a:spcAft>
                      </a:pPr>
                      <a:r>
                        <a:rPr lang="ru-RU" sz="1000" b="1" dirty="0">
                          <a:effectLst/>
                        </a:rPr>
                        <a:t>Обозначение </a:t>
                      </a:r>
                      <a:r>
                        <a:rPr lang="ru-RU" sz="1000" b="1" dirty="0" err="1">
                          <a:effectLst/>
                        </a:rPr>
                        <a:t>машино</a:t>
                      </a:r>
                      <a:r>
                        <a:rPr lang="ru-RU" sz="1000" b="1" dirty="0">
                          <a:effectLst/>
                        </a:rPr>
                        <a:t>-места (номер) ________</a:t>
                      </a:r>
                      <a:endParaRPr lang="ru-RU" sz="1000" b="1" dirty="0">
                        <a:effectLst/>
                        <a:latin typeface="Times New Roman"/>
                        <a:ea typeface="Times New Roman"/>
                      </a:endParaRPr>
                    </a:p>
                  </a:txBody>
                  <a:tcPr marL="44785" marR="44785"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28943">
                <a:tc gridSpan="5">
                  <a:txBody>
                    <a:bodyPr/>
                    <a:lstStyle/>
                    <a:p>
                      <a:pPr algn="ctr">
                        <a:spcBef>
                          <a:spcPts val="300"/>
                        </a:spcBef>
                        <a:spcAft>
                          <a:spcPts val="300"/>
                        </a:spcAft>
                      </a:pPr>
                      <a:r>
                        <a:rPr lang="ru-RU" sz="1000" b="1" dirty="0">
                          <a:effectLst/>
                        </a:rPr>
                        <a:t>2.1. Сведения о расстояниях </a:t>
                      </a:r>
                      <a:endParaRPr lang="ru-RU" sz="1000" b="1" dirty="0">
                        <a:effectLst/>
                        <a:latin typeface="Times New Roman"/>
                        <a:ea typeface="Times New Roman"/>
                      </a:endParaRPr>
                    </a:p>
                  </a:txBody>
                  <a:tcPr marL="44785" marR="44785" marT="0" marB="0" anchor="ctr">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61811">
                <a:tc gridSpan="5">
                  <a:txBody>
                    <a:bodyPr/>
                    <a:lstStyle/>
                    <a:p>
                      <a:pPr algn="ctr">
                        <a:spcBef>
                          <a:spcPts val="300"/>
                        </a:spcBef>
                        <a:spcAft>
                          <a:spcPts val="300"/>
                        </a:spcAft>
                      </a:pPr>
                      <a:r>
                        <a:rPr lang="ru-RU" sz="1000" b="1" dirty="0">
                          <a:effectLst/>
                        </a:rPr>
                        <a:t>2.1.1. Сведения о расстояниях от специальных меток до характерных точек границ </a:t>
                      </a:r>
                      <a:r>
                        <a:rPr lang="ru-RU" sz="1000" b="1" dirty="0" err="1">
                          <a:effectLst/>
                        </a:rPr>
                        <a:t>машино</a:t>
                      </a:r>
                      <a:r>
                        <a:rPr lang="ru-RU" sz="1000" b="1" dirty="0">
                          <a:effectLst/>
                        </a:rPr>
                        <a:t>-места </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34842">
                <a:tc>
                  <a:txBody>
                    <a:bodyPr/>
                    <a:lstStyle/>
                    <a:p>
                      <a:pPr algn="ctr">
                        <a:spcBef>
                          <a:spcPts val="300"/>
                        </a:spcBef>
                        <a:spcAft>
                          <a:spcPts val="300"/>
                        </a:spcAft>
                      </a:pPr>
                      <a:r>
                        <a:rPr lang="ru-RU" sz="1000" b="1" dirty="0">
                          <a:effectLst/>
                        </a:rPr>
                        <a:t>№ п/п специальной метки</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spcBef>
                          <a:spcPts val="300"/>
                        </a:spcBef>
                        <a:spcAft>
                          <a:spcPts val="300"/>
                        </a:spcAft>
                      </a:pPr>
                      <a:r>
                        <a:rPr lang="ru-RU" sz="1000" b="1" dirty="0">
                          <a:effectLst/>
                        </a:rPr>
                        <a:t>№ п/п характерной точки границы </a:t>
                      </a:r>
                      <a:r>
                        <a:rPr lang="ru-RU" sz="1000" b="1" dirty="0" err="1">
                          <a:effectLst/>
                        </a:rPr>
                        <a:t>машино</a:t>
                      </a:r>
                      <a:r>
                        <a:rPr lang="ru-RU" sz="1000" b="1" dirty="0">
                          <a:effectLst/>
                        </a:rPr>
                        <a:t>-места</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a:txBody>
                    <a:bodyPr/>
                    <a:lstStyle/>
                    <a:p>
                      <a:pPr algn="ctr">
                        <a:spcBef>
                          <a:spcPts val="300"/>
                        </a:spcBef>
                        <a:spcAft>
                          <a:spcPts val="300"/>
                        </a:spcAft>
                      </a:pPr>
                      <a:r>
                        <a:rPr lang="ru-RU" sz="1000" b="1" dirty="0">
                          <a:effectLst/>
                        </a:rPr>
                        <a:t>Расстояние, м</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8943">
                <a:tc>
                  <a:txBody>
                    <a:bodyPr/>
                    <a:lstStyle/>
                    <a:p>
                      <a:pPr algn="ctr">
                        <a:spcBef>
                          <a:spcPts val="300"/>
                        </a:spcBef>
                        <a:spcAft>
                          <a:spcPts val="300"/>
                        </a:spcAft>
                      </a:pPr>
                      <a:endParaRPr lang="ru-RU" sz="1000" b="1" dirty="0">
                        <a:effectLst/>
                        <a:latin typeface="Times New Roman"/>
                        <a:ea typeface="Times New Roman"/>
                      </a:endParaRPr>
                    </a:p>
                  </a:txBody>
                  <a:tcPr marL="44785" marR="4478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spcBef>
                          <a:spcPts val="300"/>
                        </a:spcBef>
                        <a:spcAft>
                          <a:spcPts val="300"/>
                        </a:spcAft>
                      </a:pPr>
                      <a:endParaRPr lang="ru-RU" sz="1000" b="1" dirty="0">
                        <a:effectLst/>
                        <a:latin typeface="Times New Roman"/>
                        <a:ea typeface="Times New Roman"/>
                      </a:endParaRPr>
                    </a:p>
                  </a:txBody>
                  <a:tcPr marL="44785" marR="4478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a:txBody>
                    <a:bodyPr/>
                    <a:lstStyle/>
                    <a:p>
                      <a:pPr algn="ctr">
                        <a:spcBef>
                          <a:spcPts val="300"/>
                        </a:spcBef>
                        <a:spcAft>
                          <a:spcPts val="300"/>
                        </a:spcAft>
                      </a:pPr>
                      <a:endParaRPr lang="ru-RU" sz="1000" b="1" dirty="0">
                        <a:effectLst/>
                        <a:latin typeface="Times New Roman"/>
                        <a:ea typeface="Times New Roman"/>
                      </a:endParaRPr>
                    </a:p>
                  </a:txBody>
                  <a:tcPr marL="44785" marR="4478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8943">
                <a:tc gridSpan="5">
                  <a:txBody>
                    <a:bodyPr/>
                    <a:lstStyle/>
                    <a:p>
                      <a:pPr algn="ctr">
                        <a:spcBef>
                          <a:spcPts val="300"/>
                        </a:spcBef>
                        <a:spcAft>
                          <a:spcPts val="300"/>
                        </a:spcAft>
                      </a:pPr>
                      <a:r>
                        <a:rPr lang="ru-RU" sz="1000" b="1" dirty="0">
                          <a:effectLst/>
                        </a:rPr>
                        <a:t>2.1.2. Сведения о расстояниях между характерными точками границ </a:t>
                      </a:r>
                      <a:r>
                        <a:rPr lang="ru-RU" sz="1000" b="1" dirty="0" err="1">
                          <a:effectLst/>
                        </a:rPr>
                        <a:t>машино</a:t>
                      </a:r>
                      <a:r>
                        <a:rPr lang="ru-RU" sz="1000" b="1" dirty="0">
                          <a:effectLst/>
                        </a:rPr>
                        <a:t>-места</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202263">
                <a:tc>
                  <a:txBody>
                    <a:bodyPr/>
                    <a:lstStyle/>
                    <a:p>
                      <a:pPr algn="ctr">
                        <a:spcBef>
                          <a:spcPts val="300"/>
                        </a:spcBef>
                        <a:spcAft>
                          <a:spcPts val="300"/>
                        </a:spcAft>
                      </a:pPr>
                      <a:r>
                        <a:rPr lang="ru-RU" sz="1000" b="1" dirty="0">
                          <a:effectLst/>
                        </a:rPr>
                        <a:t>№ п/п характерной точки границы </a:t>
                      </a:r>
                      <a:r>
                        <a:rPr lang="ru-RU" sz="1000" b="1" dirty="0" err="1">
                          <a:effectLst/>
                        </a:rPr>
                        <a:t>машино</a:t>
                      </a:r>
                      <a:r>
                        <a:rPr lang="ru-RU" sz="1000" b="1" dirty="0">
                          <a:effectLst/>
                        </a:rPr>
                        <a:t>-места</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spcBef>
                          <a:spcPts val="300"/>
                        </a:spcBef>
                        <a:spcAft>
                          <a:spcPts val="300"/>
                        </a:spcAft>
                      </a:pPr>
                      <a:r>
                        <a:rPr lang="ru-RU" sz="1000" b="1" dirty="0">
                          <a:effectLst/>
                        </a:rPr>
                        <a:t>№ п/п характерной точки границы </a:t>
                      </a:r>
                      <a:r>
                        <a:rPr lang="ru-RU" sz="1000" b="1" dirty="0" err="1">
                          <a:effectLst/>
                        </a:rPr>
                        <a:t>машино</a:t>
                      </a:r>
                      <a:r>
                        <a:rPr lang="ru-RU" sz="1000" b="1" dirty="0">
                          <a:effectLst/>
                        </a:rPr>
                        <a:t>-места</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a:txBody>
                    <a:bodyPr/>
                    <a:lstStyle/>
                    <a:p>
                      <a:pPr algn="ctr">
                        <a:spcBef>
                          <a:spcPts val="300"/>
                        </a:spcBef>
                        <a:spcAft>
                          <a:spcPts val="300"/>
                        </a:spcAft>
                      </a:pPr>
                      <a:r>
                        <a:rPr lang="ru-RU" sz="1000" b="1" dirty="0">
                          <a:effectLst/>
                        </a:rPr>
                        <a:t>Расстояние, м</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8943">
                <a:tc>
                  <a:txBody>
                    <a:bodyPr/>
                    <a:lstStyle/>
                    <a:p>
                      <a:pPr algn="ctr">
                        <a:spcBef>
                          <a:spcPts val="300"/>
                        </a:spcBef>
                        <a:spcAft>
                          <a:spcPts val="300"/>
                        </a:spcAft>
                      </a:pPr>
                      <a:r>
                        <a:rPr lang="ru-RU" sz="1000" b="1" dirty="0">
                          <a:effectLst/>
                        </a:rPr>
                        <a:t> </a:t>
                      </a:r>
                      <a:endParaRPr lang="ru-RU" sz="1000" b="1" dirty="0">
                        <a:effectLst/>
                        <a:latin typeface="Times New Roman"/>
                        <a:ea typeface="Times New Roman"/>
                      </a:endParaRPr>
                    </a:p>
                  </a:txBody>
                  <a:tcPr marL="44785" marR="4478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spcBef>
                          <a:spcPts val="300"/>
                        </a:spcBef>
                        <a:spcAft>
                          <a:spcPts val="300"/>
                        </a:spcAft>
                      </a:pPr>
                      <a:r>
                        <a:rPr lang="ru-RU" sz="1000" b="1" dirty="0">
                          <a:effectLst/>
                        </a:rPr>
                        <a:t> </a:t>
                      </a:r>
                      <a:endParaRPr lang="ru-RU" sz="1000" b="1" dirty="0">
                        <a:effectLst/>
                        <a:latin typeface="Times New Roman"/>
                        <a:ea typeface="Times New Roman"/>
                      </a:endParaRPr>
                    </a:p>
                  </a:txBody>
                  <a:tcPr marL="44785" marR="4478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a:txBody>
                    <a:bodyPr/>
                    <a:lstStyle/>
                    <a:p>
                      <a:pPr algn="ctr">
                        <a:spcBef>
                          <a:spcPts val="300"/>
                        </a:spcBef>
                        <a:spcAft>
                          <a:spcPts val="300"/>
                        </a:spcAft>
                      </a:pPr>
                      <a:r>
                        <a:rPr lang="ru-RU" sz="1000" b="1" dirty="0">
                          <a:effectLst/>
                        </a:rPr>
                        <a:t> </a:t>
                      </a:r>
                      <a:endParaRPr lang="ru-RU" sz="1000" b="1" dirty="0">
                        <a:effectLst/>
                        <a:latin typeface="Times New Roman"/>
                        <a:ea typeface="Times New Roman"/>
                      </a:endParaRPr>
                    </a:p>
                  </a:txBody>
                  <a:tcPr marL="44785" marR="4478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8943">
                <a:tc gridSpan="5">
                  <a:txBody>
                    <a:bodyPr/>
                    <a:lstStyle/>
                    <a:p>
                      <a:pPr algn="ctr">
                        <a:spcBef>
                          <a:spcPts val="300"/>
                        </a:spcBef>
                        <a:spcAft>
                          <a:spcPts val="300"/>
                        </a:spcAft>
                      </a:pPr>
                      <a:r>
                        <a:rPr lang="ru-RU" sz="1000" b="1" dirty="0">
                          <a:effectLst/>
                        </a:rPr>
                        <a:t>2.2. Сведения о координатах специальных меток</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33999">
                <a:tc rowSpan="2">
                  <a:txBody>
                    <a:bodyPr/>
                    <a:lstStyle/>
                    <a:p>
                      <a:pPr algn="ctr">
                        <a:spcAft>
                          <a:spcPts val="0"/>
                        </a:spcAft>
                      </a:pPr>
                      <a:r>
                        <a:rPr lang="ru-RU" sz="1000" b="1" dirty="0">
                          <a:effectLst/>
                        </a:rPr>
                        <a:t>№ п/п специальной метки </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spcAft>
                          <a:spcPts val="0"/>
                        </a:spcAft>
                      </a:pPr>
                      <a:r>
                        <a:rPr lang="ru-RU" sz="1000" b="1" dirty="0">
                          <a:effectLst/>
                        </a:rPr>
                        <a:t>Координаты, м</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rowSpan="2" gridSpan="2">
                  <a:txBody>
                    <a:bodyPr/>
                    <a:lstStyle/>
                    <a:p>
                      <a:pPr algn="ctr">
                        <a:spcAft>
                          <a:spcPts val="0"/>
                        </a:spcAft>
                      </a:pPr>
                      <a:r>
                        <a:rPr lang="ru-RU" sz="1000" b="1" dirty="0">
                          <a:effectLst/>
                        </a:rPr>
                        <a:t>Средняя </a:t>
                      </a:r>
                      <a:r>
                        <a:rPr lang="ru-RU" sz="1000" b="1" dirty="0" err="1">
                          <a:effectLst/>
                        </a:rPr>
                        <a:t>квадратическая</a:t>
                      </a:r>
                      <a:r>
                        <a:rPr lang="ru-RU" sz="1000" b="1" dirty="0">
                          <a:effectLst/>
                        </a:rPr>
                        <a:t> погрешность  определения координат (М</a:t>
                      </a:r>
                      <a:r>
                        <a:rPr lang="en-US" sz="1000" b="1" baseline="-25000" dirty="0">
                          <a:effectLst/>
                        </a:rPr>
                        <a:t>t</a:t>
                      </a:r>
                      <a:r>
                        <a:rPr lang="ru-RU" sz="1000" b="1" dirty="0">
                          <a:effectLst/>
                        </a:rPr>
                        <a:t>), м</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lang="ru-RU"/>
                    </a:p>
                  </a:txBody>
                  <a:tcPr/>
                </a:tc>
              </a:tr>
              <a:tr h="159844">
                <a:tc vMerge="1">
                  <a:txBody>
                    <a:bodyPr/>
                    <a:lstStyle/>
                    <a:p>
                      <a:endParaRPr lang="ru-RU"/>
                    </a:p>
                  </a:txBody>
                  <a:tcPr/>
                </a:tc>
                <a:tc>
                  <a:txBody>
                    <a:bodyPr/>
                    <a:lstStyle/>
                    <a:p>
                      <a:pPr algn="ctr">
                        <a:spcAft>
                          <a:spcPts val="0"/>
                        </a:spcAft>
                      </a:pPr>
                      <a:r>
                        <a:rPr lang="ru-RU" sz="1000" b="1" dirty="0">
                          <a:effectLst/>
                        </a:rPr>
                        <a:t>Х</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000" b="1" dirty="0">
                          <a:effectLst/>
                        </a:rPr>
                        <a:t>Y</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vMerge="1">
                  <a:txBody>
                    <a:bodyPr/>
                    <a:lstStyle/>
                    <a:p>
                      <a:endParaRPr lang="ru-RU"/>
                    </a:p>
                  </a:txBody>
                  <a:tcPr/>
                </a:tc>
                <a:tc hMerge="1" vMerge="1">
                  <a:txBody>
                    <a:bodyPr/>
                    <a:lstStyle/>
                    <a:p>
                      <a:endParaRPr lang="ru-RU"/>
                    </a:p>
                  </a:txBody>
                  <a:tcPr/>
                </a:tc>
              </a:tr>
              <a:tr h="128943">
                <a:tc>
                  <a:txBody>
                    <a:bodyPr/>
                    <a:lstStyle/>
                    <a:p>
                      <a:pPr algn="ctr">
                        <a:spcBef>
                          <a:spcPts val="300"/>
                        </a:spcBef>
                        <a:spcAft>
                          <a:spcPts val="300"/>
                        </a:spcAft>
                      </a:pPr>
                      <a:r>
                        <a:rPr lang="ru-RU" sz="1000" b="1" dirty="0">
                          <a:effectLst/>
                        </a:rPr>
                        <a:t> </a:t>
                      </a:r>
                      <a:endParaRPr lang="ru-RU" sz="1000" b="1" dirty="0">
                        <a:effectLst/>
                        <a:latin typeface="Times New Roman"/>
                        <a:ea typeface="Times New Roman"/>
                      </a:endParaRPr>
                    </a:p>
                  </a:txBody>
                  <a:tcPr marL="44785" marR="4478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ru-RU" sz="1000" b="1">
                          <a:effectLst/>
                        </a:rPr>
                        <a:t> </a:t>
                      </a:r>
                      <a:endParaRPr lang="ru-RU" sz="1000" b="1">
                        <a:effectLst/>
                        <a:latin typeface="Times New Roman"/>
                        <a:ea typeface="Times New Roman"/>
                      </a:endParaRPr>
                    </a:p>
                  </a:txBody>
                  <a:tcPr marL="44785" marR="4478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300"/>
                        </a:spcBef>
                        <a:spcAft>
                          <a:spcPts val="300"/>
                        </a:spcAft>
                      </a:pPr>
                      <a:r>
                        <a:rPr lang="ru-RU" sz="1000" b="1" dirty="0">
                          <a:effectLst/>
                        </a:rPr>
                        <a:t> </a:t>
                      </a:r>
                      <a:endParaRPr lang="ru-RU" sz="1000" b="1" dirty="0">
                        <a:effectLst/>
                        <a:latin typeface="Times New Roman"/>
                        <a:ea typeface="Times New Roman"/>
                      </a:endParaRPr>
                    </a:p>
                  </a:txBody>
                  <a:tcPr marL="44785" marR="4478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spcBef>
                          <a:spcPts val="300"/>
                        </a:spcBef>
                        <a:spcAft>
                          <a:spcPts val="300"/>
                        </a:spcAft>
                      </a:pPr>
                      <a:r>
                        <a:rPr lang="ru-RU" sz="1000" b="1" dirty="0">
                          <a:effectLst/>
                        </a:rPr>
                        <a:t> </a:t>
                      </a:r>
                      <a:endParaRPr lang="ru-RU" sz="1000" b="1" dirty="0">
                        <a:effectLst/>
                        <a:latin typeface="Times New Roman"/>
                        <a:ea typeface="Times New Roman"/>
                      </a:endParaRPr>
                    </a:p>
                  </a:txBody>
                  <a:tcPr marL="44785" marR="4478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r>
              <a:tr h="129223">
                <a:tc gridSpan="5">
                  <a:txBody>
                    <a:bodyPr/>
                    <a:lstStyle/>
                    <a:p>
                      <a:pPr algn="ctr">
                        <a:spcBef>
                          <a:spcPts val="600"/>
                        </a:spcBef>
                        <a:spcAft>
                          <a:spcPts val="600"/>
                        </a:spcAft>
                      </a:pPr>
                      <a:r>
                        <a:rPr lang="ru-RU" sz="1000" b="1" dirty="0">
                          <a:effectLst/>
                        </a:rPr>
                        <a:t>2.3. Сведения о характерных точках границ помещения</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133999">
                <a:tc rowSpan="2">
                  <a:txBody>
                    <a:bodyPr/>
                    <a:lstStyle/>
                    <a:p>
                      <a:pPr algn="ctr">
                        <a:spcAft>
                          <a:spcPts val="0"/>
                        </a:spcAft>
                      </a:pPr>
                      <a:r>
                        <a:rPr lang="ru-RU" sz="1000" b="1">
                          <a:effectLst/>
                        </a:rPr>
                        <a:t>Номера характерных точек границ помещения </a:t>
                      </a:r>
                      <a:endParaRPr lang="ru-RU" sz="1000" b="1">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spcAft>
                          <a:spcPts val="0"/>
                        </a:spcAft>
                      </a:pPr>
                      <a:r>
                        <a:rPr lang="ru-RU" sz="1000" b="1" dirty="0">
                          <a:effectLst/>
                        </a:rPr>
                        <a:t>Координаты, м</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rowSpan="2" gridSpan="2">
                  <a:txBody>
                    <a:bodyPr/>
                    <a:lstStyle/>
                    <a:p>
                      <a:pPr algn="ctr">
                        <a:spcAft>
                          <a:spcPts val="0"/>
                        </a:spcAft>
                      </a:pPr>
                      <a:r>
                        <a:rPr lang="ru-RU" sz="1000" b="1" dirty="0">
                          <a:effectLst/>
                        </a:rPr>
                        <a:t>Средняя </a:t>
                      </a:r>
                      <a:r>
                        <a:rPr lang="ru-RU" sz="1000" b="1" dirty="0" err="1">
                          <a:effectLst/>
                        </a:rPr>
                        <a:t>квадратическая</a:t>
                      </a:r>
                      <a:r>
                        <a:rPr lang="ru-RU" sz="1000" b="1" dirty="0">
                          <a:effectLst/>
                        </a:rPr>
                        <a:t> погрешность  определения координат характерных точек (М</a:t>
                      </a:r>
                      <a:r>
                        <a:rPr lang="en-US" sz="1000" b="1" baseline="-25000" dirty="0">
                          <a:effectLst/>
                        </a:rPr>
                        <a:t>t</a:t>
                      </a:r>
                      <a:r>
                        <a:rPr lang="ru-RU" sz="1000" b="1" dirty="0">
                          <a:effectLst/>
                        </a:rPr>
                        <a:t>), м</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lang="ru-RU"/>
                    </a:p>
                  </a:txBody>
                  <a:tcPr/>
                </a:tc>
              </a:tr>
              <a:tr h="159844">
                <a:tc vMerge="1">
                  <a:txBody>
                    <a:bodyPr/>
                    <a:lstStyle/>
                    <a:p>
                      <a:endParaRPr lang="ru-RU"/>
                    </a:p>
                  </a:txBody>
                  <a:tcPr/>
                </a:tc>
                <a:tc>
                  <a:txBody>
                    <a:bodyPr/>
                    <a:lstStyle/>
                    <a:p>
                      <a:pPr algn="ctr">
                        <a:spcAft>
                          <a:spcPts val="0"/>
                        </a:spcAft>
                      </a:pPr>
                      <a:r>
                        <a:rPr lang="ru-RU" sz="1000" b="1">
                          <a:effectLst/>
                        </a:rPr>
                        <a:t>Х</a:t>
                      </a:r>
                      <a:endParaRPr lang="ru-RU" sz="1000" b="1">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000" b="1" dirty="0">
                          <a:effectLst/>
                        </a:rPr>
                        <a:t>Y</a:t>
                      </a:r>
                      <a:endParaRPr lang="ru-RU" sz="1000" b="1" dirty="0">
                        <a:effectLst/>
                        <a:latin typeface="Times New Roman"/>
                        <a:ea typeface="Times New Roman"/>
                      </a:endParaRPr>
                    </a:p>
                  </a:txBody>
                  <a:tcPr marL="44785" marR="447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vMerge="1">
                  <a:txBody>
                    <a:bodyPr/>
                    <a:lstStyle/>
                    <a:p>
                      <a:endParaRPr lang="ru-RU"/>
                    </a:p>
                  </a:txBody>
                  <a:tcPr/>
                </a:tc>
                <a:tc hMerge="1" vMerge="1">
                  <a:txBody>
                    <a:bodyPr/>
                    <a:lstStyle/>
                    <a:p>
                      <a:endParaRPr lang="ru-RU"/>
                    </a:p>
                  </a:txBody>
                  <a:tcPr/>
                </a:tc>
              </a:tr>
            </a:tbl>
          </a:graphicData>
        </a:graphic>
      </p:graphicFrame>
    </p:spTree>
    <p:extLst>
      <p:ext uri="{BB962C8B-B14F-4D97-AF65-F5344CB8AC3E}">
        <p14:creationId xmlns:p14="http://schemas.microsoft.com/office/powerpoint/2010/main" val="3782044762"/>
      </p:ext>
    </p:extLst>
  </p:cSld>
  <p:clrMapOvr>
    <a:masterClrMapping/>
  </p:clrMapOvr>
  <p:transition>
    <p:wipe dir="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от 03.07.2016</a:t>
            </a:r>
            <a:br>
              <a:rPr lang="ru-RU" sz="3200" dirty="0"/>
            </a:br>
            <a:r>
              <a:rPr lang="ru-RU" sz="3200" dirty="0"/>
              <a:t>№ </a:t>
            </a:r>
            <a:r>
              <a:rPr lang="ru-RU" sz="3200" dirty="0" smtClean="0"/>
              <a:t>315-ФЗ Переходные положения</a:t>
            </a:r>
            <a:endParaRPr lang="ru-RU" altLang="ru-RU" sz="3200" dirty="0" smtClean="0"/>
          </a:p>
        </p:txBody>
      </p:sp>
      <p:sp>
        <p:nvSpPr>
          <p:cNvPr id="96259" name="Объект 4"/>
          <p:cNvSpPr>
            <a:spLocks noGrp="1"/>
          </p:cNvSpPr>
          <p:nvPr>
            <p:ph idx="1"/>
          </p:nvPr>
        </p:nvSpPr>
        <p:spPr>
          <a:xfrm>
            <a:off x="539552" y="2276475"/>
            <a:ext cx="8496944" cy="4465638"/>
          </a:xfrm>
        </p:spPr>
        <p:txBody>
          <a:bodyPr/>
          <a:lstStyle/>
          <a:p>
            <a:pPr algn="just"/>
            <a:r>
              <a:rPr lang="ru-RU" sz="2400" dirty="0"/>
              <a:t>Объект недвижимости, который отвечает требованиям и характеристикам </a:t>
            </a:r>
            <a:r>
              <a:rPr lang="ru-RU" sz="2400" dirty="0" err="1"/>
              <a:t>машино</a:t>
            </a:r>
            <a:r>
              <a:rPr lang="ru-RU" sz="2400" dirty="0"/>
              <a:t>-места и права на который были зарегистрированы до дня вступления в силу настоящего Федерального закона, признается </a:t>
            </a:r>
            <a:r>
              <a:rPr lang="ru-RU" sz="2400" dirty="0" err="1"/>
              <a:t>машино</a:t>
            </a:r>
            <a:r>
              <a:rPr lang="ru-RU" sz="2400" dirty="0"/>
              <a:t>-местом. </a:t>
            </a:r>
            <a:endParaRPr lang="ru-RU" sz="2400" dirty="0" smtClean="0"/>
          </a:p>
          <a:p>
            <a:pPr algn="just"/>
            <a:r>
              <a:rPr lang="ru-RU" sz="2400" dirty="0"/>
              <a:t>Не требуется замены </a:t>
            </a:r>
            <a:r>
              <a:rPr lang="ru-RU" sz="2400" dirty="0" smtClean="0"/>
              <a:t>выданных </a:t>
            </a:r>
            <a:r>
              <a:rPr lang="ru-RU" sz="2400" dirty="0"/>
              <a:t>документов или внесения </a:t>
            </a:r>
            <a:r>
              <a:rPr lang="ru-RU" sz="2400" dirty="0" smtClean="0"/>
              <a:t>изменений</a:t>
            </a:r>
            <a:r>
              <a:rPr lang="ru-RU" sz="2400" dirty="0"/>
              <a:t>, внесения изменений в </a:t>
            </a:r>
            <a:r>
              <a:rPr lang="ru-RU" sz="2400" dirty="0" smtClean="0"/>
              <a:t>ЕГРН </a:t>
            </a:r>
          </a:p>
          <a:p>
            <a:pPr algn="just"/>
            <a:r>
              <a:rPr lang="ru-RU" sz="2400" dirty="0" smtClean="0"/>
              <a:t>Границы </a:t>
            </a:r>
            <a:r>
              <a:rPr lang="ru-RU" sz="2400" dirty="0"/>
              <a:t>указанного в настоящей части объекта </a:t>
            </a:r>
            <a:r>
              <a:rPr lang="ru-RU" sz="2400" dirty="0" smtClean="0"/>
              <a:t>недвижимости </a:t>
            </a:r>
            <a:r>
              <a:rPr lang="ru-RU" sz="2400" dirty="0"/>
              <a:t>признаются границами </a:t>
            </a:r>
            <a:r>
              <a:rPr lang="ru-RU" sz="2400" dirty="0" err="1" smtClean="0"/>
              <a:t>машино</a:t>
            </a:r>
            <a:r>
              <a:rPr lang="ru-RU" sz="2400" dirty="0" smtClean="0"/>
              <a:t>-места</a:t>
            </a:r>
          </a:p>
          <a:p>
            <a:pPr algn="just"/>
            <a:r>
              <a:rPr lang="ru-RU" sz="2400" dirty="0"/>
              <a:t>Правообладатель </a:t>
            </a:r>
            <a:r>
              <a:rPr lang="ru-RU" sz="2400" dirty="0" smtClean="0"/>
              <a:t>вправе подать заявление в Росреестр о изменении вида такого объекта.</a:t>
            </a:r>
            <a:endParaRPr lang="ru-RU" altLang="ru-RU" sz="2400" dirty="0" smtClean="0"/>
          </a:p>
        </p:txBody>
      </p:sp>
    </p:spTree>
    <p:extLst>
      <p:ext uri="{BB962C8B-B14F-4D97-AF65-F5344CB8AC3E}">
        <p14:creationId xmlns:p14="http://schemas.microsoft.com/office/powerpoint/2010/main" val="548347026"/>
      </p:ext>
    </p:extLst>
  </p:cSld>
  <p:clrMapOvr>
    <a:masterClrMapping/>
  </p:clrMapOvr>
  <p:transition>
    <p:wipe dir="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971550" y="908050"/>
            <a:ext cx="8064500"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от 03.07.2016</a:t>
            </a:r>
            <a:br>
              <a:rPr lang="ru-RU" sz="3200" dirty="0"/>
            </a:br>
            <a:r>
              <a:rPr lang="ru-RU" sz="3200" dirty="0"/>
              <a:t>№ </a:t>
            </a:r>
            <a:r>
              <a:rPr lang="ru-RU" sz="3200" dirty="0" smtClean="0"/>
              <a:t>315-ФЗ Переходные положения</a:t>
            </a:r>
            <a:endParaRPr lang="ru-RU" altLang="ru-RU" sz="3200" dirty="0" smtClean="0"/>
          </a:p>
        </p:txBody>
      </p:sp>
      <p:sp>
        <p:nvSpPr>
          <p:cNvPr id="96259" name="Объект 4"/>
          <p:cNvSpPr>
            <a:spLocks noGrp="1"/>
          </p:cNvSpPr>
          <p:nvPr>
            <p:ph idx="1"/>
          </p:nvPr>
        </p:nvSpPr>
        <p:spPr>
          <a:xfrm>
            <a:off x="539552" y="2276475"/>
            <a:ext cx="8496944" cy="4465638"/>
          </a:xfrm>
        </p:spPr>
        <p:txBody>
          <a:bodyPr/>
          <a:lstStyle/>
          <a:p>
            <a:pPr algn="just"/>
            <a:r>
              <a:rPr lang="ru-RU" sz="2400" u="sng" dirty="0" smtClean="0"/>
              <a:t>Право на выдел </a:t>
            </a:r>
            <a:r>
              <a:rPr lang="ru-RU" sz="2400" u="sng" dirty="0"/>
              <a:t>в </a:t>
            </a:r>
            <a:r>
              <a:rPr lang="ru-RU" sz="2400" u="sng" dirty="0" smtClean="0"/>
              <a:t>натуре </a:t>
            </a:r>
            <a:r>
              <a:rPr lang="ru-RU" sz="2400" u="sng" dirty="0"/>
              <a:t>доли в праве общей долевой собственности на </a:t>
            </a:r>
            <a:r>
              <a:rPr lang="ru-RU" sz="2400" u="sng" dirty="0" smtClean="0"/>
              <a:t>помещение</a:t>
            </a:r>
          </a:p>
          <a:p>
            <a:pPr algn="just"/>
            <a:r>
              <a:rPr lang="ru-RU" sz="2400" dirty="0" smtClean="0"/>
              <a:t>Согласие </a:t>
            </a:r>
            <a:r>
              <a:rPr lang="ru-RU" sz="2400" dirty="0"/>
              <a:t>иных участников долевой собственности не требуется, если </a:t>
            </a:r>
            <a:r>
              <a:rPr lang="ru-RU" sz="2400" dirty="0" smtClean="0"/>
              <a:t>представлено </a:t>
            </a:r>
            <a:r>
              <a:rPr lang="ru-RU" sz="2400" b="1" dirty="0"/>
              <a:t>соглашение всех сособственников или решение общего собрания</a:t>
            </a:r>
          </a:p>
          <a:p>
            <a:pPr algn="just"/>
            <a:r>
              <a:rPr lang="ru-RU" sz="2400" dirty="0" smtClean="0"/>
              <a:t> </a:t>
            </a:r>
            <a:r>
              <a:rPr lang="ru-RU" sz="2400" dirty="0"/>
              <a:t>Общая </a:t>
            </a:r>
            <a:r>
              <a:rPr lang="ru-RU" sz="2400" dirty="0" smtClean="0"/>
              <a:t>долевая собственность прекращается </a:t>
            </a:r>
            <a:r>
              <a:rPr lang="ru-RU" sz="2400" dirty="0"/>
              <a:t>со дня </a:t>
            </a:r>
            <a:r>
              <a:rPr lang="ru-RU" sz="2400" b="1" dirty="0"/>
              <a:t>выдела в натуре доли последним участником </a:t>
            </a:r>
            <a:r>
              <a:rPr lang="ru-RU" sz="2400" dirty="0" smtClean="0"/>
              <a:t>и </a:t>
            </a:r>
            <a:r>
              <a:rPr lang="ru-RU" sz="2400" dirty="0"/>
              <a:t>регистрации им права </a:t>
            </a:r>
            <a:r>
              <a:rPr lang="ru-RU" sz="2400" dirty="0" smtClean="0"/>
              <a:t>на </a:t>
            </a:r>
            <a:r>
              <a:rPr lang="ru-RU" sz="2400" dirty="0" err="1" smtClean="0"/>
              <a:t>машино</a:t>
            </a:r>
            <a:r>
              <a:rPr lang="ru-RU" sz="2400" dirty="0" smtClean="0"/>
              <a:t>-место</a:t>
            </a:r>
            <a:endParaRPr lang="ru-RU" sz="2400" dirty="0"/>
          </a:p>
          <a:p>
            <a:pPr algn="just"/>
            <a:r>
              <a:rPr lang="ru-RU" sz="2400" dirty="0"/>
              <a:t>Имущество, оставшееся после выдела долей </a:t>
            </a:r>
            <a:r>
              <a:rPr lang="ru-RU" sz="2400" dirty="0" smtClean="0"/>
              <a:t>и </a:t>
            </a:r>
            <a:r>
              <a:rPr lang="ru-RU" sz="2400" dirty="0"/>
              <a:t>необходимое для </a:t>
            </a:r>
            <a:r>
              <a:rPr lang="ru-RU" sz="2400" dirty="0" smtClean="0"/>
              <a:t>прохода, проезда </a:t>
            </a:r>
            <a:r>
              <a:rPr lang="ru-RU" sz="2400" dirty="0"/>
              <a:t>к </a:t>
            </a:r>
            <a:r>
              <a:rPr lang="ru-RU" sz="2400" dirty="0" err="1"/>
              <a:t>машино</a:t>
            </a:r>
            <a:r>
              <a:rPr lang="ru-RU" sz="2400" dirty="0"/>
              <a:t>-местам, является общим </a:t>
            </a:r>
            <a:r>
              <a:rPr lang="ru-RU" sz="2400" dirty="0" smtClean="0"/>
              <a:t>имуществом.</a:t>
            </a:r>
            <a:endParaRPr lang="ru-RU" sz="2400" dirty="0"/>
          </a:p>
          <a:p>
            <a:pPr algn="just"/>
            <a:endParaRPr lang="ru-RU" sz="2400" dirty="0"/>
          </a:p>
          <a:p>
            <a:pPr algn="just"/>
            <a:endParaRPr lang="ru-RU" altLang="ru-RU" sz="2400" dirty="0" smtClean="0"/>
          </a:p>
        </p:txBody>
      </p:sp>
    </p:spTree>
    <p:extLst>
      <p:ext uri="{BB962C8B-B14F-4D97-AF65-F5344CB8AC3E}">
        <p14:creationId xmlns:p14="http://schemas.microsoft.com/office/powerpoint/2010/main" val="3287293354"/>
      </p:ext>
    </p:extLst>
  </p:cSld>
  <p:clrMapOvr>
    <a:masterClrMapping/>
  </p:clrMapOvr>
  <p:transition>
    <p:wipe dir="r"/>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Заголовок 1"/>
          <p:cNvSpPr>
            <a:spLocks noGrp="1"/>
          </p:cNvSpPr>
          <p:nvPr>
            <p:ph type="title"/>
          </p:nvPr>
        </p:nvSpPr>
        <p:spPr>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a:t>
            </a:r>
            <a:r>
              <a:rPr lang="ru-RU" sz="2800" dirty="0">
                <a:latin typeface="Arial" charset="0"/>
              </a:rPr>
              <a:t>В целях реализации </a:t>
            </a:r>
            <a:r>
              <a:rPr lang="ru-RU" altLang="ru-RU" sz="2800" dirty="0" smtClean="0"/>
              <a:t>Федерального закона от 13.07.2015 N 218-ФЗ</a:t>
            </a:r>
            <a:r>
              <a:rPr lang="ru-RU" sz="2800" dirty="0" smtClean="0">
                <a:latin typeface="Arial" charset="0"/>
              </a:rPr>
              <a:t> принято:</a:t>
            </a:r>
            <a:endParaRPr lang="ru-RU" altLang="ru-RU" sz="2800" dirty="0" smtClean="0"/>
          </a:p>
        </p:txBody>
      </p:sp>
      <p:sp>
        <p:nvSpPr>
          <p:cNvPr id="62467" name="Прямоугольник 2"/>
          <p:cNvSpPr>
            <a:spLocks noChangeArrowheads="1"/>
          </p:cNvSpPr>
          <p:nvPr/>
        </p:nvSpPr>
        <p:spPr bwMode="auto">
          <a:xfrm>
            <a:off x="755650" y="2349500"/>
            <a:ext cx="8388350" cy="446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rmAutofit lnSpcReduction="10000"/>
          </a:bodyPr>
          <a:lstStyle/>
          <a:p>
            <a:pPr marL="342900" indent="-342900" algn="just" eaLnBrk="0" fontAlgn="base" hangingPunct="0">
              <a:spcBef>
                <a:spcPct val="20000"/>
              </a:spcBef>
              <a:spcAft>
                <a:spcPct val="0"/>
              </a:spcAft>
              <a:buClr>
                <a:schemeClr val="tx1"/>
              </a:buClr>
              <a:buSzPct val="75000"/>
              <a:buFont typeface="Wingdings" pitchFamily="2" charset="2"/>
              <a:buChar char="l"/>
              <a:defRPr/>
            </a:pPr>
            <a:r>
              <a:rPr lang="ru-RU" sz="2400" dirty="0" smtClean="0"/>
              <a:t>6 </a:t>
            </a:r>
            <a:r>
              <a:rPr lang="ru-RU" sz="2400" dirty="0"/>
              <a:t>постановлений Правительства России</a:t>
            </a:r>
          </a:p>
          <a:p>
            <a:r>
              <a:rPr lang="ru-RU" sz="2400" dirty="0"/>
              <a:t>1) </a:t>
            </a:r>
            <a:r>
              <a:rPr lang="ru-RU" sz="2400" b="1" dirty="0"/>
              <a:t>ППРФ от 06.11.2015 № 1201 </a:t>
            </a:r>
            <a:r>
              <a:rPr lang="ru-RU" sz="2400" i="1" dirty="0"/>
              <a:t>(</a:t>
            </a:r>
            <a:r>
              <a:rPr lang="ru-RU" sz="2400" dirty="0"/>
              <a:t> </a:t>
            </a:r>
            <a:r>
              <a:rPr lang="ru-RU" sz="2400" i="1" dirty="0"/>
              <a:t>положение о Минэкономразвития)</a:t>
            </a:r>
            <a:r>
              <a:rPr lang="ru-RU" sz="2400" dirty="0"/>
              <a:t> </a:t>
            </a:r>
          </a:p>
          <a:p>
            <a:r>
              <a:rPr lang="ru-RU" sz="2400" dirty="0"/>
              <a:t>2)</a:t>
            </a:r>
            <a:r>
              <a:rPr lang="ru-RU" sz="2400" b="1" dirty="0"/>
              <a:t> ППРФ от 29.12.2015 № 1481</a:t>
            </a:r>
            <a:r>
              <a:rPr lang="ru-RU" sz="2400" i="1" dirty="0"/>
              <a:t> (</a:t>
            </a:r>
            <a:r>
              <a:rPr lang="ru-RU" sz="2400" dirty="0"/>
              <a:t> </a:t>
            </a:r>
            <a:r>
              <a:rPr lang="ru-RU" sz="2400" i="1" dirty="0"/>
              <a:t>положение о Росреестре)</a:t>
            </a:r>
            <a:r>
              <a:rPr lang="ru-RU" sz="2400" dirty="0"/>
              <a:t> </a:t>
            </a:r>
          </a:p>
          <a:p>
            <a:r>
              <a:rPr lang="ru-RU" sz="2400" dirty="0"/>
              <a:t>3) </a:t>
            </a:r>
            <a:r>
              <a:rPr lang="ru-RU" sz="2400" b="1" dirty="0"/>
              <a:t>ППРФ от 31.12.2015 № 1532</a:t>
            </a:r>
            <a:r>
              <a:rPr lang="ru-RU" sz="2400" i="1" dirty="0"/>
              <a:t> (</a:t>
            </a:r>
            <a:r>
              <a:rPr lang="ru-RU" sz="2400" dirty="0"/>
              <a:t>  </a:t>
            </a:r>
            <a:r>
              <a:rPr lang="ru-RU" sz="2400" i="1" dirty="0"/>
              <a:t>представление сведений органами в ЕГРН)</a:t>
            </a:r>
            <a:r>
              <a:rPr lang="ru-RU" sz="2400" dirty="0"/>
              <a:t> </a:t>
            </a:r>
            <a:br>
              <a:rPr lang="ru-RU" sz="2400" dirty="0"/>
            </a:br>
            <a:r>
              <a:rPr lang="ru-RU" sz="2400" dirty="0"/>
              <a:t>4) </a:t>
            </a:r>
            <a:r>
              <a:rPr lang="ru-RU" sz="2400" b="1" dirty="0"/>
              <a:t>ППРФ от 03.03.2016 № 167</a:t>
            </a:r>
            <a:r>
              <a:rPr lang="ru-RU" sz="2400" i="1" dirty="0"/>
              <a:t> </a:t>
            </a:r>
            <a:r>
              <a:rPr lang="ru-RU" sz="2400" i="1" dirty="0" smtClean="0"/>
              <a:t>(взаимодействие </a:t>
            </a:r>
            <a:r>
              <a:rPr lang="ru-RU" sz="2400" i="1" dirty="0"/>
              <a:t>ФГИС ЕГРН с другими ИС органов власти) </a:t>
            </a:r>
            <a:endParaRPr lang="ru-RU" sz="2400" dirty="0"/>
          </a:p>
          <a:p>
            <a:r>
              <a:rPr lang="ru-RU" sz="2400" dirty="0"/>
              <a:t>5)</a:t>
            </a:r>
            <a:r>
              <a:rPr lang="ru-RU" sz="2400" b="1" dirty="0"/>
              <a:t> ППРФ от 14.04.2016 № 307 </a:t>
            </a:r>
            <a:r>
              <a:rPr lang="ru-RU" sz="2400" dirty="0" smtClean="0"/>
              <a:t>(</a:t>
            </a:r>
            <a:r>
              <a:rPr lang="ru-RU" sz="2400" i="1" dirty="0" smtClean="0"/>
              <a:t>документы </a:t>
            </a:r>
            <a:r>
              <a:rPr lang="ru-RU" sz="2400" i="1" dirty="0"/>
              <a:t>для регистрации при разграничении земель) </a:t>
            </a:r>
            <a:endParaRPr lang="ru-RU" sz="2400" dirty="0"/>
          </a:p>
          <a:p>
            <a:r>
              <a:rPr lang="ru-RU" sz="2400" dirty="0"/>
              <a:t>6) </a:t>
            </a:r>
            <a:r>
              <a:rPr lang="ru-RU" sz="2400" b="1" dirty="0"/>
              <a:t>ППРФ от 18.04.2016 № 322 </a:t>
            </a:r>
            <a:r>
              <a:rPr lang="ru-RU" sz="2400" dirty="0" smtClean="0"/>
              <a:t>(</a:t>
            </a:r>
            <a:r>
              <a:rPr lang="ru-RU" sz="2400" i="1" dirty="0" smtClean="0"/>
              <a:t>состав </a:t>
            </a:r>
            <a:r>
              <a:rPr lang="ru-RU" sz="2400" i="1" dirty="0"/>
              <a:t>сведений от органов власти на публичной кадастровой карте) </a:t>
            </a:r>
            <a:endParaRPr lang="ru-RU" sz="2400" dirty="0"/>
          </a:p>
        </p:txBody>
      </p:sp>
    </p:spTree>
    <p:extLst>
      <p:ext uri="{BB962C8B-B14F-4D97-AF65-F5344CB8AC3E}">
        <p14:creationId xmlns:p14="http://schemas.microsoft.com/office/powerpoint/2010/main" val="4112126548"/>
      </p:ext>
    </p:extLst>
  </p:cSld>
  <p:clrMapOvr>
    <a:masterClrMapping/>
  </p:clrMapOvr>
  <p:transition>
    <p:wipe dir="r"/>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Заголовок 1"/>
          <p:cNvSpPr>
            <a:spLocks noGrp="1"/>
          </p:cNvSpPr>
          <p:nvPr>
            <p:ph type="title"/>
          </p:nvPr>
        </p:nvSpPr>
        <p:spPr>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a:t> </a:t>
            </a:r>
            <a:r>
              <a:rPr lang="ru-RU" sz="2800" dirty="0">
                <a:latin typeface="Arial" charset="0"/>
              </a:rPr>
              <a:t>В целях реализации </a:t>
            </a:r>
            <a:r>
              <a:rPr lang="ru-RU" altLang="ru-RU" sz="2800" dirty="0"/>
              <a:t>Федерального закона от 13.07.2015 N 218-ФЗ</a:t>
            </a:r>
            <a:r>
              <a:rPr lang="ru-RU" sz="2800" dirty="0">
                <a:latin typeface="Arial" charset="0"/>
              </a:rPr>
              <a:t> </a:t>
            </a:r>
            <a:r>
              <a:rPr lang="ru-RU" sz="2800" dirty="0" smtClean="0">
                <a:latin typeface="Arial" charset="0"/>
              </a:rPr>
              <a:t>принято 30 приказов Минэкономразвития России:</a:t>
            </a:r>
            <a:endParaRPr lang="ru-RU" altLang="ru-RU" sz="2800" dirty="0" smtClean="0"/>
          </a:p>
        </p:txBody>
      </p:sp>
      <p:sp>
        <p:nvSpPr>
          <p:cNvPr id="62467" name="Прямоугольник 2"/>
          <p:cNvSpPr>
            <a:spLocks noChangeArrowheads="1"/>
          </p:cNvSpPr>
          <p:nvPr/>
        </p:nvSpPr>
        <p:spPr bwMode="auto">
          <a:xfrm>
            <a:off x="323528" y="2349501"/>
            <a:ext cx="8640960" cy="4391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2500" lnSpcReduction="20000"/>
          </a:bodyPr>
          <a:lstStyle/>
          <a:p>
            <a:pPr marL="447675" indent="-447675"/>
            <a:r>
              <a:rPr lang="ru-RU" sz="2400" dirty="0"/>
              <a:t>1)  </a:t>
            </a:r>
            <a:r>
              <a:rPr lang="ru-RU" sz="2400" b="1" dirty="0"/>
              <a:t>№ 848 от 13 ноября 2015 г.  (</a:t>
            </a:r>
            <a:r>
              <a:rPr lang="ru-RU" sz="2400" i="1" dirty="0"/>
              <a:t>требования к карт-основе ЕГРН и ее обновлению</a:t>
            </a:r>
            <a:r>
              <a:rPr lang="ru-RU" sz="2400" dirty="0"/>
              <a:t>) </a:t>
            </a:r>
          </a:p>
          <a:p>
            <a:pPr marL="447675" indent="-447675"/>
            <a:r>
              <a:rPr lang="ru-RU" sz="2400" dirty="0"/>
              <a:t>2)  </a:t>
            </a:r>
            <a:r>
              <a:rPr lang="ru-RU" sz="2400" b="1" dirty="0"/>
              <a:t>№ 861 от 20 ноября 2015 г. </a:t>
            </a:r>
            <a:r>
              <a:rPr lang="ru-RU" sz="2400" i="1" dirty="0" smtClean="0"/>
              <a:t>(акт </a:t>
            </a:r>
            <a:r>
              <a:rPr lang="ru-RU" sz="2400" i="1" dirty="0"/>
              <a:t>обследования)</a:t>
            </a:r>
            <a:r>
              <a:rPr lang="ru-RU" sz="2400" dirty="0"/>
              <a:t> </a:t>
            </a:r>
          </a:p>
          <a:p>
            <a:pPr marL="447675" indent="-447675"/>
            <a:r>
              <a:rPr lang="ru-RU" sz="2400" dirty="0"/>
              <a:t>3)</a:t>
            </a:r>
            <a:r>
              <a:rPr lang="ru-RU" sz="2400" b="1" dirty="0"/>
              <a:t>  № 855 от 18 ноября 2015 г. </a:t>
            </a:r>
            <a:r>
              <a:rPr lang="ru-RU" sz="2400" dirty="0" smtClean="0"/>
              <a:t>(</a:t>
            </a:r>
            <a:r>
              <a:rPr lang="ru-RU" sz="2400" i="1" dirty="0" err="1" smtClean="0"/>
              <a:t>лич</a:t>
            </a:r>
            <a:r>
              <a:rPr lang="ru-RU" sz="2400" i="1" dirty="0"/>
              <a:t>. кабинет кадастр.  </a:t>
            </a:r>
            <a:r>
              <a:rPr lang="ru-RU" sz="2400" i="1" dirty="0" err="1"/>
              <a:t>инж</a:t>
            </a:r>
            <a:r>
              <a:rPr lang="ru-RU" sz="2400" i="1" dirty="0"/>
              <a:t>.)</a:t>
            </a:r>
            <a:endParaRPr lang="ru-RU" sz="2400" dirty="0"/>
          </a:p>
          <a:p>
            <a:pPr marL="447675" indent="-447675"/>
            <a:r>
              <a:rPr lang="ru-RU" sz="2400" dirty="0"/>
              <a:t>4)  </a:t>
            </a:r>
            <a:r>
              <a:rPr lang="ru-RU" sz="2400" b="1" dirty="0"/>
              <a:t>№ 860 от 19 ноября 2015 г. </a:t>
            </a:r>
            <a:r>
              <a:rPr lang="ru-RU" sz="2400" dirty="0"/>
              <a:t>(</a:t>
            </a:r>
            <a:r>
              <a:rPr lang="ru-RU" sz="2400" i="1" dirty="0"/>
              <a:t>реестр регистраторов</a:t>
            </a:r>
            <a:r>
              <a:rPr lang="ru-RU" sz="2400" dirty="0"/>
              <a:t>)</a:t>
            </a:r>
          </a:p>
          <a:p>
            <a:pPr marL="447675" indent="-447675"/>
            <a:r>
              <a:rPr lang="ru-RU" sz="2400" dirty="0"/>
              <a:t>5)  </a:t>
            </a:r>
            <a:r>
              <a:rPr lang="ru-RU" sz="2400" b="1" dirty="0"/>
              <a:t>№ 877 от 24 ноября 2015 г. </a:t>
            </a:r>
            <a:r>
              <a:rPr lang="ru-RU" sz="2400" dirty="0"/>
              <a:t>(</a:t>
            </a:r>
            <a:r>
              <a:rPr lang="ru-RU" sz="2400" i="1" dirty="0"/>
              <a:t>кадастровое деление   и учетно-</a:t>
            </a:r>
            <a:r>
              <a:rPr lang="ru-RU" sz="2400" i="1" dirty="0" err="1"/>
              <a:t>регистрац</a:t>
            </a:r>
            <a:r>
              <a:rPr lang="ru-RU" sz="2400" i="1" dirty="0"/>
              <a:t>. номера)</a:t>
            </a:r>
            <a:endParaRPr lang="ru-RU" sz="2400" dirty="0"/>
          </a:p>
          <a:p>
            <a:pPr marL="447675" indent="-447675"/>
            <a:r>
              <a:rPr lang="ru-RU" sz="2400" dirty="0"/>
              <a:t>6)  </a:t>
            </a:r>
            <a:r>
              <a:rPr lang="ru-RU" sz="2400" b="1" dirty="0"/>
              <a:t>№ 883 от 26 ноября 2015 г. </a:t>
            </a:r>
            <a:r>
              <a:rPr lang="ru-RU" sz="2400" dirty="0"/>
              <a:t>(</a:t>
            </a:r>
            <a:r>
              <a:rPr lang="ru-RU" sz="2400" i="1" dirty="0"/>
              <a:t>подача документов   на регистрацию</a:t>
            </a:r>
            <a:r>
              <a:rPr lang="ru-RU" sz="2400" dirty="0"/>
              <a:t>)</a:t>
            </a:r>
          </a:p>
          <a:p>
            <a:pPr marL="447675" indent="-447675"/>
            <a:r>
              <a:rPr lang="ru-RU" sz="2400" dirty="0"/>
              <a:t>7)  </a:t>
            </a:r>
            <a:r>
              <a:rPr lang="ru-RU" sz="2400" b="1" dirty="0"/>
              <a:t>№ 921 от 8 декабря 2015 г. </a:t>
            </a:r>
            <a:r>
              <a:rPr lang="ru-RU" sz="2400" dirty="0"/>
              <a:t>(</a:t>
            </a:r>
            <a:r>
              <a:rPr lang="ru-RU" sz="2400" i="1" dirty="0"/>
              <a:t>межевой план)</a:t>
            </a:r>
            <a:endParaRPr lang="ru-RU" sz="2400" dirty="0"/>
          </a:p>
          <a:p>
            <a:pPr marL="447675" indent="-447675"/>
            <a:r>
              <a:rPr lang="ru-RU" sz="2400" dirty="0"/>
              <a:t>8)  </a:t>
            </a:r>
            <a:r>
              <a:rPr lang="ru-RU" sz="2400" b="1" dirty="0"/>
              <a:t>№ 867 от 23 ноября 2015 г. </a:t>
            </a:r>
            <a:r>
              <a:rPr lang="ru-RU" sz="2400" dirty="0"/>
              <a:t>(</a:t>
            </a:r>
            <a:r>
              <a:rPr lang="ru-RU" sz="2400" i="1" dirty="0"/>
              <a:t>экзамен. регистраторов</a:t>
            </a:r>
            <a:r>
              <a:rPr lang="ru-RU" sz="2400" dirty="0"/>
              <a:t>)</a:t>
            </a:r>
          </a:p>
          <a:p>
            <a:pPr marL="447675" indent="-447675"/>
            <a:r>
              <a:rPr lang="ru-RU" sz="2400" dirty="0"/>
              <a:t>9)  </a:t>
            </a:r>
            <a:r>
              <a:rPr lang="ru-RU" sz="2400" b="1" dirty="0"/>
              <a:t>№ 975 от 25 декабря 2015 г. </a:t>
            </a:r>
            <a:r>
              <a:rPr lang="ru-RU" sz="2400" dirty="0"/>
              <a:t>(формы выписок из ЕГРН)</a:t>
            </a:r>
          </a:p>
          <a:p>
            <a:pPr marL="447675" indent="-447675"/>
            <a:r>
              <a:rPr lang="ru-RU" sz="2400" dirty="0"/>
              <a:t>10)  </a:t>
            </a:r>
            <a:r>
              <a:rPr lang="ru-RU" sz="2400" b="1" dirty="0"/>
              <a:t>№ 997 от 28 декабря 2015 г. </a:t>
            </a:r>
            <a:r>
              <a:rPr lang="ru-RU" sz="2400" dirty="0"/>
              <a:t>(плата за </a:t>
            </a:r>
            <a:r>
              <a:rPr lang="ru-RU" sz="2400" dirty="0" err="1"/>
              <a:t>лич</a:t>
            </a:r>
            <a:r>
              <a:rPr lang="ru-RU" sz="2400" dirty="0"/>
              <a:t>. кабинет  кадастр. </a:t>
            </a:r>
            <a:r>
              <a:rPr lang="ru-RU" sz="2400" dirty="0" err="1"/>
              <a:t>инж</a:t>
            </a:r>
            <a:r>
              <a:rPr lang="ru-RU" sz="2400" dirty="0"/>
              <a:t>.)</a:t>
            </a:r>
          </a:p>
          <a:p>
            <a:pPr marL="447675" indent="-447675"/>
            <a:r>
              <a:rPr lang="ru-RU" sz="2400" dirty="0"/>
              <a:t>11)</a:t>
            </a:r>
            <a:r>
              <a:rPr lang="ru-RU" sz="2400" b="1" dirty="0"/>
              <a:t> </a:t>
            </a:r>
            <a:r>
              <a:rPr lang="ru-RU" sz="2400" dirty="0"/>
              <a:t> </a:t>
            </a:r>
            <a:r>
              <a:rPr lang="ru-RU" sz="2400" b="1" dirty="0"/>
              <a:t>№ 953 от 18 декабря 2015 г. </a:t>
            </a:r>
            <a:r>
              <a:rPr lang="ru-RU" sz="2400" dirty="0"/>
              <a:t>(</a:t>
            </a:r>
            <a:r>
              <a:rPr lang="ru-RU" sz="2400" i="1" dirty="0"/>
              <a:t>технический план)</a:t>
            </a:r>
            <a:endParaRPr lang="ru-RU" sz="2400" dirty="0"/>
          </a:p>
        </p:txBody>
      </p:sp>
    </p:spTree>
    <p:extLst>
      <p:ext uri="{BB962C8B-B14F-4D97-AF65-F5344CB8AC3E}">
        <p14:creationId xmlns:p14="http://schemas.microsoft.com/office/powerpoint/2010/main" val="301368022"/>
      </p:ext>
    </p:extLst>
  </p:cSld>
  <p:clrMapOvr>
    <a:masterClrMapping/>
  </p:clrMapOvr>
  <p:transition>
    <p:wipe dir="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Заголовок 1"/>
          <p:cNvSpPr>
            <a:spLocks noGrp="1"/>
          </p:cNvSpPr>
          <p:nvPr>
            <p:ph type="title"/>
          </p:nvPr>
        </p:nvSpPr>
        <p:spPr>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a:t> </a:t>
            </a:r>
            <a:r>
              <a:rPr lang="ru-RU" sz="2800" dirty="0">
                <a:latin typeface="Arial" charset="0"/>
              </a:rPr>
              <a:t>В целях реализации </a:t>
            </a:r>
            <a:r>
              <a:rPr lang="ru-RU" altLang="ru-RU" sz="2800" dirty="0"/>
              <a:t>Федерального закона от 13.07.2015 N 218-ФЗ</a:t>
            </a:r>
            <a:r>
              <a:rPr lang="ru-RU" sz="2800" dirty="0">
                <a:latin typeface="Arial" charset="0"/>
              </a:rPr>
              <a:t> </a:t>
            </a:r>
            <a:r>
              <a:rPr lang="ru-RU" sz="2800" dirty="0" smtClean="0">
                <a:latin typeface="Arial" charset="0"/>
              </a:rPr>
              <a:t>принято 30 приказов Минэкономразвития России:</a:t>
            </a:r>
            <a:endParaRPr lang="ru-RU" altLang="ru-RU" sz="2800" dirty="0" smtClean="0"/>
          </a:p>
        </p:txBody>
      </p:sp>
      <p:sp>
        <p:nvSpPr>
          <p:cNvPr id="62467" name="Прямоугольник 2"/>
          <p:cNvSpPr>
            <a:spLocks noChangeArrowheads="1"/>
          </p:cNvSpPr>
          <p:nvPr/>
        </p:nvSpPr>
        <p:spPr bwMode="auto">
          <a:xfrm>
            <a:off x="323528" y="2349501"/>
            <a:ext cx="8820472" cy="450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marL="268288" indent="-268288"/>
            <a:r>
              <a:rPr lang="ru-RU" dirty="0"/>
              <a:t>12)  </a:t>
            </a:r>
            <a:r>
              <a:rPr lang="ru-RU" b="1" dirty="0"/>
              <a:t>№ 920 от 8 декабря 2015 г. </a:t>
            </a:r>
            <a:r>
              <a:rPr lang="ru-RU" dirty="0"/>
              <a:t>(</a:t>
            </a:r>
            <a:r>
              <a:rPr lang="ru-RU" i="1" dirty="0"/>
              <a:t>формы заявлений )</a:t>
            </a:r>
            <a:endParaRPr lang="ru-RU" dirty="0"/>
          </a:p>
          <a:p>
            <a:pPr marL="268288" indent="-268288"/>
            <a:r>
              <a:rPr lang="ru-RU" dirty="0"/>
              <a:t>13)</a:t>
            </a:r>
            <a:r>
              <a:rPr lang="ru-RU" b="1" dirty="0"/>
              <a:t> </a:t>
            </a:r>
            <a:r>
              <a:rPr lang="ru-RU" dirty="0"/>
              <a:t> </a:t>
            </a:r>
            <a:r>
              <a:rPr lang="ru-RU" b="1" dirty="0"/>
              <a:t>№ 943 от 16 декабря 2015 г. </a:t>
            </a:r>
            <a:r>
              <a:rPr lang="ru-RU" dirty="0"/>
              <a:t>(</a:t>
            </a:r>
            <a:r>
              <a:rPr lang="ru-RU" i="1" dirty="0"/>
              <a:t>ведение ЕГРН</a:t>
            </a:r>
            <a:r>
              <a:rPr lang="ru-RU" b="1" i="1" dirty="0"/>
              <a:t> </a:t>
            </a:r>
            <a:r>
              <a:rPr lang="ru-RU" i="1" dirty="0"/>
              <a:t>)</a:t>
            </a:r>
            <a:endParaRPr lang="ru-RU" dirty="0"/>
          </a:p>
          <a:p>
            <a:pPr marL="268288" indent="-268288"/>
            <a:r>
              <a:rPr lang="ru-RU" dirty="0"/>
              <a:t>14)</a:t>
            </a:r>
            <a:r>
              <a:rPr lang="ru-RU" b="1" dirty="0"/>
              <a:t> </a:t>
            </a:r>
            <a:r>
              <a:rPr lang="ru-RU" dirty="0"/>
              <a:t> </a:t>
            </a:r>
            <a:r>
              <a:rPr lang="ru-RU" b="1" dirty="0"/>
              <a:t>№ 967 от 23 декабря 2015 г. </a:t>
            </a:r>
            <a:r>
              <a:rPr lang="ru-RU" dirty="0"/>
              <a:t>(</a:t>
            </a:r>
            <a:r>
              <a:rPr lang="ru-RU" i="1" dirty="0"/>
              <a:t>плата за сведения ЕГРН)</a:t>
            </a:r>
            <a:endParaRPr lang="ru-RU" dirty="0"/>
          </a:p>
          <a:p>
            <a:pPr marL="268288" indent="-268288"/>
            <a:r>
              <a:rPr lang="ru-RU" dirty="0"/>
              <a:t>15)  </a:t>
            </a:r>
            <a:r>
              <a:rPr lang="ru-RU" b="1" dirty="0"/>
              <a:t>№ 89 от 1 марта 2016 г. </a:t>
            </a:r>
            <a:r>
              <a:rPr lang="ru-RU" dirty="0"/>
              <a:t>( </a:t>
            </a:r>
            <a:r>
              <a:rPr lang="ru-RU" i="1" dirty="0"/>
              <a:t>порядок запросов о ранее  учтенной или зарегистрированной недвижимости</a:t>
            </a:r>
            <a:r>
              <a:rPr lang="ru-RU" dirty="0"/>
              <a:t>)</a:t>
            </a:r>
          </a:p>
          <a:p>
            <a:pPr marL="268288" indent="-268288"/>
            <a:r>
              <a:rPr lang="ru-RU" dirty="0"/>
              <a:t>16)  </a:t>
            </a:r>
            <a:r>
              <a:rPr lang="ru-RU" b="1" dirty="0"/>
              <a:t>№ 90 от 1 марта 2016 г.</a:t>
            </a:r>
            <a:r>
              <a:rPr lang="ru-RU" dirty="0"/>
              <a:t>(</a:t>
            </a:r>
            <a:r>
              <a:rPr lang="ru-RU" i="1" dirty="0"/>
              <a:t>точность, определение  координат и площади</a:t>
            </a:r>
            <a:r>
              <a:rPr lang="ru-RU" dirty="0"/>
              <a:t>)</a:t>
            </a:r>
          </a:p>
          <a:p>
            <a:pPr marL="268288" indent="-268288"/>
            <a:r>
              <a:rPr lang="ru-RU" dirty="0"/>
              <a:t>17)  </a:t>
            </a:r>
            <a:r>
              <a:rPr lang="ru-RU" b="1" dirty="0"/>
              <a:t>№ 136 от 16 марта 2016 г.</a:t>
            </a:r>
            <a:r>
              <a:rPr lang="ru-RU" dirty="0"/>
              <a:t>(</a:t>
            </a:r>
            <a:r>
              <a:rPr lang="ru-RU" i="1" dirty="0"/>
              <a:t>порядок направления решения  о необходимости устранения реестровой ошибки</a:t>
            </a:r>
            <a:r>
              <a:rPr lang="ru-RU" dirty="0"/>
              <a:t>)</a:t>
            </a:r>
          </a:p>
          <a:p>
            <a:pPr marL="268288" indent="-268288"/>
            <a:r>
              <a:rPr lang="ru-RU" dirty="0"/>
              <a:t>18)  </a:t>
            </a:r>
            <a:r>
              <a:rPr lang="ru-RU" b="1" dirty="0"/>
              <a:t>№ 142 от 17 марта 2016 г.  </a:t>
            </a:r>
            <a:r>
              <a:rPr lang="ru-RU" dirty="0"/>
              <a:t>(</a:t>
            </a:r>
            <a:r>
              <a:rPr lang="ru-RU" i="1" dirty="0"/>
              <a:t>использование единой системы  </a:t>
            </a:r>
            <a:r>
              <a:rPr lang="ru-RU" i="1" dirty="0" smtClean="0"/>
              <a:t>координат)</a:t>
            </a:r>
            <a:endParaRPr lang="ru-RU" dirty="0"/>
          </a:p>
          <a:p>
            <a:pPr marL="268288" indent="-268288"/>
            <a:r>
              <a:rPr lang="ru-RU" dirty="0"/>
              <a:t>19)  </a:t>
            </a:r>
            <a:r>
              <a:rPr lang="ru-RU" b="1" dirty="0"/>
              <a:t>№ 129 от 15 марта 2016 г. </a:t>
            </a:r>
            <a:r>
              <a:rPr lang="ru-RU" dirty="0"/>
              <a:t> (</a:t>
            </a:r>
            <a:r>
              <a:rPr lang="ru-RU" i="1" dirty="0"/>
              <a:t>порядок получения планов  и акта обследования через личный кабинет КИ)</a:t>
            </a:r>
            <a:endParaRPr lang="ru-RU" dirty="0"/>
          </a:p>
          <a:p>
            <a:pPr marL="268288" indent="-268288"/>
            <a:r>
              <a:rPr lang="ru-RU" dirty="0"/>
              <a:t>20)</a:t>
            </a:r>
            <a:r>
              <a:rPr lang="ru-RU" b="1" dirty="0"/>
              <a:t> </a:t>
            </a:r>
            <a:r>
              <a:rPr lang="ru-RU" dirty="0"/>
              <a:t> </a:t>
            </a:r>
            <a:r>
              <a:rPr lang="ru-RU" b="1" dirty="0"/>
              <a:t>№ 931 от 10 декабря 2015 г.</a:t>
            </a:r>
            <a:r>
              <a:rPr lang="ru-RU" dirty="0"/>
              <a:t> (</a:t>
            </a:r>
            <a:r>
              <a:rPr lang="ru-RU" i="1" dirty="0"/>
              <a:t>учет бесхозяйной  недвижимости)</a:t>
            </a:r>
            <a:endParaRPr lang="ru-RU" dirty="0"/>
          </a:p>
          <a:p>
            <a:pPr marL="268288" indent="-268288"/>
            <a:r>
              <a:rPr lang="ru-RU" dirty="0"/>
              <a:t>21)</a:t>
            </a:r>
            <a:r>
              <a:rPr lang="ru-RU" b="1" dirty="0"/>
              <a:t> </a:t>
            </a:r>
            <a:r>
              <a:rPr lang="ru-RU" dirty="0"/>
              <a:t> </a:t>
            </a:r>
            <a:r>
              <a:rPr lang="ru-RU" b="1" dirty="0"/>
              <a:t>№ 968 от 23 декабря 2015 г. </a:t>
            </a:r>
            <a:r>
              <a:rPr lang="ru-RU" dirty="0"/>
              <a:t>(</a:t>
            </a:r>
            <a:r>
              <a:rPr lang="ru-RU" i="1" dirty="0"/>
              <a:t>предоставление сведений   ЕГРН</a:t>
            </a:r>
            <a:r>
              <a:rPr lang="ru-RU" dirty="0"/>
              <a:t>)</a:t>
            </a:r>
          </a:p>
          <a:p>
            <a:pPr marL="268288" indent="-268288"/>
            <a:r>
              <a:rPr lang="ru-RU" dirty="0"/>
              <a:t>22)  </a:t>
            </a:r>
            <a:r>
              <a:rPr lang="ru-RU" b="1" dirty="0"/>
              <a:t>№ 137 от 16 марта 2016 г. </a:t>
            </a:r>
            <a:r>
              <a:rPr lang="ru-RU" dirty="0"/>
              <a:t>(</a:t>
            </a:r>
            <a:r>
              <a:rPr lang="ru-RU" i="1" dirty="0"/>
              <a:t>уведомление заявителя о  ходе услуги</a:t>
            </a:r>
            <a:r>
              <a:rPr lang="ru-RU" dirty="0"/>
              <a:t>)</a:t>
            </a:r>
          </a:p>
          <a:p>
            <a:pPr marL="268288" indent="-268288"/>
            <a:r>
              <a:rPr lang="ru-RU" dirty="0"/>
              <a:t>23)  </a:t>
            </a:r>
            <a:r>
              <a:rPr lang="ru-RU" b="1" dirty="0"/>
              <a:t>№ 143 от 17 марта 2016 г. </a:t>
            </a:r>
            <a:r>
              <a:rPr lang="ru-RU" dirty="0"/>
              <a:t>(</a:t>
            </a:r>
            <a:r>
              <a:rPr lang="ru-RU" i="1" dirty="0"/>
              <a:t>типовое положение  </a:t>
            </a:r>
            <a:r>
              <a:rPr lang="ru-RU" i="1" dirty="0" err="1"/>
              <a:t>терроргана</a:t>
            </a:r>
            <a:r>
              <a:rPr lang="ru-RU" i="1" dirty="0"/>
              <a:t> </a:t>
            </a:r>
            <a:r>
              <a:rPr lang="ru-RU" i="1" dirty="0" smtClean="0"/>
              <a:t>Росреестра</a:t>
            </a:r>
            <a:r>
              <a:rPr lang="ru-RU" dirty="0" smtClean="0"/>
              <a:t>)</a:t>
            </a:r>
            <a:endParaRPr lang="ru-RU" dirty="0"/>
          </a:p>
        </p:txBody>
      </p:sp>
    </p:spTree>
    <p:extLst>
      <p:ext uri="{BB962C8B-B14F-4D97-AF65-F5344CB8AC3E}">
        <p14:creationId xmlns:p14="http://schemas.microsoft.com/office/powerpoint/2010/main" val="165707402"/>
      </p:ext>
    </p:extLst>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14. Основания </a:t>
            </a:r>
            <a:r>
              <a:rPr lang="ru-RU" sz="2800" b="0" dirty="0" smtClean="0"/>
              <a:t>кадастрового </a:t>
            </a:r>
            <a:r>
              <a:rPr lang="ru-RU" sz="2800" b="0" dirty="0"/>
              <a:t>учета и </a:t>
            </a:r>
            <a:r>
              <a:rPr lang="ru-RU" sz="2800" b="0" dirty="0" smtClean="0"/>
              <a:t>государственной регистрации </a:t>
            </a:r>
            <a:r>
              <a:rPr lang="ru-RU" sz="2800" b="0" dirty="0"/>
              <a:t>прав</a:t>
            </a:r>
          </a:p>
        </p:txBody>
      </p:sp>
      <p:sp>
        <p:nvSpPr>
          <p:cNvPr id="3" name="Прямоугольник 2"/>
          <p:cNvSpPr/>
          <p:nvPr/>
        </p:nvSpPr>
        <p:spPr>
          <a:xfrm>
            <a:off x="755650" y="2349500"/>
            <a:ext cx="8178800" cy="3816429"/>
          </a:xfrm>
          <a:prstGeom prst="rect">
            <a:avLst/>
          </a:prstGeom>
        </p:spPr>
        <p:txBody>
          <a:bodyPr>
            <a:spAutoFit/>
          </a:bodyPr>
          <a:lstStyle/>
          <a:p>
            <a:pPr algn="just"/>
            <a:r>
              <a:rPr lang="ru-RU" sz="2200" u="sng" dirty="0"/>
              <a:t>5. </a:t>
            </a:r>
            <a:r>
              <a:rPr lang="ru-RU" sz="2200" u="sng" dirty="0" smtClean="0"/>
              <a:t>ГКУ осуществляется </a:t>
            </a:r>
            <a:r>
              <a:rPr lang="ru-RU" sz="2200" u="sng" dirty="0"/>
              <a:t>без одновременной </a:t>
            </a:r>
            <a:r>
              <a:rPr lang="ru-RU" sz="2200" u="sng" dirty="0" smtClean="0"/>
              <a:t>ГРП </a:t>
            </a:r>
            <a:r>
              <a:rPr lang="ru-RU" sz="2200" dirty="0" smtClean="0"/>
              <a:t>:</a:t>
            </a:r>
            <a:endParaRPr lang="ru-RU" sz="2200" dirty="0"/>
          </a:p>
          <a:p>
            <a:pPr marL="457200" indent="-457200" algn="just">
              <a:buFont typeface="+mj-lt"/>
              <a:buAutoNum type="arabicParenR" startAt="9"/>
            </a:pPr>
            <a:r>
              <a:rPr lang="ru-RU" sz="2200" dirty="0" smtClean="0"/>
              <a:t>в отношении ЗУ, образуемых из </a:t>
            </a:r>
            <a:r>
              <a:rPr lang="ru-RU" sz="2200" dirty="0"/>
              <a:t>земель или ЗУ, гос. собственность на которые не разграничена</a:t>
            </a:r>
            <a:r>
              <a:rPr lang="ru-RU" sz="2200" dirty="0" smtClean="0"/>
              <a:t>;</a:t>
            </a:r>
          </a:p>
          <a:p>
            <a:pPr marL="457200" indent="-457200" algn="just">
              <a:buFont typeface="+mj-lt"/>
              <a:buAutoNum type="arabicParenR" startAt="9"/>
            </a:pPr>
            <a:endParaRPr lang="ru-RU" sz="2200" dirty="0" smtClean="0"/>
          </a:p>
          <a:p>
            <a:pPr marL="457200" indent="-457200" algn="just">
              <a:buFont typeface="+mj-lt"/>
              <a:buAutoNum type="arabicParenR" startAt="9"/>
            </a:pPr>
            <a:r>
              <a:rPr lang="ru-RU" sz="2200" dirty="0" smtClean="0"/>
              <a:t> </a:t>
            </a:r>
            <a:r>
              <a:rPr lang="ru-RU" sz="2200" dirty="0"/>
              <a:t>в отношении ЗУ, образуемых </a:t>
            </a:r>
            <a:r>
              <a:rPr lang="ru-RU" sz="2200" dirty="0" smtClean="0"/>
              <a:t>путем </a:t>
            </a:r>
            <a:r>
              <a:rPr lang="ru-RU" sz="2200" dirty="0"/>
              <a:t>перераспределения земель или ЗУ гос. или </a:t>
            </a:r>
            <a:r>
              <a:rPr lang="ru-RU" sz="2200" dirty="0" err="1"/>
              <a:t>мун</a:t>
            </a:r>
            <a:r>
              <a:rPr lang="ru-RU" sz="2200" dirty="0"/>
              <a:t>. собственности и частного ЗУ</a:t>
            </a:r>
            <a:r>
              <a:rPr lang="ru-RU" sz="2200" dirty="0" smtClean="0"/>
              <a:t>;</a:t>
            </a:r>
          </a:p>
          <a:p>
            <a:pPr marL="457200" indent="-457200" algn="just">
              <a:buFont typeface="+mj-lt"/>
              <a:buAutoNum type="arabicParenR" startAt="9"/>
            </a:pPr>
            <a:endParaRPr lang="ru-RU" sz="2200" dirty="0"/>
          </a:p>
          <a:p>
            <a:pPr marL="457200" indent="-457200" algn="just">
              <a:buFontTx/>
              <a:buAutoNum type="arabicParenR" startAt="9"/>
            </a:pPr>
            <a:r>
              <a:rPr lang="ru-RU" sz="2200" dirty="0"/>
              <a:t>в отношении части </a:t>
            </a:r>
            <a:r>
              <a:rPr lang="ru-RU" sz="2200" dirty="0" smtClean="0"/>
              <a:t>ЗУ, </a:t>
            </a:r>
            <a:r>
              <a:rPr lang="ru-RU" sz="2200" dirty="0"/>
              <a:t>находящегося в </a:t>
            </a:r>
            <a:r>
              <a:rPr lang="ru-RU" sz="2200" dirty="0" smtClean="0"/>
              <a:t>гос. или </a:t>
            </a:r>
            <a:r>
              <a:rPr lang="ru-RU" sz="2200" dirty="0" err="1" smtClean="0"/>
              <a:t>мун</a:t>
            </a:r>
            <a:r>
              <a:rPr lang="ru-RU" sz="2200" dirty="0" smtClean="0"/>
              <a:t>. </a:t>
            </a:r>
            <a:r>
              <a:rPr lang="ru-RU" sz="2200" dirty="0"/>
              <a:t>собственности, которая образуется в целях установления применительно к ней сервитута.</a:t>
            </a:r>
          </a:p>
        </p:txBody>
      </p:sp>
    </p:spTree>
    <p:extLst>
      <p:ext uri="{BB962C8B-B14F-4D97-AF65-F5344CB8AC3E}">
        <p14:creationId xmlns:p14="http://schemas.microsoft.com/office/powerpoint/2010/main" val="1981557184"/>
      </p:ext>
    </p:extLst>
  </p:cSld>
  <p:clrMapOvr>
    <a:masterClrMapping/>
  </p:clrMapOvr>
  <p:transition>
    <p:wipe dir="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Заголовок 1"/>
          <p:cNvSpPr>
            <a:spLocks noGrp="1"/>
          </p:cNvSpPr>
          <p:nvPr>
            <p:ph type="title"/>
          </p:nvPr>
        </p:nvSpPr>
        <p:spPr>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a:t> </a:t>
            </a:r>
            <a:r>
              <a:rPr lang="ru-RU" sz="2800" dirty="0">
                <a:latin typeface="Arial" charset="0"/>
              </a:rPr>
              <a:t>В целях реализации </a:t>
            </a:r>
            <a:r>
              <a:rPr lang="ru-RU" altLang="ru-RU" sz="2800" dirty="0"/>
              <a:t>Федерального закона от 13.07.2015 N 218-ФЗ</a:t>
            </a:r>
            <a:r>
              <a:rPr lang="ru-RU" sz="2800" dirty="0">
                <a:latin typeface="Arial" charset="0"/>
              </a:rPr>
              <a:t> </a:t>
            </a:r>
            <a:r>
              <a:rPr lang="ru-RU" sz="2800" dirty="0" smtClean="0">
                <a:latin typeface="Arial" charset="0"/>
              </a:rPr>
              <a:t>принято 30 приказов Минэкономразвития России, 3 Росреестра:</a:t>
            </a:r>
            <a:endParaRPr lang="ru-RU" altLang="ru-RU" sz="2800" dirty="0" smtClean="0"/>
          </a:p>
        </p:txBody>
      </p:sp>
      <p:sp>
        <p:nvSpPr>
          <p:cNvPr id="62467" name="Прямоугольник 2"/>
          <p:cNvSpPr>
            <a:spLocks noChangeArrowheads="1"/>
          </p:cNvSpPr>
          <p:nvPr/>
        </p:nvSpPr>
        <p:spPr bwMode="auto">
          <a:xfrm>
            <a:off x="395536" y="2349501"/>
            <a:ext cx="8748464" cy="450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p>
            <a:pPr marL="268288" indent="-268288"/>
            <a:r>
              <a:rPr lang="ru-RU" dirty="0"/>
              <a:t>24)  </a:t>
            </a:r>
            <a:r>
              <a:rPr lang="ru-RU" b="1" dirty="0"/>
              <a:t>№ 127 от 15 марта 2016 г. </a:t>
            </a:r>
            <a:r>
              <a:rPr lang="ru-RU" dirty="0"/>
              <a:t>(</a:t>
            </a:r>
            <a:r>
              <a:rPr lang="ru-RU" i="1" dirty="0"/>
              <a:t>уведомления заявителя о приеме документов / правообладателя о поступившем заявлении)</a:t>
            </a:r>
            <a:endParaRPr lang="ru-RU" dirty="0"/>
          </a:p>
          <a:p>
            <a:pPr marL="268288" indent="-268288"/>
            <a:r>
              <a:rPr lang="ru-RU" dirty="0"/>
              <a:t>25)  </a:t>
            </a:r>
            <a:r>
              <a:rPr lang="ru-RU" b="1" dirty="0"/>
              <a:t>№ 145 от 17 марта 2016 г. </a:t>
            </a:r>
            <a:r>
              <a:rPr lang="ru-RU" dirty="0" smtClean="0"/>
              <a:t>(</a:t>
            </a:r>
            <a:r>
              <a:rPr lang="ru-RU" i="1" dirty="0" smtClean="0"/>
              <a:t>состав </a:t>
            </a:r>
            <a:r>
              <a:rPr lang="ru-RU" i="1" dirty="0"/>
              <a:t>сведений кадастровых карт</a:t>
            </a:r>
            <a:r>
              <a:rPr lang="ru-RU" dirty="0"/>
              <a:t>) </a:t>
            </a:r>
          </a:p>
          <a:p>
            <a:pPr marL="268288" indent="-268288"/>
            <a:r>
              <a:rPr lang="ru-RU" dirty="0"/>
              <a:t>26)  </a:t>
            </a:r>
            <a:r>
              <a:rPr lang="ru-RU" b="1" dirty="0"/>
              <a:t>№ 157 от 21 марта 2016 г. </a:t>
            </a:r>
            <a:r>
              <a:rPr lang="ru-RU" dirty="0"/>
              <a:t>(</a:t>
            </a:r>
            <a:r>
              <a:rPr lang="ru-RU" i="1" dirty="0"/>
              <a:t>форма декларации  по недвижимости Минобороны</a:t>
            </a:r>
            <a:r>
              <a:rPr lang="ru-RU" dirty="0"/>
              <a:t>)</a:t>
            </a:r>
          </a:p>
          <a:p>
            <a:pPr marL="268288" indent="-268288"/>
            <a:r>
              <a:rPr lang="ru-RU" dirty="0"/>
              <a:t>27)  </a:t>
            </a:r>
            <a:r>
              <a:rPr lang="ru-RU" b="1" dirty="0"/>
              <a:t>№ 180 от 29 марта 2016 г.</a:t>
            </a:r>
            <a:r>
              <a:rPr lang="ru-RU" dirty="0"/>
              <a:t> </a:t>
            </a:r>
            <a:r>
              <a:rPr lang="ru-RU" dirty="0" smtClean="0"/>
              <a:t>(</a:t>
            </a:r>
            <a:r>
              <a:rPr lang="ru-RU" i="1" dirty="0" smtClean="0"/>
              <a:t>типовое </a:t>
            </a:r>
            <a:r>
              <a:rPr lang="ru-RU" i="1" dirty="0"/>
              <a:t>положение </a:t>
            </a:r>
            <a:r>
              <a:rPr lang="ru-RU" i="1" dirty="0" err="1"/>
              <a:t>терроргана</a:t>
            </a:r>
            <a:r>
              <a:rPr lang="ru-RU" i="1" dirty="0"/>
              <a:t> Росреестра по субъекту РФ)</a:t>
            </a:r>
            <a:endParaRPr lang="ru-RU" dirty="0"/>
          </a:p>
          <a:p>
            <a:pPr marL="268288" indent="-268288"/>
            <a:r>
              <a:rPr lang="ru-RU" dirty="0"/>
              <a:t>28)  </a:t>
            </a:r>
            <a:r>
              <a:rPr lang="ru-RU" b="1" dirty="0"/>
              <a:t>№ 337 от 31 мая 2016 г. </a:t>
            </a:r>
            <a:r>
              <a:rPr lang="ru-RU" dirty="0"/>
              <a:t>(</a:t>
            </a:r>
            <a:r>
              <a:rPr lang="ru-RU" i="1" dirty="0"/>
              <a:t>порядок курьерской доставки  документов после учета-регистрации и размер платы)</a:t>
            </a:r>
            <a:endParaRPr lang="ru-RU" dirty="0"/>
          </a:p>
          <a:p>
            <a:pPr marL="268288" indent="-268288"/>
            <a:r>
              <a:rPr lang="ru-RU" dirty="0"/>
              <a:t>29)</a:t>
            </a:r>
            <a:r>
              <a:rPr lang="ru-RU" b="1" dirty="0"/>
              <a:t> </a:t>
            </a:r>
            <a:r>
              <a:rPr lang="ru-RU" dirty="0"/>
              <a:t> </a:t>
            </a:r>
            <a:r>
              <a:rPr lang="ru-RU" b="1" dirty="0"/>
              <a:t>№ 173 от 25 марта 2016 г.</a:t>
            </a:r>
            <a:r>
              <a:rPr lang="ru-RU" dirty="0"/>
              <a:t> </a:t>
            </a:r>
            <a:r>
              <a:rPr lang="ru-RU" dirty="0" smtClean="0"/>
              <a:t>(</a:t>
            </a:r>
            <a:r>
              <a:rPr lang="ru-RU" i="1" dirty="0" smtClean="0"/>
              <a:t>уведомление </a:t>
            </a:r>
            <a:r>
              <a:rPr lang="ru-RU" i="1" dirty="0"/>
              <a:t>заявителя о решениях и выдача документов)</a:t>
            </a:r>
            <a:endParaRPr lang="ru-RU" dirty="0"/>
          </a:p>
          <a:p>
            <a:pPr marL="268288" indent="-268288"/>
            <a:r>
              <a:rPr lang="ru-RU" dirty="0"/>
              <a:t>30)  </a:t>
            </a:r>
            <a:r>
              <a:rPr lang="ru-RU" b="1" dirty="0"/>
              <a:t>№ 537 от 23.08.2016 </a:t>
            </a:r>
            <a:r>
              <a:rPr lang="ru-RU" dirty="0"/>
              <a:t>(обобщенная информация из ЕГРН)</a:t>
            </a:r>
          </a:p>
          <a:p>
            <a:pPr marL="342900" indent="-342900">
              <a:buAutoNum type="arabicParenR"/>
            </a:pPr>
            <a:r>
              <a:rPr lang="ru-RU" b="1" dirty="0" smtClean="0"/>
              <a:t>№ </a:t>
            </a:r>
            <a:r>
              <a:rPr lang="ru-RU" b="1" dirty="0"/>
              <a:t>П/666 от 23 декабря 2015 г.</a:t>
            </a:r>
            <a:r>
              <a:rPr lang="ru-RU" dirty="0"/>
              <a:t> (</a:t>
            </a:r>
            <a:r>
              <a:rPr lang="ru-RU" i="1" dirty="0"/>
              <a:t>порядок ведения, хранения реестровых дел, книг </a:t>
            </a:r>
            <a:r>
              <a:rPr lang="ru-RU" i="1" dirty="0" smtClean="0"/>
              <a:t>учета)</a:t>
            </a:r>
          </a:p>
          <a:p>
            <a:pPr marL="342900" indent="-342900">
              <a:buAutoNum type="arabicParenR"/>
            </a:pPr>
            <a:r>
              <a:rPr lang="ru-RU" b="1" dirty="0"/>
              <a:t>№ </a:t>
            </a:r>
            <a:r>
              <a:rPr lang="ru-RU" b="1" dirty="0" smtClean="0"/>
              <a:t>П/0515 от </a:t>
            </a:r>
            <a:r>
              <a:rPr lang="ru-RU" b="1" dirty="0"/>
              <a:t>18.10.2016 </a:t>
            </a:r>
            <a:r>
              <a:rPr lang="ru-RU" dirty="0" smtClean="0"/>
              <a:t>(</a:t>
            </a:r>
            <a:r>
              <a:rPr lang="ru-RU" i="1" dirty="0" smtClean="0"/>
              <a:t>наделение </a:t>
            </a:r>
            <a:r>
              <a:rPr lang="ru-RU" i="1" dirty="0"/>
              <a:t>ФГБУ «ФКП Росреестра» отдельными полномочиями»</a:t>
            </a:r>
            <a:r>
              <a:rPr lang="ru-RU" dirty="0"/>
              <a:t>)</a:t>
            </a:r>
          </a:p>
          <a:p>
            <a:pPr marL="268288" indent="-268288"/>
            <a:r>
              <a:rPr lang="ru-RU" b="1" dirty="0"/>
              <a:t>3)</a:t>
            </a:r>
            <a:r>
              <a:rPr lang="ru-RU" dirty="0"/>
              <a:t>   </a:t>
            </a:r>
            <a:r>
              <a:rPr lang="ru-RU" b="1" dirty="0"/>
              <a:t>№ П/675 от 28 декабря 2015 г. </a:t>
            </a:r>
            <a:r>
              <a:rPr lang="ru-RU" dirty="0" smtClean="0"/>
              <a:t>(</a:t>
            </a:r>
            <a:r>
              <a:rPr lang="ru-RU" i="1" dirty="0" smtClean="0"/>
              <a:t>кадастровое </a:t>
            </a:r>
            <a:r>
              <a:rPr lang="ru-RU" i="1" dirty="0"/>
              <a:t>деление РФ</a:t>
            </a:r>
            <a:r>
              <a:rPr lang="ru-RU" dirty="0"/>
              <a:t>), </a:t>
            </a:r>
          </a:p>
        </p:txBody>
      </p:sp>
    </p:spTree>
    <p:extLst>
      <p:ext uri="{BB962C8B-B14F-4D97-AF65-F5344CB8AC3E}">
        <p14:creationId xmlns:p14="http://schemas.microsoft.com/office/powerpoint/2010/main" val="1513384396"/>
      </p:ext>
    </p:extLst>
  </p:cSld>
  <p:clrMapOvr>
    <a:masterClrMapping/>
  </p:clrMapOvr>
  <p:transition>
    <p:wipe dir="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323528" y="980729"/>
            <a:ext cx="8640960" cy="2088231"/>
          </a:xfrm>
        </p:spPr>
        <p:txBody>
          <a:bodyPr/>
          <a:lstStyle/>
          <a:p>
            <a:pPr algn="ctr"/>
            <a:r>
              <a:rPr lang="ru-RU" dirty="0"/>
              <a:t>Порядок хранения актов согласования местоположения границ земельных участков, порядок </a:t>
            </a:r>
            <a:r>
              <a:rPr lang="ru-RU" dirty="0" smtClean="0"/>
              <a:t>их передачи</a:t>
            </a:r>
            <a:endParaRPr lang="ru-RU" dirty="0"/>
          </a:p>
        </p:txBody>
      </p:sp>
      <p:sp>
        <p:nvSpPr>
          <p:cNvPr id="5" name="Подзаголовок 4"/>
          <p:cNvSpPr>
            <a:spLocks noGrp="1"/>
          </p:cNvSpPr>
          <p:nvPr>
            <p:ph type="subTitle" idx="1"/>
          </p:nvPr>
        </p:nvSpPr>
        <p:spPr>
          <a:xfrm>
            <a:off x="4572000" y="3356992"/>
            <a:ext cx="4392488" cy="1512168"/>
          </a:xfrm>
        </p:spPr>
        <p:txBody>
          <a:bodyPr/>
          <a:lstStyle/>
          <a:p>
            <a:pPr algn="l"/>
            <a:r>
              <a:rPr lang="ru-RU" altLang="ru-RU" b="1" dirty="0"/>
              <a:t>приказ Минэкономразвития РФ от 09.06.2016 № 363</a:t>
            </a:r>
            <a:endParaRPr lang="ru-RU" dirty="0"/>
          </a:p>
        </p:txBody>
      </p:sp>
    </p:spTree>
    <p:extLst>
      <p:ext uri="{BB962C8B-B14F-4D97-AF65-F5344CB8AC3E}">
        <p14:creationId xmlns:p14="http://schemas.microsoft.com/office/powerpoint/2010/main" val="1996352819"/>
      </p:ext>
    </p:extLst>
  </p:cSld>
  <p:clrMapOvr>
    <a:masterClrMapping/>
  </p:clrMapOvr>
  <p:transition>
    <p:wipe dir="r"/>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Заголовок 2"/>
          <p:cNvSpPr>
            <a:spLocks noGrp="1"/>
          </p:cNvSpPr>
          <p:nvPr>
            <p:ph type="title"/>
          </p:nvPr>
        </p:nvSpPr>
        <p:spPr>
          <a:xfrm>
            <a:off x="971550" y="908050"/>
            <a:ext cx="8064946" cy="1080790"/>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smtClean="0"/>
              <a:t>ФЗ от </a:t>
            </a:r>
            <a:r>
              <a:rPr lang="ru-RU" sz="3200" dirty="0"/>
              <a:t>24.07.2007 N </a:t>
            </a:r>
            <a:r>
              <a:rPr lang="ru-RU" sz="3200" dirty="0" smtClean="0"/>
              <a:t>221-ФЗ</a:t>
            </a:r>
            <a:r>
              <a:rPr lang="ru-RU" sz="3200" dirty="0"/>
              <a:t/>
            </a:r>
            <a:br>
              <a:rPr lang="ru-RU" sz="3200" dirty="0"/>
            </a:br>
            <a:r>
              <a:rPr lang="ru-RU" sz="3200" dirty="0" smtClean="0"/>
              <a:t>Статья </a:t>
            </a:r>
            <a:r>
              <a:rPr lang="ru-RU" sz="3200" dirty="0"/>
              <a:t>29.1. Права и обязанности </a:t>
            </a:r>
            <a:r>
              <a:rPr lang="ru-RU" sz="3200" dirty="0" smtClean="0"/>
              <a:t>КИ</a:t>
            </a:r>
            <a:endParaRPr lang="ru-RU" sz="3200" dirty="0"/>
          </a:p>
        </p:txBody>
      </p:sp>
      <p:sp>
        <p:nvSpPr>
          <p:cNvPr id="16387" name="Объект 4"/>
          <p:cNvSpPr>
            <a:spLocks noGrp="1"/>
          </p:cNvSpPr>
          <p:nvPr>
            <p:ph idx="1"/>
          </p:nvPr>
        </p:nvSpPr>
        <p:spPr>
          <a:xfrm>
            <a:off x="539750" y="2276475"/>
            <a:ext cx="8496746" cy="4465638"/>
          </a:xfrm>
        </p:spPr>
        <p:txBody>
          <a:bodyPr/>
          <a:lstStyle/>
          <a:p>
            <a:pPr algn="just">
              <a:defRPr/>
            </a:pPr>
            <a:r>
              <a:rPr lang="ru-RU" dirty="0" smtClean="0"/>
              <a:t>Обязанность кадастрового инженера хранить </a:t>
            </a:r>
            <a:r>
              <a:rPr lang="ru-RU" dirty="0"/>
              <a:t>акты согласования местоположения границ </a:t>
            </a:r>
            <a:r>
              <a:rPr lang="ru-RU" dirty="0" smtClean="0"/>
              <a:t>ЗУ, </a:t>
            </a:r>
            <a:r>
              <a:rPr lang="ru-RU" dirty="0"/>
              <a:t/>
            </a:r>
            <a:br>
              <a:rPr lang="ru-RU" dirty="0"/>
            </a:br>
            <a:r>
              <a:rPr lang="ru-RU" dirty="0"/>
              <a:t>и передавать их в </a:t>
            </a:r>
            <a:r>
              <a:rPr lang="ru-RU" dirty="0" smtClean="0"/>
              <a:t>ОКУ  в установленные сроки.</a:t>
            </a:r>
          </a:p>
          <a:p>
            <a:pPr algn="just">
              <a:defRPr/>
            </a:pPr>
            <a:r>
              <a:rPr lang="ru-RU" altLang="ru-RU" b="1" dirty="0" smtClean="0"/>
              <a:t>приказ Минэкономразвития РФ от 09.06.2016 </a:t>
            </a:r>
            <a:r>
              <a:rPr lang="ru-RU" altLang="ru-RU" b="1" dirty="0"/>
              <a:t>№ 363 </a:t>
            </a:r>
            <a:r>
              <a:rPr lang="ru-RU" altLang="ru-RU" dirty="0" smtClean="0"/>
              <a:t>«Об </a:t>
            </a:r>
            <a:r>
              <a:rPr lang="ru-RU" altLang="ru-RU" dirty="0"/>
              <a:t>утверждении порядка и сроков хранения актов согласования местоположения границ </a:t>
            </a:r>
            <a:r>
              <a:rPr lang="ru-RU" altLang="ru-RU" dirty="0" smtClean="0"/>
              <a:t>ЗУ, </a:t>
            </a:r>
            <a:r>
              <a:rPr lang="ru-RU" altLang="ru-RU" dirty="0"/>
              <a:t>а также порядка и сроков их передачи в орган, уполномоченный на осуществление кадастрового </a:t>
            </a:r>
            <a:r>
              <a:rPr lang="ru-RU" altLang="ru-RU" dirty="0" smtClean="0"/>
              <a:t>учета» </a:t>
            </a:r>
            <a:r>
              <a:rPr lang="ru-RU" altLang="ru-RU" b="1" dirty="0" smtClean="0"/>
              <a:t>(начало действия – 05.12.2016)</a:t>
            </a:r>
          </a:p>
          <a:p>
            <a:pPr marL="457200" lvl="1" indent="0" algn="just">
              <a:buNone/>
              <a:defRPr/>
            </a:pPr>
            <a:endParaRPr lang="ru-RU" altLang="ru-RU" b="1" dirty="0" smtClean="0"/>
          </a:p>
          <a:p>
            <a:pPr algn="just">
              <a:defRPr/>
            </a:pPr>
            <a:endParaRPr lang="ru-RU" altLang="ru-RU" dirty="0"/>
          </a:p>
          <a:p>
            <a:pPr algn="just">
              <a:defRPr/>
            </a:pPr>
            <a:endParaRPr lang="ru-RU" altLang="ru-RU" dirty="0" smtClean="0"/>
          </a:p>
          <a:p>
            <a:pPr marL="0" indent="0" algn="just">
              <a:buFont typeface="Wingdings" pitchFamily="2" charset="2"/>
              <a:buNone/>
              <a:defRPr/>
            </a:pPr>
            <a:endParaRPr lang="ru-RU" altLang="ru-RU" dirty="0" smtClean="0"/>
          </a:p>
        </p:txBody>
      </p:sp>
    </p:spTree>
    <p:extLst>
      <p:ext uri="{BB962C8B-B14F-4D97-AF65-F5344CB8AC3E}">
        <p14:creationId xmlns:p14="http://schemas.microsoft.com/office/powerpoint/2010/main" val="2718088926"/>
      </p:ext>
    </p:extLst>
  </p:cSld>
  <p:clrMapOvr>
    <a:masterClrMapping/>
  </p:clrMapOvr>
  <p:transition>
    <p:wipe dir="r"/>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Заголовок 2"/>
          <p:cNvSpPr>
            <a:spLocks noGrp="1"/>
          </p:cNvSpPr>
          <p:nvPr>
            <p:ph type="title"/>
          </p:nvPr>
        </p:nvSpPr>
        <p:spPr>
          <a:xfrm>
            <a:off x="971550" y="908050"/>
            <a:ext cx="6480175" cy="561975"/>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a:t>приказ Минэкономразвития </a:t>
            </a:r>
            <a:r>
              <a:rPr lang="ru-RU" altLang="ru-RU" sz="3200" dirty="0" smtClean="0"/>
              <a:t>России </a:t>
            </a:r>
            <a:r>
              <a:rPr lang="ru-RU" altLang="ru-RU" sz="3200" dirty="0"/>
              <a:t>от 09.06.2016 № 363</a:t>
            </a:r>
            <a:endParaRPr lang="ru-RU" altLang="ru-RU" sz="3200" dirty="0" smtClean="0"/>
          </a:p>
        </p:txBody>
      </p:sp>
      <p:sp>
        <p:nvSpPr>
          <p:cNvPr id="16387" name="Объект 4"/>
          <p:cNvSpPr>
            <a:spLocks noGrp="1"/>
          </p:cNvSpPr>
          <p:nvPr>
            <p:ph idx="1"/>
          </p:nvPr>
        </p:nvSpPr>
        <p:spPr>
          <a:xfrm>
            <a:off x="539750" y="2276475"/>
            <a:ext cx="8496746" cy="4465638"/>
          </a:xfrm>
        </p:spPr>
        <p:txBody>
          <a:bodyPr/>
          <a:lstStyle/>
          <a:p>
            <a:pPr marL="177800" lvl="1" indent="0" algn="just">
              <a:buNone/>
              <a:defRPr/>
            </a:pPr>
            <a:r>
              <a:rPr lang="ru-RU" dirty="0"/>
              <a:t>В</a:t>
            </a:r>
            <a:r>
              <a:rPr lang="ru-RU" b="1" dirty="0"/>
              <a:t> </a:t>
            </a:r>
            <a:r>
              <a:rPr lang="ru-RU" dirty="0"/>
              <a:t>случае отсутствия в акте согласования личных </a:t>
            </a:r>
            <a:r>
              <a:rPr lang="ru-RU" dirty="0" smtClean="0"/>
              <a:t>подписей заинтересованных лиц вместе </a:t>
            </a:r>
            <a:r>
              <a:rPr lang="ru-RU" dirty="0"/>
              <a:t>с актами согласования </a:t>
            </a:r>
            <a:r>
              <a:rPr lang="ru-RU" b="1" dirty="0" smtClean="0"/>
              <a:t>хранятся и передаются </a:t>
            </a:r>
            <a:r>
              <a:rPr lang="ru-RU" dirty="0"/>
              <a:t>(при </a:t>
            </a:r>
            <a:r>
              <a:rPr lang="ru-RU" dirty="0" smtClean="0"/>
              <a:t>наличии)</a:t>
            </a:r>
            <a:r>
              <a:rPr lang="ru-RU" b="1" dirty="0" smtClean="0"/>
              <a:t>:</a:t>
            </a:r>
          </a:p>
          <a:p>
            <a:pPr marL="342900" lvl="1" indent="-342900" algn="just">
              <a:buFont typeface="Wingdings" pitchFamily="2" charset="2"/>
              <a:buChar char="l"/>
              <a:defRPr/>
            </a:pPr>
            <a:r>
              <a:rPr lang="ru-RU" sz="2800" dirty="0">
                <a:ea typeface="+mn-ea"/>
                <a:cs typeface="+mn-cs"/>
              </a:rPr>
              <a:t>расписки в получении заинтересованными лицами извещений о проведении собрания</a:t>
            </a:r>
            <a:endParaRPr lang="ru-RU" altLang="ru-RU" sz="2800" dirty="0">
              <a:ea typeface="+mn-ea"/>
              <a:cs typeface="+mn-cs"/>
            </a:endParaRPr>
          </a:p>
          <a:p>
            <a:pPr algn="just">
              <a:defRPr/>
            </a:pPr>
            <a:r>
              <a:rPr lang="ru-RU" dirty="0"/>
              <a:t>уведомления о вручении заинтересованным лицам извещений</a:t>
            </a:r>
            <a:endParaRPr lang="ru-RU" altLang="ru-RU" dirty="0"/>
          </a:p>
          <a:p>
            <a:pPr algn="just">
              <a:defRPr/>
            </a:pPr>
            <a:r>
              <a:rPr lang="ru-RU" dirty="0"/>
              <a:t>оформленные в письменном виде возражения заинтересованных лиц </a:t>
            </a:r>
            <a:br>
              <a:rPr lang="ru-RU" dirty="0"/>
            </a:br>
            <a:r>
              <a:rPr lang="ru-RU" dirty="0"/>
              <a:t>о местоположении границ земельного участка</a:t>
            </a:r>
            <a:endParaRPr lang="ru-RU" altLang="ru-RU" dirty="0" smtClean="0"/>
          </a:p>
          <a:p>
            <a:pPr marL="0" indent="0" algn="just">
              <a:buFont typeface="Wingdings" pitchFamily="2" charset="2"/>
              <a:buNone/>
              <a:defRPr/>
            </a:pPr>
            <a:endParaRPr lang="ru-RU" altLang="ru-RU" dirty="0" smtClean="0"/>
          </a:p>
        </p:txBody>
      </p:sp>
    </p:spTree>
    <p:extLst>
      <p:ext uri="{BB962C8B-B14F-4D97-AF65-F5344CB8AC3E}">
        <p14:creationId xmlns:p14="http://schemas.microsoft.com/office/powerpoint/2010/main" val="3172503433"/>
      </p:ext>
    </p:extLst>
  </p:cSld>
  <p:clrMapOvr>
    <a:masterClrMapping/>
  </p:clrMapOvr>
  <p:transition>
    <p:wipe dir="r"/>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Заголовок 2"/>
          <p:cNvSpPr>
            <a:spLocks noGrp="1"/>
          </p:cNvSpPr>
          <p:nvPr>
            <p:ph type="title"/>
          </p:nvPr>
        </p:nvSpPr>
        <p:spPr>
          <a:xfrm>
            <a:off x="971550" y="908050"/>
            <a:ext cx="6480175" cy="561975"/>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a:t>приказ Минэкономразвития </a:t>
            </a:r>
            <a:r>
              <a:rPr lang="ru-RU" altLang="ru-RU" sz="3200" dirty="0" smtClean="0"/>
              <a:t>России </a:t>
            </a:r>
            <a:r>
              <a:rPr lang="ru-RU" altLang="ru-RU" sz="3200" dirty="0"/>
              <a:t>от 09.06.2016 № 363</a:t>
            </a:r>
            <a:endParaRPr lang="ru-RU" altLang="ru-RU" sz="3200" dirty="0" smtClean="0"/>
          </a:p>
        </p:txBody>
      </p:sp>
      <p:sp>
        <p:nvSpPr>
          <p:cNvPr id="16387" name="Объект 4"/>
          <p:cNvSpPr>
            <a:spLocks noGrp="1"/>
          </p:cNvSpPr>
          <p:nvPr>
            <p:ph idx="1"/>
          </p:nvPr>
        </p:nvSpPr>
        <p:spPr>
          <a:xfrm>
            <a:off x="755576" y="2276475"/>
            <a:ext cx="8280920" cy="4465638"/>
          </a:xfrm>
        </p:spPr>
        <p:txBody>
          <a:bodyPr/>
          <a:lstStyle/>
          <a:p>
            <a:pPr algn="just"/>
            <a:r>
              <a:rPr lang="ru-RU" sz="2400" dirty="0"/>
              <a:t>Лицо, осуществляющее хранение, обязано передать акт  согласования, а также </a:t>
            </a:r>
            <a:r>
              <a:rPr lang="ru-RU" sz="2400" dirty="0" smtClean="0"/>
              <a:t>дополнительные </a:t>
            </a:r>
            <a:r>
              <a:rPr lang="ru-RU" sz="2400" dirty="0"/>
              <a:t>документы в </a:t>
            </a:r>
            <a:r>
              <a:rPr lang="ru-RU" sz="2400" dirty="0" smtClean="0"/>
              <a:t>ОКУ, </a:t>
            </a:r>
            <a:r>
              <a:rPr lang="ru-RU" sz="2400" dirty="0"/>
              <a:t>в течение </a:t>
            </a:r>
            <a:r>
              <a:rPr lang="ru-RU" sz="2400" b="1" dirty="0" smtClean="0"/>
              <a:t>30 рабочих </a:t>
            </a:r>
            <a:r>
              <a:rPr lang="ru-RU" sz="2400" b="1" dirty="0"/>
              <a:t>дней со дня осуществления кадастрового учета земельного </a:t>
            </a:r>
            <a:r>
              <a:rPr lang="ru-RU" sz="2400" b="1" dirty="0" smtClean="0"/>
              <a:t>участка</a:t>
            </a:r>
            <a:r>
              <a:rPr lang="ru-RU" sz="2400" dirty="0" smtClean="0"/>
              <a:t>. </a:t>
            </a:r>
          </a:p>
          <a:p>
            <a:pPr algn="just"/>
            <a:r>
              <a:rPr lang="ru-RU" sz="2400" dirty="0" smtClean="0"/>
              <a:t>Акты </a:t>
            </a:r>
            <a:r>
              <a:rPr lang="ru-RU" sz="2400" dirty="0"/>
              <a:t>согласования передаются в </a:t>
            </a:r>
            <a:r>
              <a:rPr lang="ru-RU" sz="2400" dirty="0" smtClean="0"/>
              <a:t>ОКУ, </a:t>
            </a:r>
            <a:r>
              <a:rPr lang="ru-RU" sz="2400" dirty="0"/>
              <a:t>лицом, осуществляющим хранение, или его представителем, действующим </a:t>
            </a:r>
            <a:r>
              <a:rPr lang="ru-RU" sz="2400" dirty="0" smtClean="0"/>
              <a:t>на </a:t>
            </a:r>
            <a:r>
              <a:rPr lang="ru-RU" sz="2400" dirty="0"/>
              <a:t>основании </a:t>
            </a:r>
            <a:r>
              <a:rPr lang="ru-RU" sz="2400" dirty="0" smtClean="0"/>
              <a:t>нотариальной доверенности</a:t>
            </a:r>
            <a:r>
              <a:rPr lang="ru-RU" sz="2400" dirty="0"/>
              <a:t>, </a:t>
            </a:r>
            <a:r>
              <a:rPr lang="ru-RU" sz="2400" b="1" dirty="0"/>
              <a:t>лично</a:t>
            </a:r>
            <a:r>
              <a:rPr lang="ru-RU" sz="2400" dirty="0"/>
              <a:t> либо </a:t>
            </a:r>
            <a:r>
              <a:rPr lang="ru-RU" sz="2400" b="1" dirty="0"/>
              <a:t>посредством почтового отправления</a:t>
            </a:r>
            <a:r>
              <a:rPr lang="ru-RU" sz="2400" dirty="0"/>
              <a:t> </a:t>
            </a:r>
            <a:r>
              <a:rPr lang="ru-RU" sz="2400" dirty="0" smtClean="0"/>
              <a:t>в </a:t>
            </a:r>
            <a:r>
              <a:rPr lang="ru-RU" sz="2400" dirty="0"/>
              <a:t>подразделение </a:t>
            </a:r>
            <a:r>
              <a:rPr lang="ru-RU" sz="2400" dirty="0" smtClean="0"/>
              <a:t>ОКУ, </a:t>
            </a:r>
            <a:r>
              <a:rPr lang="ru-RU" sz="2400" dirty="0"/>
              <a:t>по месту расположения объекта недвижимости. </a:t>
            </a:r>
          </a:p>
          <a:p>
            <a:pPr algn="just"/>
            <a:endParaRPr lang="ru-RU" sz="2400" dirty="0"/>
          </a:p>
          <a:p>
            <a:pPr marL="0" indent="0" algn="just">
              <a:buFont typeface="Wingdings" pitchFamily="2" charset="2"/>
              <a:buNone/>
              <a:defRPr/>
            </a:pPr>
            <a:endParaRPr lang="ru-RU" altLang="ru-RU" dirty="0" smtClean="0"/>
          </a:p>
        </p:txBody>
      </p:sp>
    </p:spTree>
    <p:extLst>
      <p:ext uri="{BB962C8B-B14F-4D97-AF65-F5344CB8AC3E}">
        <p14:creationId xmlns:p14="http://schemas.microsoft.com/office/powerpoint/2010/main" val="2432562032"/>
      </p:ext>
    </p:extLst>
  </p:cSld>
  <p:clrMapOvr>
    <a:masterClrMapping/>
  </p:clrMapOvr>
  <p:transition>
    <p:wipe dir="r"/>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Заголовок 2"/>
          <p:cNvSpPr>
            <a:spLocks noGrp="1"/>
          </p:cNvSpPr>
          <p:nvPr>
            <p:ph type="title"/>
          </p:nvPr>
        </p:nvSpPr>
        <p:spPr>
          <a:xfrm>
            <a:off x="971550" y="908050"/>
            <a:ext cx="6480175" cy="561975"/>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a:t>приказ Минэкономразвития </a:t>
            </a:r>
            <a:r>
              <a:rPr lang="ru-RU" altLang="ru-RU" sz="3200" dirty="0" smtClean="0"/>
              <a:t>России </a:t>
            </a:r>
            <a:r>
              <a:rPr lang="ru-RU" altLang="ru-RU" sz="3200" dirty="0"/>
              <a:t>от 09.06.2016 № 363</a:t>
            </a:r>
            <a:endParaRPr lang="ru-RU" altLang="ru-RU" sz="3200" dirty="0" smtClean="0"/>
          </a:p>
        </p:txBody>
      </p:sp>
      <p:sp>
        <p:nvSpPr>
          <p:cNvPr id="16387" name="Объект 4"/>
          <p:cNvSpPr>
            <a:spLocks noGrp="1"/>
          </p:cNvSpPr>
          <p:nvPr>
            <p:ph idx="1"/>
          </p:nvPr>
        </p:nvSpPr>
        <p:spPr>
          <a:xfrm>
            <a:off x="755576" y="2276475"/>
            <a:ext cx="8280920" cy="4465638"/>
          </a:xfrm>
        </p:spPr>
        <p:txBody>
          <a:bodyPr/>
          <a:lstStyle/>
          <a:p>
            <a:pPr marL="0" indent="0" algn="just">
              <a:buNone/>
            </a:pPr>
            <a:r>
              <a:rPr lang="ru-RU" dirty="0"/>
              <a:t>Акты </a:t>
            </a:r>
            <a:r>
              <a:rPr lang="ru-RU" dirty="0" smtClean="0"/>
              <a:t>передаются вместе с </a:t>
            </a:r>
            <a:r>
              <a:rPr lang="ru-RU" dirty="0"/>
              <a:t>сопроводительным письмом, </a:t>
            </a:r>
            <a:r>
              <a:rPr lang="ru-RU" dirty="0" smtClean="0"/>
              <a:t>в </a:t>
            </a:r>
            <a:r>
              <a:rPr lang="ru-RU" dirty="0"/>
              <a:t>отношении каждого </a:t>
            </a:r>
            <a:r>
              <a:rPr lang="ru-RU" dirty="0" smtClean="0"/>
              <a:t>акта должны </a:t>
            </a:r>
            <a:r>
              <a:rPr lang="ru-RU" dirty="0"/>
              <a:t>быть </a:t>
            </a:r>
            <a:r>
              <a:rPr lang="ru-RU" dirty="0" smtClean="0"/>
              <a:t>указаны:</a:t>
            </a:r>
          </a:p>
          <a:p>
            <a:pPr lvl="1"/>
            <a:r>
              <a:rPr lang="ru-RU" dirty="0" smtClean="0"/>
              <a:t>вид </a:t>
            </a:r>
            <a:r>
              <a:rPr lang="ru-RU" dirty="0"/>
              <a:t>кадастровых </a:t>
            </a:r>
            <a:r>
              <a:rPr lang="ru-RU" dirty="0" smtClean="0"/>
              <a:t>работ; </a:t>
            </a:r>
            <a:endParaRPr lang="ru-RU" dirty="0"/>
          </a:p>
          <a:p>
            <a:pPr lvl="1"/>
            <a:r>
              <a:rPr lang="ru-RU" dirty="0"/>
              <a:t>кадастровый номер земельного </a:t>
            </a:r>
            <a:r>
              <a:rPr lang="ru-RU" dirty="0" smtClean="0"/>
              <a:t>участка;</a:t>
            </a:r>
            <a:endParaRPr lang="ru-RU" dirty="0"/>
          </a:p>
          <a:p>
            <a:pPr lvl="1"/>
            <a:r>
              <a:rPr lang="ru-RU" dirty="0"/>
              <a:t>обозначение образуемого </a:t>
            </a:r>
            <a:r>
              <a:rPr lang="ru-RU" dirty="0" smtClean="0"/>
              <a:t>ЗУ;</a:t>
            </a:r>
            <a:endParaRPr lang="ru-RU" dirty="0"/>
          </a:p>
          <a:p>
            <a:pPr lvl="1"/>
            <a:r>
              <a:rPr lang="ru-RU" dirty="0"/>
              <a:t>сведения о кадастровом инженере </a:t>
            </a:r>
            <a:r>
              <a:rPr lang="ru-RU" dirty="0" smtClean="0"/>
              <a:t>(ФИО, СНИЛС); </a:t>
            </a:r>
            <a:endParaRPr lang="ru-RU" dirty="0"/>
          </a:p>
          <a:p>
            <a:pPr lvl="1"/>
            <a:r>
              <a:rPr lang="ru-RU" dirty="0"/>
              <a:t>дата подготовки межевого плана.</a:t>
            </a:r>
          </a:p>
          <a:p>
            <a:pPr algn="just"/>
            <a:endParaRPr lang="ru-RU" sz="2400" dirty="0"/>
          </a:p>
          <a:p>
            <a:pPr marL="0" indent="0" algn="just">
              <a:buFont typeface="Wingdings" pitchFamily="2" charset="2"/>
              <a:buNone/>
              <a:defRPr/>
            </a:pPr>
            <a:endParaRPr lang="ru-RU" altLang="ru-RU" dirty="0" smtClean="0"/>
          </a:p>
        </p:txBody>
      </p:sp>
    </p:spTree>
    <p:extLst>
      <p:ext uri="{BB962C8B-B14F-4D97-AF65-F5344CB8AC3E}">
        <p14:creationId xmlns:p14="http://schemas.microsoft.com/office/powerpoint/2010/main" val="2884097596"/>
      </p:ext>
    </p:extLst>
  </p:cSld>
  <p:clrMapOvr>
    <a:masterClrMapping/>
  </p:clrMapOvr>
  <p:transition>
    <p:wipe dir="r"/>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Заголовок 2"/>
          <p:cNvSpPr>
            <a:spLocks noGrp="1"/>
          </p:cNvSpPr>
          <p:nvPr>
            <p:ph type="title"/>
          </p:nvPr>
        </p:nvSpPr>
        <p:spPr>
          <a:xfrm>
            <a:off x="971550" y="908050"/>
            <a:ext cx="6480175" cy="561975"/>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a:t>приказ Минэкономразвития </a:t>
            </a:r>
            <a:r>
              <a:rPr lang="ru-RU" altLang="ru-RU" sz="3200" dirty="0" smtClean="0"/>
              <a:t>России </a:t>
            </a:r>
            <a:r>
              <a:rPr lang="ru-RU" altLang="ru-RU" sz="3200" dirty="0"/>
              <a:t>от 09.06.2016 № 363</a:t>
            </a:r>
            <a:endParaRPr lang="ru-RU" altLang="ru-RU" sz="3200" dirty="0" smtClean="0"/>
          </a:p>
        </p:txBody>
      </p:sp>
      <p:sp>
        <p:nvSpPr>
          <p:cNvPr id="16387" name="Объект 4"/>
          <p:cNvSpPr>
            <a:spLocks noGrp="1"/>
          </p:cNvSpPr>
          <p:nvPr>
            <p:ph idx="1"/>
          </p:nvPr>
        </p:nvSpPr>
        <p:spPr>
          <a:xfrm>
            <a:off x="755576" y="2276475"/>
            <a:ext cx="8280920" cy="4465638"/>
          </a:xfrm>
        </p:spPr>
        <p:txBody>
          <a:bodyPr/>
          <a:lstStyle/>
          <a:p>
            <a:pPr algn="just"/>
            <a:r>
              <a:rPr lang="ru-RU" dirty="0"/>
              <a:t>В случае выполнения кадастровых работ по образованию </a:t>
            </a:r>
            <a:r>
              <a:rPr lang="ru-RU" dirty="0" smtClean="0"/>
              <a:t>ЗУ с </a:t>
            </a:r>
            <a:r>
              <a:rPr lang="ru-RU" dirty="0"/>
              <a:t>одним сопроводительным письмом подлежит передаче один </a:t>
            </a:r>
            <a:r>
              <a:rPr lang="ru-RU" dirty="0" smtClean="0"/>
              <a:t>акт</a:t>
            </a:r>
          </a:p>
          <a:p>
            <a:pPr algn="just">
              <a:defRPr/>
            </a:pPr>
            <a:r>
              <a:rPr lang="ru-RU" dirty="0"/>
              <a:t>В случае выполнения кадастровых работ по уточнению границ ЗУ с одним сопроводительным письмом передаются несколько актов согласования</a:t>
            </a:r>
          </a:p>
          <a:p>
            <a:pPr algn="just">
              <a:defRPr/>
            </a:pPr>
            <a:r>
              <a:rPr lang="ru-RU" dirty="0"/>
              <a:t>В указанном случае сопроводительное письмо дополнительно подготавливается в форме электронного документа (</a:t>
            </a:r>
            <a:r>
              <a:rPr lang="en-US" dirty="0"/>
              <a:t>XML</a:t>
            </a:r>
            <a:r>
              <a:rPr lang="ru-RU" dirty="0"/>
              <a:t>-схемы)</a:t>
            </a:r>
            <a:endParaRPr lang="ru-RU" altLang="ru-RU" dirty="0"/>
          </a:p>
        </p:txBody>
      </p:sp>
    </p:spTree>
    <p:extLst>
      <p:ext uri="{BB962C8B-B14F-4D97-AF65-F5344CB8AC3E}">
        <p14:creationId xmlns:p14="http://schemas.microsoft.com/office/powerpoint/2010/main" val="2090093018"/>
      </p:ext>
    </p:extLst>
  </p:cSld>
  <p:clrMapOvr>
    <a:masterClrMapping/>
  </p:clrMapOvr>
  <p:transition>
    <p:wipe dir="r"/>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Заголовок 2"/>
          <p:cNvSpPr>
            <a:spLocks noGrp="1"/>
          </p:cNvSpPr>
          <p:nvPr>
            <p:ph type="title"/>
          </p:nvPr>
        </p:nvSpPr>
        <p:spPr>
          <a:xfrm>
            <a:off x="971550" y="908050"/>
            <a:ext cx="6480175" cy="561975"/>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a:t>приказ Минэкономразвития </a:t>
            </a:r>
            <a:r>
              <a:rPr lang="ru-RU" altLang="ru-RU" sz="3200" dirty="0" smtClean="0"/>
              <a:t>России </a:t>
            </a:r>
            <a:r>
              <a:rPr lang="ru-RU" altLang="ru-RU" sz="3200" dirty="0"/>
              <a:t>от 09.06.2016 № 363</a:t>
            </a:r>
            <a:endParaRPr lang="ru-RU" altLang="ru-RU" sz="3200" dirty="0" smtClean="0"/>
          </a:p>
        </p:txBody>
      </p:sp>
      <p:sp>
        <p:nvSpPr>
          <p:cNvPr id="16387" name="Объект 4"/>
          <p:cNvSpPr>
            <a:spLocks noGrp="1"/>
          </p:cNvSpPr>
          <p:nvPr>
            <p:ph idx="1"/>
          </p:nvPr>
        </p:nvSpPr>
        <p:spPr>
          <a:xfrm>
            <a:off x="683568" y="2276475"/>
            <a:ext cx="8352928" cy="4465638"/>
          </a:xfrm>
        </p:spPr>
        <p:txBody>
          <a:bodyPr/>
          <a:lstStyle/>
          <a:p>
            <a:pPr marL="0" indent="0">
              <a:buNone/>
            </a:pPr>
            <a:r>
              <a:rPr lang="ru-RU" b="1" dirty="0"/>
              <a:t>Акт согласования считается не </a:t>
            </a:r>
            <a:r>
              <a:rPr lang="ru-RU" b="1" dirty="0" smtClean="0"/>
              <a:t>полученным:</a:t>
            </a:r>
          </a:p>
          <a:p>
            <a:r>
              <a:rPr lang="ru-RU" dirty="0" smtClean="0"/>
              <a:t> </a:t>
            </a:r>
            <a:r>
              <a:rPr lang="ru-RU" dirty="0"/>
              <a:t>в случае нарушения </a:t>
            </a:r>
            <a:r>
              <a:rPr lang="ru-RU" dirty="0" smtClean="0"/>
              <a:t>Порядка </a:t>
            </a:r>
            <a:r>
              <a:rPr lang="ru-RU" dirty="0"/>
              <a:t>и </a:t>
            </a:r>
            <a:r>
              <a:rPr lang="ru-RU" dirty="0" smtClean="0"/>
              <a:t>сроков</a:t>
            </a:r>
            <a:endParaRPr lang="ru-RU" dirty="0"/>
          </a:p>
          <a:p>
            <a:r>
              <a:rPr lang="ru-RU" dirty="0"/>
              <a:t>если вместе с </a:t>
            </a:r>
            <a:r>
              <a:rPr lang="ru-RU" dirty="0" smtClean="0"/>
              <a:t>письмом акт и </a:t>
            </a:r>
            <a:r>
              <a:rPr lang="ru-RU" dirty="0"/>
              <a:t>(</a:t>
            </a:r>
            <a:r>
              <a:rPr lang="ru-RU" dirty="0" smtClean="0"/>
              <a:t>или) дополнительные </a:t>
            </a:r>
            <a:r>
              <a:rPr lang="ru-RU" dirty="0"/>
              <a:t>документы </a:t>
            </a:r>
            <a:r>
              <a:rPr lang="ru-RU" dirty="0" smtClean="0"/>
              <a:t>не представлены</a:t>
            </a:r>
            <a:r>
              <a:rPr lang="ru-RU" dirty="0"/>
              <a:t>;</a:t>
            </a:r>
          </a:p>
          <a:p>
            <a:r>
              <a:rPr lang="ru-RU" dirty="0"/>
              <a:t>если имеются противоречия </a:t>
            </a:r>
            <a:r>
              <a:rPr lang="ru-RU" dirty="0" smtClean="0"/>
              <a:t>в акте </a:t>
            </a:r>
            <a:r>
              <a:rPr lang="ru-RU" dirty="0"/>
              <a:t>и </a:t>
            </a:r>
            <a:r>
              <a:rPr lang="ru-RU" dirty="0" smtClean="0"/>
              <a:t>электронном </a:t>
            </a:r>
            <a:r>
              <a:rPr lang="ru-RU" dirty="0"/>
              <a:t>образе такого </a:t>
            </a:r>
            <a:r>
              <a:rPr lang="ru-RU" dirty="0" smtClean="0"/>
              <a:t>акта;</a:t>
            </a:r>
            <a:endParaRPr lang="ru-RU" dirty="0"/>
          </a:p>
          <a:p>
            <a:r>
              <a:rPr lang="ru-RU" dirty="0"/>
              <a:t>если акт согласования </a:t>
            </a:r>
            <a:r>
              <a:rPr lang="ru-RU" dirty="0" smtClean="0"/>
              <a:t>содержит </a:t>
            </a:r>
            <a:r>
              <a:rPr lang="ru-RU" dirty="0"/>
              <a:t>не заверенные подписью и печатью кадастрового инженера исправления.</a:t>
            </a:r>
          </a:p>
        </p:txBody>
      </p:sp>
    </p:spTree>
    <p:extLst>
      <p:ext uri="{BB962C8B-B14F-4D97-AF65-F5344CB8AC3E}">
        <p14:creationId xmlns:p14="http://schemas.microsoft.com/office/powerpoint/2010/main" val="276978894"/>
      </p:ext>
    </p:extLst>
  </p:cSld>
  <p:clrMapOvr>
    <a:masterClrMapping/>
  </p:clrMapOvr>
  <p:transition>
    <p:wipe dir="r"/>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Заголовок 2"/>
          <p:cNvSpPr>
            <a:spLocks noGrp="1"/>
          </p:cNvSpPr>
          <p:nvPr>
            <p:ph type="title"/>
          </p:nvPr>
        </p:nvSpPr>
        <p:spPr>
          <a:xfrm>
            <a:off x="971550" y="908050"/>
            <a:ext cx="6480175" cy="561975"/>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a:t>приказ Минэкономразвития </a:t>
            </a:r>
            <a:r>
              <a:rPr lang="ru-RU" altLang="ru-RU" sz="3200" dirty="0" smtClean="0"/>
              <a:t>России </a:t>
            </a:r>
            <a:r>
              <a:rPr lang="ru-RU" altLang="ru-RU" sz="3200" dirty="0"/>
              <a:t>от 09.06.2016 № 363</a:t>
            </a:r>
            <a:endParaRPr lang="ru-RU" altLang="ru-RU" sz="3200" dirty="0" smtClean="0"/>
          </a:p>
        </p:txBody>
      </p:sp>
      <p:sp>
        <p:nvSpPr>
          <p:cNvPr id="16387" name="Объект 4"/>
          <p:cNvSpPr>
            <a:spLocks noGrp="1"/>
          </p:cNvSpPr>
          <p:nvPr>
            <p:ph idx="1"/>
          </p:nvPr>
        </p:nvSpPr>
        <p:spPr>
          <a:xfrm>
            <a:off x="683568" y="2276475"/>
            <a:ext cx="8352928" cy="4465638"/>
          </a:xfrm>
        </p:spPr>
        <p:txBody>
          <a:bodyPr/>
          <a:lstStyle/>
          <a:p>
            <a:pPr algn="just"/>
            <a:r>
              <a:rPr lang="ru-RU" dirty="0"/>
              <a:t>В течение 30 рабочих дней с начала действия приказа </a:t>
            </a:r>
            <a:r>
              <a:rPr lang="ru-RU" b="1" dirty="0"/>
              <a:t>(до </a:t>
            </a:r>
            <a:r>
              <a:rPr lang="ru-RU" b="1" dirty="0" smtClean="0"/>
              <a:t>20.01.2017 </a:t>
            </a:r>
            <a:r>
              <a:rPr lang="ru-RU" b="1" dirty="0"/>
              <a:t>включительно) </a:t>
            </a:r>
            <a:r>
              <a:rPr lang="ru-RU" dirty="0"/>
              <a:t>представить акты согласования, подготовленные после 01.07.2016 г. </a:t>
            </a:r>
            <a:r>
              <a:rPr lang="ru-RU" dirty="0" smtClean="0"/>
              <a:t>до 04.12.2016</a:t>
            </a:r>
          </a:p>
          <a:p>
            <a:pPr algn="just"/>
            <a:r>
              <a:rPr lang="ru-RU" dirty="0" smtClean="0"/>
              <a:t>До введения в действие </a:t>
            </a:r>
            <a:r>
              <a:rPr lang="en-US" dirty="0" smtClean="0"/>
              <a:t>XML-</a:t>
            </a:r>
            <a:r>
              <a:rPr lang="ru-RU" dirty="0" smtClean="0"/>
              <a:t>схемы, сопроводительное письмо подлежит направлению </a:t>
            </a:r>
            <a:r>
              <a:rPr lang="ru-RU" b="1" dirty="0" smtClean="0"/>
              <a:t>только в бумажном виде</a:t>
            </a:r>
          </a:p>
          <a:p>
            <a:pPr algn="just"/>
            <a:r>
              <a:rPr lang="ru-RU" i="1" dirty="0" smtClean="0"/>
              <a:t>Письмо ФГБУ ФКП Росреестра от 16.12.2016 №10-4591-КЛ</a:t>
            </a:r>
            <a:r>
              <a:rPr lang="ru-RU" i="1" dirty="0"/>
              <a:t> </a:t>
            </a:r>
          </a:p>
        </p:txBody>
      </p:sp>
    </p:spTree>
    <p:extLst>
      <p:ext uri="{BB962C8B-B14F-4D97-AF65-F5344CB8AC3E}">
        <p14:creationId xmlns:p14="http://schemas.microsoft.com/office/powerpoint/2010/main" val="2900890798"/>
      </p:ext>
    </p:extLst>
  </p:cSld>
  <p:clrMapOvr>
    <a:masterClrMapping/>
  </p:clrMapOvr>
  <p:transition>
    <p:wipe dir="r"/>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187624" y="908720"/>
            <a:ext cx="7776864" cy="2232248"/>
          </a:xfrm>
        </p:spPr>
        <p:txBody>
          <a:bodyPr/>
          <a:lstStyle/>
          <a:p>
            <a:r>
              <a:rPr lang="ru-RU" dirty="0" smtClean="0"/>
              <a:t>Обзор изменения законодательства в сфере земельно-имущественных отношений</a:t>
            </a:r>
            <a:endParaRPr lang="ru-RU" dirty="0"/>
          </a:p>
        </p:txBody>
      </p:sp>
    </p:spTree>
    <p:extLst>
      <p:ext uri="{BB962C8B-B14F-4D97-AF65-F5344CB8AC3E}">
        <p14:creationId xmlns:p14="http://schemas.microsoft.com/office/powerpoint/2010/main" val="2949055052"/>
      </p:ext>
    </p:extLst>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Заголовок 1"/>
          <p:cNvSpPr>
            <a:spLocks noGrp="1"/>
          </p:cNvSpPr>
          <p:nvPr>
            <p:ph type="title"/>
          </p:nvPr>
        </p:nvSpPr>
        <p:spPr>
          <a:xfrm>
            <a:off x="755650" y="620713"/>
            <a:ext cx="8286750" cy="1223962"/>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2800" dirty="0" smtClean="0"/>
              <a:t> Федеральный закон от 13.07.2015 N 218-ФЗ</a:t>
            </a:r>
            <a:br>
              <a:rPr lang="ru-RU" altLang="ru-RU" sz="2800" dirty="0" smtClean="0"/>
            </a:br>
            <a:r>
              <a:rPr lang="ru-RU" sz="2800" b="0" dirty="0"/>
              <a:t>Статья 15. Лица, по заявлению которых </a:t>
            </a:r>
            <a:r>
              <a:rPr lang="ru-RU" sz="2800" b="0" dirty="0" smtClean="0"/>
              <a:t>осуществляются ГКУ  </a:t>
            </a:r>
            <a:r>
              <a:rPr lang="ru-RU" sz="2800" b="0" dirty="0"/>
              <a:t>и </a:t>
            </a:r>
            <a:r>
              <a:rPr lang="ru-RU" sz="2800" b="0" dirty="0" smtClean="0"/>
              <a:t>ГРП</a:t>
            </a:r>
            <a:endParaRPr lang="ru-RU" sz="2800" b="0" dirty="0"/>
          </a:p>
        </p:txBody>
      </p:sp>
      <p:sp>
        <p:nvSpPr>
          <p:cNvPr id="7" name="Прямоугольник 6"/>
          <p:cNvSpPr/>
          <p:nvPr/>
        </p:nvSpPr>
        <p:spPr>
          <a:xfrm>
            <a:off x="755576" y="2349500"/>
            <a:ext cx="8178874" cy="4493538"/>
          </a:xfrm>
          <a:prstGeom prst="rect">
            <a:avLst/>
          </a:prstGeom>
        </p:spPr>
        <p:txBody>
          <a:bodyPr wrap="square">
            <a:spAutoFit/>
          </a:bodyPr>
          <a:lstStyle/>
          <a:p>
            <a:pPr algn="just"/>
            <a:r>
              <a:rPr lang="ru-RU" sz="2400" b="1" dirty="0"/>
              <a:t>1. ГКУ и ГРП одновременно:</a:t>
            </a:r>
          </a:p>
          <a:p>
            <a:pPr algn="just"/>
            <a:endParaRPr lang="ru-RU" sz="2200" dirty="0"/>
          </a:p>
          <a:p>
            <a:pPr algn="just"/>
            <a:r>
              <a:rPr lang="ru-RU" sz="2200" dirty="0" smtClean="0"/>
              <a:t>1) собственника </a:t>
            </a:r>
            <a:r>
              <a:rPr lang="ru-RU" sz="2200" dirty="0"/>
              <a:t>ЗУ либо лица, которому ЗУ предоставлен для строительства, - на созданные или создаваемые здание, сооружение, объект незавершенного строительства, </a:t>
            </a:r>
            <a:r>
              <a:rPr lang="ru-RU" sz="2200" dirty="0" smtClean="0"/>
              <a:t>ЕНК;</a:t>
            </a:r>
          </a:p>
          <a:p>
            <a:pPr algn="just"/>
            <a:endParaRPr lang="ru-RU" sz="2200" dirty="0"/>
          </a:p>
          <a:p>
            <a:pPr algn="just"/>
            <a:r>
              <a:rPr lang="ru-RU" sz="2200" dirty="0"/>
              <a:t>2) лица, которому выдано разрешение на создание искусственного земельного участка - на созданный искусственный ЗУ</a:t>
            </a:r>
            <a:r>
              <a:rPr lang="ru-RU" sz="2200" dirty="0" smtClean="0"/>
              <a:t>;</a:t>
            </a:r>
          </a:p>
          <a:p>
            <a:pPr algn="just"/>
            <a:endParaRPr lang="ru-RU" sz="2200" dirty="0"/>
          </a:p>
          <a:p>
            <a:pPr algn="just"/>
            <a:r>
              <a:rPr lang="ru-RU" sz="2200" dirty="0"/>
              <a:t>3) собственника исходного объекта - на образованные объекты недвижимости;</a:t>
            </a:r>
          </a:p>
          <a:p>
            <a:pPr algn="just"/>
            <a:endParaRPr lang="ru-RU" sz="2200" dirty="0"/>
          </a:p>
        </p:txBody>
      </p:sp>
    </p:spTree>
    <p:extLst>
      <p:ext uri="{BB962C8B-B14F-4D97-AF65-F5344CB8AC3E}">
        <p14:creationId xmlns:p14="http://schemas.microsoft.com/office/powerpoint/2010/main" val="2130010719"/>
      </p:ext>
    </p:extLst>
  </p:cSld>
  <p:clrMapOvr>
    <a:masterClrMapping/>
  </p:clrMapOvr>
  <p:transition>
    <p:wipe dir="r"/>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683568" y="548680"/>
            <a:ext cx="8352482" cy="144045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a:t>Федеральный закон от 03.07.2016  №237-ФЗ </a:t>
            </a:r>
            <a:r>
              <a:rPr lang="ru-RU" altLang="ru-RU" sz="3200" dirty="0" smtClean="0"/>
              <a:t>«</a:t>
            </a:r>
            <a:r>
              <a:rPr lang="ru-RU" sz="3200" dirty="0" smtClean="0"/>
              <a:t>О </a:t>
            </a:r>
            <a:r>
              <a:rPr lang="ru-RU" sz="3200" dirty="0"/>
              <a:t>государственной кадастровой </a:t>
            </a:r>
            <a:r>
              <a:rPr lang="ru-RU" sz="3200" dirty="0" smtClean="0"/>
              <a:t>оценке»</a:t>
            </a:r>
            <a:endParaRPr lang="ru-RU" sz="3200" dirty="0"/>
          </a:p>
        </p:txBody>
      </p:sp>
      <p:sp>
        <p:nvSpPr>
          <p:cNvPr id="96259" name="Объект 4"/>
          <p:cNvSpPr>
            <a:spLocks noGrp="1"/>
          </p:cNvSpPr>
          <p:nvPr>
            <p:ph idx="1"/>
          </p:nvPr>
        </p:nvSpPr>
        <p:spPr>
          <a:xfrm>
            <a:off x="539552" y="2276475"/>
            <a:ext cx="8496944" cy="4465638"/>
          </a:xfrm>
        </p:spPr>
        <p:txBody>
          <a:bodyPr/>
          <a:lstStyle/>
          <a:p>
            <a:pPr algn="just"/>
            <a:r>
              <a:rPr lang="ru-RU" sz="2400" dirty="0"/>
              <a:t>введение института государственных кадастровых </a:t>
            </a:r>
            <a:r>
              <a:rPr lang="ru-RU" sz="2400" dirty="0" smtClean="0"/>
              <a:t>оценщиков – ГБУ субъектов РФ</a:t>
            </a:r>
          </a:p>
          <a:p>
            <a:pPr algn="just"/>
            <a:r>
              <a:rPr lang="ru-RU" sz="2400" dirty="0"/>
              <a:t>определение кадастровой стоимости предполагается </a:t>
            </a:r>
            <a:br>
              <a:rPr lang="ru-RU" sz="2400" dirty="0"/>
            </a:br>
            <a:r>
              <a:rPr lang="ru-RU" sz="2400" dirty="0"/>
              <a:t>по единой </a:t>
            </a:r>
            <a:r>
              <a:rPr lang="ru-RU" sz="2400" dirty="0" smtClean="0"/>
              <a:t>методике (исключается применение удельных показателей) единым органом (в </a:t>
            </a:r>
            <a:r>
              <a:rPr lang="ru-RU" sz="2400" dirty="0" err="1" smtClean="0"/>
              <a:t>т.ч</a:t>
            </a:r>
            <a:r>
              <a:rPr lang="ru-RU" sz="2400" dirty="0" smtClean="0"/>
              <a:t>. постановка на учет и внесение сведений о ранее учтенных объектах)</a:t>
            </a:r>
          </a:p>
          <a:p>
            <a:pPr algn="just"/>
            <a:r>
              <a:rPr lang="ru-RU" sz="2400" dirty="0" smtClean="0"/>
              <a:t>Процедура кадастровой оценки без участия СРО и частных оценщиков, при взаимодействии органов государственной власти и ГБУ</a:t>
            </a:r>
          </a:p>
          <a:p>
            <a:pPr algn="just"/>
            <a:r>
              <a:rPr lang="ru-RU" sz="2400" dirty="0" smtClean="0"/>
              <a:t>Комиссии </a:t>
            </a:r>
            <a:r>
              <a:rPr lang="ru-RU" sz="2400" dirty="0"/>
              <a:t>по оспариванию ГКО при ГБУ субъектов РФ</a:t>
            </a:r>
          </a:p>
          <a:p>
            <a:pPr algn="just"/>
            <a:endParaRPr lang="ru-RU" sz="2400" dirty="0" smtClean="0"/>
          </a:p>
          <a:p>
            <a:endParaRPr lang="ru-RU" sz="2400" dirty="0" smtClean="0"/>
          </a:p>
        </p:txBody>
      </p:sp>
    </p:spTree>
    <p:extLst>
      <p:ext uri="{BB962C8B-B14F-4D97-AF65-F5344CB8AC3E}">
        <p14:creationId xmlns:p14="http://schemas.microsoft.com/office/powerpoint/2010/main" val="927929128"/>
      </p:ext>
    </p:extLst>
  </p:cSld>
  <p:clrMapOvr>
    <a:masterClrMapping/>
  </p:clrMapOvr>
  <p:transition>
    <p:wipe dir="r"/>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Объект 4"/>
          <p:cNvSpPr>
            <a:spLocks noGrp="1"/>
          </p:cNvSpPr>
          <p:nvPr>
            <p:ph idx="1"/>
          </p:nvPr>
        </p:nvSpPr>
        <p:spPr>
          <a:xfrm>
            <a:off x="539552" y="2276475"/>
            <a:ext cx="8496944" cy="4465638"/>
          </a:xfrm>
        </p:spPr>
        <p:txBody>
          <a:bodyPr/>
          <a:lstStyle/>
          <a:p>
            <a:r>
              <a:rPr lang="ru-RU" sz="2400" dirty="0"/>
              <a:t>Предусмотрено предоставление разъяснений о процедуре определения кадастровой стоимости по инициативе любого </a:t>
            </a:r>
            <a:r>
              <a:rPr lang="ru-RU" sz="2400" dirty="0" smtClean="0"/>
              <a:t>лица</a:t>
            </a:r>
          </a:p>
          <a:p>
            <a:r>
              <a:rPr lang="ru-RU" sz="2400" dirty="0" smtClean="0"/>
              <a:t>Закрепляется </a:t>
            </a:r>
            <a:r>
              <a:rPr lang="ru-RU" sz="2400" dirty="0"/>
              <a:t>федеральный надзор за деятельностью связанной с определением кадастровой стоимости</a:t>
            </a:r>
            <a:r>
              <a:rPr lang="ru-RU" sz="2400" dirty="0" smtClean="0"/>
              <a:t>.</a:t>
            </a:r>
          </a:p>
          <a:p>
            <a:r>
              <a:rPr lang="ru-RU" sz="2400" dirty="0" smtClean="0"/>
              <a:t>Уполномоченный орган надзора определяется Правительством России - Росреестр</a:t>
            </a:r>
          </a:p>
          <a:p>
            <a:endParaRPr lang="ru-RU" sz="2400" dirty="0" smtClean="0"/>
          </a:p>
        </p:txBody>
      </p:sp>
      <p:sp>
        <p:nvSpPr>
          <p:cNvPr id="5" name="Заголовок 2"/>
          <p:cNvSpPr>
            <a:spLocks noGrp="1"/>
          </p:cNvSpPr>
          <p:nvPr>
            <p:ph type="title"/>
          </p:nvPr>
        </p:nvSpPr>
        <p:spPr>
          <a:xfrm>
            <a:off x="683568" y="548680"/>
            <a:ext cx="8352482" cy="144045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a:t>Федеральный закон от 03.07.2016  №237-ФЗ </a:t>
            </a:r>
            <a:r>
              <a:rPr lang="ru-RU" altLang="ru-RU" sz="3200" dirty="0" smtClean="0"/>
              <a:t>«</a:t>
            </a:r>
            <a:r>
              <a:rPr lang="ru-RU" sz="3200" dirty="0" smtClean="0"/>
              <a:t>О </a:t>
            </a:r>
            <a:r>
              <a:rPr lang="ru-RU" sz="3200" dirty="0"/>
              <a:t>государственной кадастровой </a:t>
            </a:r>
            <a:r>
              <a:rPr lang="ru-RU" sz="3200" dirty="0" smtClean="0"/>
              <a:t>оценке»</a:t>
            </a:r>
            <a:endParaRPr lang="ru-RU" sz="3200" dirty="0"/>
          </a:p>
        </p:txBody>
      </p:sp>
    </p:spTree>
    <p:extLst>
      <p:ext uri="{BB962C8B-B14F-4D97-AF65-F5344CB8AC3E}">
        <p14:creationId xmlns:p14="http://schemas.microsoft.com/office/powerpoint/2010/main" val="3280273957"/>
      </p:ext>
    </p:extLst>
  </p:cSld>
  <p:clrMapOvr>
    <a:masterClrMapping/>
  </p:clrMapOvr>
  <p:transition>
    <p:wipe dir="r"/>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Объект 4"/>
          <p:cNvSpPr>
            <a:spLocks noGrp="1"/>
          </p:cNvSpPr>
          <p:nvPr>
            <p:ph idx="1"/>
          </p:nvPr>
        </p:nvSpPr>
        <p:spPr>
          <a:xfrm>
            <a:off x="539552" y="2276475"/>
            <a:ext cx="8496944" cy="4465638"/>
          </a:xfrm>
        </p:spPr>
        <p:txBody>
          <a:bodyPr/>
          <a:lstStyle/>
          <a:p>
            <a:pPr algn="just"/>
            <a:r>
              <a:rPr lang="ru-RU" sz="2400" dirty="0"/>
              <a:t>вступает </a:t>
            </a:r>
            <a:r>
              <a:rPr lang="ru-RU" sz="2400" dirty="0" smtClean="0"/>
              <a:t>в силу </a:t>
            </a:r>
            <a:r>
              <a:rPr lang="ru-RU" sz="2400" dirty="0"/>
              <a:t>с 1 января 2017 </a:t>
            </a:r>
            <a:r>
              <a:rPr lang="ru-RU" sz="2400" dirty="0" smtClean="0"/>
              <a:t>года</a:t>
            </a:r>
          </a:p>
          <a:p>
            <a:pPr algn="just"/>
            <a:r>
              <a:rPr lang="ru-RU" sz="2400" dirty="0"/>
              <a:t>переходный период </a:t>
            </a:r>
            <a:r>
              <a:rPr lang="ru-RU" sz="2400" dirty="0" smtClean="0"/>
              <a:t>с </a:t>
            </a:r>
            <a:r>
              <a:rPr lang="ru-RU" sz="2400" dirty="0"/>
              <a:t>1 января 2017 года до 1 января 2020 </a:t>
            </a:r>
            <a:r>
              <a:rPr lang="ru-RU" sz="2400" dirty="0" smtClean="0"/>
              <a:t>года</a:t>
            </a:r>
          </a:p>
          <a:p>
            <a:pPr algn="just"/>
            <a:r>
              <a:rPr lang="ru-RU" sz="2400" dirty="0" smtClean="0"/>
              <a:t>Решение </a:t>
            </a:r>
            <a:r>
              <a:rPr lang="ru-RU" sz="2400" dirty="0"/>
              <a:t>о дате перехода к проведению </a:t>
            </a:r>
            <a:r>
              <a:rPr lang="ru-RU" sz="2400" dirty="0" smtClean="0"/>
              <a:t>ГКО в </a:t>
            </a:r>
            <a:r>
              <a:rPr lang="ru-RU" sz="2400" dirty="0"/>
              <a:t>соответствии с </a:t>
            </a:r>
            <a:r>
              <a:rPr lang="ru-RU" sz="2400" dirty="0" smtClean="0"/>
              <a:t>ФЗ принимается органом </a:t>
            </a:r>
            <a:r>
              <a:rPr lang="ru-RU" sz="2400" dirty="0"/>
              <a:t>государственной власти субъекта </a:t>
            </a:r>
            <a:r>
              <a:rPr lang="ru-RU" sz="2400" dirty="0" smtClean="0"/>
              <a:t>РФ</a:t>
            </a:r>
          </a:p>
          <a:p>
            <a:pPr algn="just"/>
            <a:r>
              <a:rPr lang="ru-RU" sz="2400" dirty="0" smtClean="0"/>
              <a:t>ГКО, </a:t>
            </a:r>
            <a:r>
              <a:rPr lang="ru-RU" sz="2400" dirty="0"/>
              <a:t>проведение которой начато в соответствии с </a:t>
            </a:r>
            <a:r>
              <a:rPr lang="ru-RU" sz="2400" dirty="0" smtClean="0"/>
              <a:t>ФЗ N 135-ФЗ, </a:t>
            </a:r>
            <a:r>
              <a:rPr lang="ru-RU" sz="2400" dirty="0"/>
              <a:t>должна быть завершена до </a:t>
            </a:r>
            <a:r>
              <a:rPr lang="ru-RU" sz="2400" dirty="0" smtClean="0"/>
              <a:t>01.01.2020 </a:t>
            </a:r>
            <a:r>
              <a:rPr lang="ru-RU" sz="2400" dirty="0"/>
              <a:t>года.</a:t>
            </a:r>
          </a:p>
          <a:p>
            <a:endParaRPr lang="ru-RU" sz="2400" dirty="0" smtClean="0"/>
          </a:p>
        </p:txBody>
      </p:sp>
      <p:sp>
        <p:nvSpPr>
          <p:cNvPr id="5" name="Заголовок 2"/>
          <p:cNvSpPr>
            <a:spLocks noGrp="1"/>
          </p:cNvSpPr>
          <p:nvPr>
            <p:ph type="title"/>
          </p:nvPr>
        </p:nvSpPr>
        <p:spPr>
          <a:xfrm>
            <a:off x="683568" y="548680"/>
            <a:ext cx="8352482" cy="144045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altLang="ru-RU" sz="3200" dirty="0"/>
              <a:t>Федеральный закон от 03.07.2016  №237-ФЗ </a:t>
            </a:r>
            <a:r>
              <a:rPr lang="ru-RU" altLang="ru-RU" sz="3200" dirty="0" smtClean="0"/>
              <a:t>«</a:t>
            </a:r>
            <a:r>
              <a:rPr lang="ru-RU" sz="3200" dirty="0" smtClean="0"/>
              <a:t>О </a:t>
            </a:r>
            <a:r>
              <a:rPr lang="ru-RU" sz="3200" dirty="0"/>
              <a:t>государственной кадастровой </a:t>
            </a:r>
            <a:r>
              <a:rPr lang="ru-RU" sz="3200" dirty="0" smtClean="0"/>
              <a:t>оценке»</a:t>
            </a:r>
            <a:endParaRPr lang="ru-RU" sz="3200" dirty="0"/>
          </a:p>
        </p:txBody>
      </p:sp>
    </p:spTree>
    <p:extLst>
      <p:ext uri="{BB962C8B-B14F-4D97-AF65-F5344CB8AC3E}">
        <p14:creationId xmlns:p14="http://schemas.microsoft.com/office/powerpoint/2010/main" val="2531607209"/>
      </p:ext>
    </p:extLst>
  </p:cSld>
  <p:clrMapOvr>
    <a:masterClrMapping/>
  </p:clrMapOvr>
  <p:transition>
    <p:wipe dir="r"/>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755576" y="908050"/>
            <a:ext cx="8280474"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a:t>
            </a:r>
            <a:r>
              <a:rPr lang="ru-RU" sz="3200" dirty="0" smtClean="0"/>
              <a:t>от </a:t>
            </a:r>
            <a:r>
              <a:rPr lang="ru-RU" sz="3200" dirty="0"/>
              <a:t>03.07.2016 </a:t>
            </a:r>
            <a:r>
              <a:rPr lang="ru-RU" sz="3200" dirty="0" smtClean="0"/>
              <a:t>№ 360-ФЗ «Вводный закон»</a:t>
            </a:r>
            <a:endParaRPr lang="ru-RU" sz="3200" dirty="0"/>
          </a:p>
        </p:txBody>
      </p:sp>
      <p:sp>
        <p:nvSpPr>
          <p:cNvPr id="96259" name="Объект 4"/>
          <p:cNvSpPr>
            <a:spLocks noGrp="1"/>
          </p:cNvSpPr>
          <p:nvPr>
            <p:ph idx="1"/>
          </p:nvPr>
        </p:nvSpPr>
        <p:spPr>
          <a:xfrm>
            <a:off x="395536" y="2276872"/>
            <a:ext cx="8280971" cy="4465638"/>
          </a:xfrm>
        </p:spPr>
        <p:txBody>
          <a:bodyPr/>
          <a:lstStyle/>
          <a:p>
            <a:pPr algn="just"/>
            <a:r>
              <a:rPr lang="ru-RU" b="1" dirty="0"/>
              <a:t>О внесении изменений в отдельные законодательные акты </a:t>
            </a:r>
            <a:r>
              <a:rPr lang="ru-RU" b="1" dirty="0" smtClean="0"/>
              <a:t>РФ</a:t>
            </a:r>
            <a:r>
              <a:rPr lang="ru-RU" dirty="0"/>
              <a:t/>
            </a:r>
            <a:br>
              <a:rPr lang="ru-RU" dirty="0"/>
            </a:br>
            <a:r>
              <a:rPr lang="ru-RU" b="1" dirty="0"/>
              <a:t>(в части уточнения положений по вопросам оценки имущества</a:t>
            </a:r>
            <a:r>
              <a:rPr lang="ru-RU" b="1" dirty="0" smtClean="0"/>
              <a:t>)</a:t>
            </a:r>
          </a:p>
          <a:p>
            <a:r>
              <a:rPr lang="ru-RU" dirty="0"/>
              <a:t>Начало действия документа - 15.07.2016 (за исключением отдельных положений).</a:t>
            </a:r>
          </a:p>
        </p:txBody>
      </p:sp>
    </p:spTree>
    <p:extLst>
      <p:ext uri="{BB962C8B-B14F-4D97-AF65-F5344CB8AC3E}">
        <p14:creationId xmlns:p14="http://schemas.microsoft.com/office/powerpoint/2010/main" val="2838949992"/>
      </p:ext>
    </p:extLst>
  </p:cSld>
  <p:clrMapOvr>
    <a:masterClrMapping/>
  </p:clrMapOvr>
  <p:transition>
    <p:wipe dir="r"/>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755576" y="908050"/>
            <a:ext cx="8280474"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a:t>
            </a:r>
            <a:r>
              <a:rPr lang="ru-RU" sz="3200" dirty="0" smtClean="0"/>
              <a:t>от </a:t>
            </a:r>
            <a:r>
              <a:rPr lang="ru-RU" sz="3200" dirty="0"/>
              <a:t>03.07.2016 № </a:t>
            </a:r>
            <a:r>
              <a:rPr lang="ru-RU" sz="3200" dirty="0" smtClean="0"/>
              <a:t>360-ФЗ «Вводный закон»</a:t>
            </a:r>
            <a:endParaRPr lang="ru-RU" sz="3200" dirty="0"/>
          </a:p>
        </p:txBody>
      </p:sp>
      <p:sp>
        <p:nvSpPr>
          <p:cNvPr id="96259" name="Объект 4"/>
          <p:cNvSpPr>
            <a:spLocks noGrp="1"/>
          </p:cNvSpPr>
          <p:nvPr>
            <p:ph idx="1"/>
          </p:nvPr>
        </p:nvSpPr>
        <p:spPr>
          <a:xfrm>
            <a:off x="395536" y="2276475"/>
            <a:ext cx="8569077" cy="4465638"/>
          </a:xfrm>
        </p:spPr>
        <p:txBody>
          <a:bodyPr/>
          <a:lstStyle/>
          <a:p>
            <a:pPr algn="just"/>
            <a:r>
              <a:rPr lang="ru-RU" dirty="0"/>
              <a:t>Приостановить действие статей 24</a:t>
            </a:r>
            <a:r>
              <a:rPr lang="ru-RU" baseline="30000" dirty="0"/>
              <a:t>12 </a:t>
            </a:r>
            <a:r>
              <a:rPr lang="ru-RU" dirty="0"/>
              <a:t>- 24</a:t>
            </a:r>
            <a:r>
              <a:rPr lang="ru-RU" baseline="30000" dirty="0"/>
              <a:t>17</a:t>
            </a:r>
            <a:r>
              <a:rPr lang="ru-RU" dirty="0"/>
              <a:t> Федерального </a:t>
            </a:r>
            <a:r>
              <a:rPr lang="ru-RU" dirty="0" smtClean="0"/>
              <a:t>закона от 29.07.98 № </a:t>
            </a:r>
            <a:r>
              <a:rPr lang="ru-RU" dirty="0"/>
              <a:t>135-ФЗ </a:t>
            </a:r>
            <a:r>
              <a:rPr lang="ru-RU" dirty="0" smtClean="0"/>
              <a:t>(процедура ГКО) (ст. 18);</a:t>
            </a:r>
          </a:p>
          <a:p>
            <a:pPr algn="just"/>
            <a:r>
              <a:rPr lang="ru-RU" dirty="0" smtClean="0"/>
              <a:t>Процедура ГКО 135-ФЗ применяется только для заключенных договоров на ГКО (ст. 20)</a:t>
            </a:r>
          </a:p>
          <a:p>
            <a:pPr algn="just"/>
            <a:r>
              <a:rPr lang="ru-RU" dirty="0" smtClean="0"/>
              <a:t>Субъекты РФ на основании закона субъекта вправе с 01.01.2017 применять стоимость </a:t>
            </a:r>
            <a:r>
              <a:rPr lang="ru-RU" b="1" dirty="0" smtClean="0"/>
              <a:t>на 01.01.14 года </a:t>
            </a:r>
            <a:r>
              <a:rPr lang="ru-RU" dirty="0" smtClean="0"/>
              <a:t>(при отсутствии таковой, на 01.01 соответствующего года, если ГКО снижалась, принимается сниженная стоимость).</a:t>
            </a:r>
          </a:p>
          <a:p>
            <a:pPr algn="just"/>
            <a:endParaRPr lang="ru-RU" altLang="ru-RU" dirty="0" smtClean="0"/>
          </a:p>
        </p:txBody>
      </p:sp>
    </p:spTree>
    <p:extLst>
      <p:ext uri="{BB962C8B-B14F-4D97-AF65-F5344CB8AC3E}">
        <p14:creationId xmlns:p14="http://schemas.microsoft.com/office/powerpoint/2010/main" val="1339301400"/>
      </p:ext>
    </p:extLst>
  </p:cSld>
  <p:clrMapOvr>
    <a:masterClrMapping/>
  </p:clrMapOvr>
  <p:transition>
    <p:wipe dir="r"/>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755576" y="908050"/>
            <a:ext cx="8280474"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a:t>
            </a:r>
            <a:r>
              <a:rPr lang="ru-RU" sz="3200" dirty="0" smtClean="0"/>
              <a:t>от </a:t>
            </a:r>
            <a:r>
              <a:rPr lang="ru-RU" sz="3200" dirty="0"/>
              <a:t>03.07.2016 № </a:t>
            </a:r>
            <a:r>
              <a:rPr lang="ru-RU" sz="3200" dirty="0" smtClean="0"/>
              <a:t>360-ФЗ «Вводный закон»</a:t>
            </a:r>
            <a:endParaRPr lang="ru-RU" sz="3200" dirty="0"/>
          </a:p>
        </p:txBody>
      </p:sp>
      <p:sp>
        <p:nvSpPr>
          <p:cNvPr id="96259" name="Объект 4"/>
          <p:cNvSpPr>
            <a:spLocks noGrp="1"/>
          </p:cNvSpPr>
          <p:nvPr>
            <p:ph idx="1"/>
          </p:nvPr>
        </p:nvSpPr>
        <p:spPr>
          <a:xfrm>
            <a:off x="395536" y="2276475"/>
            <a:ext cx="8569077" cy="4465638"/>
          </a:xfrm>
        </p:spPr>
        <p:txBody>
          <a:bodyPr/>
          <a:lstStyle/>
          <a:p>
            <a:pPr algn="just"/>
            <a:r>
              <a:rPr lang="ru-RU" altLang="ru-RU" dirty="0" smtClean="0"/>
              <a:t>Внесены изменения в часть 5 статьи 5 ФЗ </a:t>
            </a:r>
            <a:r>
              <a:rPr lang="ru-RU" dirty="0" smtClean="0"/>
              <a:t>от 01.12.07 </a:t>
            </a:r>
            <a:r>
              <a:rPr lang="ru-RU" dirty="0"/>
              <a:t>№ 315-ФЗ «О </a:t>
            </a:r>
            <a:r>
              <a:rPr lang="ru-RU" dirty="0" smtClean="0"/>
              <a:t>СРО»</a:t>
            </a:r>
          </a:p>
          <a:p>
            <a:pPr algn="just"/>
            <a:r>
              <a:rPr lang="ru-RU" dirty="0"/>
              <a:t>Сведения о членстве в </a:t>
            </a:r>
            <a:r>
              <a:rPr lang="ru-RU" dirty="0" smtClean="0"/>
              <a:t>СРО </a:t>
            </a:r>
            <a:r>
              <a:rPr lang="ru-RU" dirty="0"/>
              <a:t>(</a:t>
            </a:r>
            <a:r>
              <a:rPr lang="ru-RU" b="1" dirty="0" smtClean="0"/>
              <a:t>вступление, прекращение</a:t>
            </a:r>
            <a:r>
              <a:rPr lang="ru-RU" dirty="0" smtClean="0"/>
              <a:t>) </a:t>
            </a:r>
            <a:r>
              <a:rPr lang="ru-RU" dirty="0"/>
              <a:t>подлежат внесению членом </a:t>
            </a:r>
            <a:r>
              <a:rPr lang="ru-RU" dirty="0" smtClean="0"/>
              <a:t>СРО в </a:t>
            </a:r>
            <a:r>
              <a:rPr lang="ru-RU" dirty="0" err="1" smtClean="0"/>
              <a:t>ЕФРСоФДЮЛ</a:t>
            </a:r>
            <a:r>
              <a:rPr lang="ru-RU" dirty="0" smtClean="0"/>
              <a:t> (ФИО, ИНН, СНИЛС, адрес, наименование СРО, ИНН и ОГРН СРО, видов деятельности</a:t>
            </a:r>
            <a:r>
              <a:rPr lang="ru-RU" dirty="0"/>
              <a:t>)</a:t>
            </a:r>
            <a:r>
              <a:rPr lang="ru-RU" dirty="0" smtClean="0"/>
              <a:t>.</a:t>
            </a:r>
            <a:endParaRPr lang="ru-RU" dirty="0"/>
          </a:p>
          <a:p>
            <a:pPr algn="just"/>
            <a:r>
              <a:rPr lang="ru-RU" altLang="ru-RU" dirty="0" smtClean="0"/>
              <a:t> </a:t>
            </a:r>
            <a:r>
              <a:rPr lang="ru-RU" dirty="0"/>
              <a:t> </a:t>
            </a:r>
            <a:r>
              <a:rPr lang="ru-RU" dirty="0" smtClean="0"/>
              <a:t>Вступил в силу с 01.10.2016, обязанность для вступающих в СРО, прекративших членство</a:t>
            </a:r>
            <a:r>
              <a:rPr lang="ru-RU" b="1" dirty="0" smtClean="0"/>
              <a:t> после 01.10.201</a:t>
            </a:r>
            <a:r>
              <a:rPr lang="ru-RU" dirty="0" smtClean="0"/>
              <a:t>6, </a:t>
            </a:r>
            <a:endParaRPr lang="ru-RU" altLang="ru-RU" dirty="0" smtClean="0"/>
          </a:p>
        </p:txBody>
      </p:sp>
    </p:spTree>
    <p:extLst>
      <p:ext uri="{BB962C8B-B14F-4D97-AF65-F5344CB8AC3E}">
        <p14:creationId xmlns:p14="http://schemas.microsoft.com/office/powerpoint/2010/main" val="1491080271"/>
      </p:ext>
    </p:extLst>
  </p:cSld>
  <p:clrMapOvr>
    <a:masterClrMapping/>
  </p:clrMapOvr>
  <p:transition>
    <p:wipe dir="r"/>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755576" y="908050"/>
            <a:ext cx="8280474"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a:t>
            </a:r>
            <a:r>
              <a:rPr lang="ru-RU" sz="3200" dirty="0" smtClean="0"/>
              <a:t>от </a:t>
            </a:r>
            <a:r>
              <a:rPr lang="ru-RU" sz="3200" dirty="0"/>
              <a:t>03.07.2016 № </a:t>
            </a:r>
            <a:r>
              <a:rPr lang="ru-RU" sz="3200" dirty="0" smtClean="0"/>
              <a:t>360-ФЗ «Вводный закон»</a:t>
            </a:r>
            <a:endParaRPr lang="ru-RU" sz="3200" dirty="0"/>
          </a:p>
        </p:txBody>
      </p:sp>
      <p:sp>
        <p:nvSpPr>
          <p:cNvPr id="96259" name="Объект 4"/>
          <p:cNvSpPr>
            <a:spLocks noGrp="1"/>
          </p:cNvSpPr>
          <p:nvPr>
            <p:ph idx="1"/>
          </p:nvPr>
        </p:nvSpPr>
        <p:spPr>
          <a:xfrm>
            <a:off x="395536" y="2276475"/>
            <a:ext cx="8569077" cy="4465638"/>
          </a:xfrm>
        </p:spPr>
        <p:txBody>
          <a:bodyPr/>
          <a:lstStyle/>
          <a:p>
            <a:pPr algn="just"/>
            <a:r>
              <a:rPr lang="ru-RU" altLang="ru-RU" dirty="0" smtClean="0"/>
              <a:t>Ведение </a:t>
            </a:r>
            <a:r>
              <a:rPr lang="ru-RU" dirty="0" err="1" smtClean="0"/>
              <a:t>ЕФРСоФДЮЛ</a:t>
            </a:r>
            <a:r>
              <a:rPr lang="ru-RU" dirty="0" smtClean="0"/>
              <a:t> осуществляет Интерфакс </a:t>
            </a:r>
            <a:r>
              <a:rPr lang="ru-RU" dirty="0"/>
              <a:t> </a:t>
            </a:r>
            <a:r>
              <a:rPr lang="ru-RU" dirty="0" smtClean="0"/>
              <a:t>по </a:t>
            </a:r>
            <a:r>
              <a:rPr lang="ru-RU" dirty="0"/>
              <a:t>адресу: </a:t>
            </a:r>
            <a:r>
              <a:rPr lang="ru-RU" dirty="0">
                <a:hlinkClick r:id="rId2"/>
              </a:rPr>
              <a:t>http://</a:t>
            </a:r>
            <a:r>
              <a:rPr lang="ru-RU" dirty="0" smtClean="0">
                <a:hlinkClick r:id="rId2"/>
              </a:rPr>
              <a:t>www.fedresurs.ru</a:t>
            </a:r>
            <a:endParaRPr lang="ru-RU" dirty="0" smtClean="0"/>
          </a:p>
          <a:p>
            <a:pPr algn="just"/>
            <a:r>
              <a:rPr lang="ru-RU" dirty="0" smtClean="0"/>
              <a:t>Порядок ведения - приказ Минэкономразвития РФ </a:t>
            </a:r>
            <a:r>
              <a:rPr lang="ru-RU" dirty="0"/>
              <a:t>от 5 апреля 2013 г. N </a:t>
            </a:r>
            <a:r>
              <a:rPr lang="ru-RU" dirty="0" smtClean="0"/>
              <a:t>178</a:t>
            </a:r>
          </a:p>
          <a:p>
            <a:pPr algn="just"/>
            <a:r>
              <a:rPr lang="ru-RU" dirty="0" smtClean="0"/>
              <a:t>ФЗ </a:t>
            </a:r>
            <a:r>
              <a:rPr lang="ru-RU" dirty="0"/>
              <a:t>от </a:t>
            </a:r>
            <a:r>
              <a:rPr lang="ru-RU" dirty="0" smtClean="0"/>
              <a:t>08.08.01 № 129-ФЗ«О гос. </a:t>
            </a:r>
            <a:r>
              <a:rPr lang="ru-RU" dirty="0"/>
              <a:t>регистрации юридических лиц и </a:t>
            </a:r>
            <a:r>
              <a:rPr lang="ru-RU" dirty="0" smtClean="0"/>
              <a:t>ИП»</a:t>
            </a:r>
            <a:r>
              <a:rPr lang="ru-RU" dirty="0"/>
              <a:t> размещение </a:t>
            </a:r>
            <a:r>
              <a:rPr lang="ru-RU" dirty="0" smtClean="0"/>
              <a:t>сведений в </a:t>
            </a:r>
            <a:r>
              <a:rPr lang="ru-RU" dirty="0" err="1" smtClean="0"/>
              <a:t>ЕФРСоФДЮЛ</a:t>
            </a:r>
            <a:r>
              <a:rPr lang="ru-RU" dirty="0" smtClean="0"/>
              <a:t> </a:t>
            </a:r>
            <a:r>
              <a:rPr lang="ru-RU" dirty="0"/>
              <a:t>юридическим </a:t>
            </a:r>
            <a:r>
              <a:rPr lang="ru-RU" dirty="0" smtClean="0"/>
              <a:t>лицом, </a:t>
            </a:r>
            <a:r>
              <a:rPr lang="ru-RU" dirty="0"/>
              <a:t>осуществляется за </a:t>
            </a:r>
            <a:r>
              <a:rPr lang="ru-RU" dirty="0" smtClean="0"/>
              <a:t>плату (ИП в том числе)</a:t>
            </a:r>
          </a:p>
          <a:p>
            <a:pPr algn="just"/>
            <a:r>
              <a:rPr lang="ru-RU" dirty="0" smtClean="0"/>
              <a:t>Физические лица – плата не предусмотрена (письмо МЭР РФ от 26.10.2016 Д23и-5143)</a:t>
            </a:r>
          </a:p>
          <a:p>
            <a:pPr algn="just"/>
            <a:endParaRPr lang="ru-RU" altLang="ru-RU" dirty="0" smtClean="0"/>
          </a:p>
        </p:txBody>
      </p:sp>
    </p:spTree>
    <p:extLst>
      <p:ext uri="{BB962C8B-B14F-4D97-AF65-F5344CB8AC3E}">
        <p14:creationId xmlns:p14="http://schemas.microsoft.com/office/powerpoint/2010/main" val="2944557966"/>
      </p:ext>
    </p:extLst>
  </p:cSld>
  <p:clrMapOvr>
    <a:masterClrMapping/>
  </p:clrMapOvr>
  <p:transition>
    <p:wipe dir="r"/>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755576" y="908050"/>
            <a:ext cx="8280474"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от 03.07.2016 N </a:t>
            </a:r>
            <a:r>
              <a:rPr lang="ru-RU" sz="3200" dirty="0" smtClean="0"/>
              <a:t>334-ФЗ</a:t>
            </a:r>
            <a:endParaRPr lang="ru-RU" sz="3200" dirty="0"/>
          </a:p>
        </p:txBody>
      </p:sp>
      <p:sp>
        <p:nvSpPr>
          <p:cNvPr id="96259" name="Объект 4"/>
          <p:cNvSpPr>
            <a:spLocks noGrp="1"/>
          </p:cNvSpPr>
          <p:nvPr>
            <p:ph idx="1"/>
          </p:nvPr>
        </p:nvSpPr>
        <p:spPr>
          <a:xfrm>
            <a:off x="395536" y="2276475"/>
            <a:ext cx="8569077" cy="4465638"/>
          </a:xfrm>
        </p:spPr>
        <p:txBody>
          <a:bodyPr/>
          <a:lstStyle/>
          <a:p>
            <a:r>
              <a:rPr lang="ru-RU" dirty="0"/>
              <a:t>О внесении изменений в Земельный </a:t>
            </a:r>
            <a:r>
              <a:rPr lang="ru-RU" dirty="0" smtClean="0"/>
              <a:t>кодекс </a:t>
            </a:r>
            <a:br>
              <a:rPr lang="ru-RU" dirty="0" smtClean="0"/>
            </a:br>
            <a:r>
              <a:rPr lang="ru-RU" dirty="0" smtClean="0"/>
              <a:t>(</a:t>
            </a:r>
            <a:r>
              <a:rPr lang="ru-RU" dirty="0"/>
              <a:t>в части изменения полномочий </a:t>
            </a:r>
            <a:r>
              <a:rPr lang="ru-RU" dirty="0" smtClean="0"/>
              <a:t>ОМС </a:t>
            </a:r>
            <a:r>
              <a:rPr lang="ru-RU" dirty="0"/>
              <a:t>по распоряжению </a:t>
            </a:r>
            <a:r>
              <a:rPr lang="ru-RU" dirty="0" smtClean="0"/>
              <a:t>ЗУ, </a:t>
            </a:r>
            <a:r>
              <a:rPr lang="ru-RU" dirty="0"/>
              <a:t>государственная собственность на которые не разграничена)</a:t>
            </a:r>
          </a:p>
          <a:p>
            <a:pPr algn="just"/>
            <a:r>
              <a:rPr lang="ru-RU" dirty="0"/>
              <a:t>Начало действия документа - 04.07.2016</a:t>
            </a:r>
          </a:p>
          <a:p>
            <a:r>
              <a:rPr lang="ru-RU" altLang="ru-RU" dirty="0" smtClean="0"/>
              <a:t>Поправки в </a:t>
            </a:r>
            <a:r>
              <a:rPr lang="ru-RU" dirty="0" smtClean="0"/>
              <a:t> </a:t>
            </a:r>
            <a:r>
              <a:rPr lang="ru-RU" dirty="0"/>
              <a:t>статью 3.3 Федерального закона от 25 октября 2001 года N 137-ФЗ </a:t>
            </a:r>
            <a:r>
              <a:rPr lang="ru-RU" dirty="0" smtClean="0"/>
              <a:t>«О </a:t>
            </a:r>
            <a:r>
              <a:rPr lang="ru-RU" dirty="0"/>
              <a:t>введении в действие Земельного кодекса Российской </a:t>
            </a:r>
            <a:r>
              <a:rPr lang="ru-RU" dirty="0" smtClean="0"/>
              <a:t>Федерации» </a:t>
            </a:r>
            <a:r>
              <a:rPr lang="ru-RU" b="1" dirty="0" smtClean="0"/>
              <a:t>в</a:t>
            </a:r>
            <a:r>
              <a:rPr lang="ru-RU" altLang="ru-RU" b="1" dirty="0" smtClean="0"/>
              <a:t>ступили в силу с 01.01.2017</a:t>
            </a:r>
          </a:p>
          <a:p>
            <a:pPr algn="just"/>
            <a:endParaRPr lang="ru-RU" altLang="ru-RU" dirty="0" smtClean="0"/>
          </a:p>
        </p:txBody>
      </p:sp>
    </p:spTree>
    <p:extLst>
      <p:ext uri="{BB962C8B-B14F-4D97-AF65-F5344CB8AC3E}">
        <p14:creationId xmlns:p14="http://schemas.microsoft.com/office/powerpoint/2010/main" val="1447772082"/>
      </p:ext>
    </p:extLst>
  </p:cSld>
  <p:clrMapOvr>
    <a:masterClrMapping/>
  </p:clrMapOvr>
  <p:transition>
    <p:wipe dir="r"/>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755576" y="908050"/>
            <a:ext cx="8280474"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от 03.07.2016 N 334-ФЗ</a:t>
            </a:r>
          </a:p>
        </p:txBody>
      </p:sp>
      <p:sp>
        <p:nvSpPr>
          <p:cNvPr id="96259" name="Объект 4"/>
          <p:cNvSpPr>
            <a:spLocks noGrp="1"/>
          </p:cNvSpPr>
          <p:nvPr>
            <p:ph idx="1"/>
          </p:nvPr>
        </p:nvSpPr>
        <p:spPr>
          <a:xfrm>
            <a:off x="395536" y="2276475"/>
            <a:ext cx="8569077" cy="4465638"/>
          </a:xfrm>
        </p:spPr>
        <p:txBody>
          <a:bodyPr/>
          <a:lstStyle/>
          <a:p>
            <a:pPr marL="0" indent="0" algn="just">
              <a:spcBef>
                <a:spcPts val="0"/>
              </a:spcBef>
              <a:buNone/>
            </a:pPr>
            <a:r>
              <a:rPr lang="ru-RU" dirty="0" smtClean="0"/>
              <a:t>    Предоставление </a:t>
            </a:r>
            <a:r>
              <a:rPr lang="ru-RU" dirty="0"/>
              <a:t>земельных участков:</a:t>
            </a:r>
          </a:p>
          <a:p>
            <a:pPr algn="just">
              <a:spcBef>
                <a:spcPts val="0"/>
              </a:spcBef>
            </a:pPr>
            <a:r>
              <a:rPr lang="ru-RU" dirty="0"/>
              <a:t>органом местного самоуправления </a:t>
            </a:r>
            <a:r>
              <a:rPr lang="ru-RU" b="1" dirty="0"/>
              <a:t>городского поселения</a:t>
            </a:r>
            <a:r>
              <a:rPr lang="ru-RU" dirty="0"/>
              <a:t> в отношении </a:t>
            </a:r>
            <a:r>
              <a:rPr lang="ru-RU" dirty="0" smtClean="0"/>
              <a:t>ЗУ, </a:t>
            </a:r>
            <a:r>
              <a:rPr lang="ru-RU" dirty="0"/>
              <a:t>расположенных на территории такого </a:t>
            </a:r>
            <a:r>
              <a:rPr lang="ru-RU" dirty="0" smtClean="0"/>
              <a:t>поселения;</a:t>
            </a:r>
            <a:endParaRPr lang="ru-RU" dirty="0"/>
          </a:p>
          <a:p>
            <a:pPr algn="just">
              <a:spcBef>
                <a:spcPts val="0"/>
              </a:spcBef>
            </a:pPr>
            <a:r>
              <a:rPr lang="ru-RU" dirty="0"/>
              <a:t>органом местного самоуправления </a:t>
            </a:r>
            <a:r>
              <a:rPr lang="ru-RU" b="1" dirty="0"/>
              <a:t>муниципального района </a:t>
            </a:r>
            <a:r>
              <a:rPr lang="ru-RU" dirty="0"/>
              <a:t>в отношении земельных участков, расположенных на территории сельского поселения, входящего в состав этого </a:t>
            </a:r>
            <a:r>
              <a:rPr lang="ru-RU" dirty="0" smtClean="0"/>
              <a:t>района</a:t>
            </a:r>
            <a:r>
              <a:rPr lang="ru-RU" dirty="0"/>
              <a:t>, и земельных участков, расположенных на межселенных </a:t>
            </a:r>
            <a:r>
              <a:rPr lang="ru-RU" dirty="0" smtClean="0"/>
              <a:t>территориях;</a:t>
            </a:r>
            <a:endParaRPr lang="ru-RU" altLang="ru-RU" dirty="0" smtClean="0"/>
          </a:p>
        </p:txBody>
      </p:sp>
    </p:spTree>
    <p:extLst>
      <p:ext uri="{BB962C8B-B14F-4D97-AF65-F5344CB8AC3E}">
        <p14:creationId xmlns:p14="http://schemas.microsoft.com/office/powerpoint/2010/main" val="1647567369"/>
      </p:ext>
    </p:extLst>
  </p:cSld>
  <p:clrMapOvr>
    <a:masterClrMapping/>
  </p:clrMapOvr>
  <p:transition>
    <p:wipe dir="r"/>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Заголовок 2"/>
          <p:cNvSpPr>
            <a:spLocks noGrp="1"/>
          </p:cNvSpPr>
          <p:nvPr>
            <p:ph type="title"/>
          </p:nvPr>
        </p:nvSpPr>
        <p:spPr>
          <a:xfrm>
            <a:off x="755576" y="908050"/>
            <a:ext cx="8280474" cy="1081088"/>
          </a:xfrm>
          <a:extLst>
            <a:ext uri="{91240B29-F687-4F45-9708-019B960494DF}">
              <a14:hiddenLine xmlns:a14="http://schemas.microsoft.com/office/drawing/2010/main" w="9525">
                <a:solidFill>
                  <a:srgbClr val="000000"/>
                </a:solidFill>
                <a:miter lim="800000"/>
                <a:headEnd/>
                <a:tailEnd/>
              </a14:hiddenLine>
            </a:ext>
          </a:extLst>
        </p:spPr>
        <p:txBody>
          <a:bodyPr anchor="t"/>
          <a:lstStyle/>
          <a:p>
            <a:r>
              <a:rPr lang="ru-RU" sz="3200" dirty="0"/>
              <a:t>Федеральный закон от 03.07.2016 N 334-ФЗ</a:t>
            </a:r>
          </a:p>
        </p:txBody>
      </p:sp>
      <p:sp>
        <p:nvSpPr>
          <p:cNvPr id="96259" name="Объект 4"/>
          <p:cNvSpPr>
            <a:spLocks noGrp="1"/>
          </p:cNvSpPr>
          <p:nvPr>
            <p:ph idx="1"/>
          </p:nvPr>
        </p:nvSpPr>
        <p:spPr>
          <a:xfrm>
            <a:off x="395536" y="2276475"/>
            <a:ext cx="8569077" cy="4465638"/>
          </a:xfrm>
        </p:spPr>
        <p:txBody>
          <a:bodyPr/>
          <a:lstStyle/>
          <a:p>
            <a:pPr algn="just"/>
            <a:r>
              <a:rPr lang="ru-RU" dirty="0"/>
              <a:t>Предоставление ЗУ, в отношении которого до дня вступления в силу настоящего закона принято решение о предварительном согласовании места размещения объекта (предоставления ЗУ) или на официальном сайте о проведении торгов, размещено извещение о проведении аукциона, осуществляется ОМС, который принял решение или обеспечил размещение извещения.</a:t>
            </a:r>
          </a:p>
        </p:txBody>
      </p:sp>
    </p:spTree>
    <p:extLst>
      <p:ext uri="{BB962C8B-B14F-4D97-AF65-F5344CB8AC3E}">
        <p14:creationId xmlns:p14="http://schemas.microsoft.com/office/powerpoint/2010/main" val="2553949715"/>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3_Капсулы">
  <a:themeElements>
    <a:clrScheme name="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Капсулы">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Капсулы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Капсулы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Капсулы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Капсулы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Капсулы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Капсулы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Капсулы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Капсулы">
  <a:themeElements>
    <a:clrScheme name="1_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1_Капсулы">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1_Капсулы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1_Капсулы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1_Капсулы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1_Капсулы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1_Капсулы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1_Капсулы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1_Капсулы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10815</TotalTime>
  <Words>8046</Words>
  <Application>Microsoft Office PowerPoint</Application>
  <PresentationFormat>Экран (4:3)</PresentationFormat>
  <Paragraphs>666</Paragraphs>
  <Slides>117</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117</vt:i4>
      </vt:variant>
    </vt:vector>
  </HeadingPairs>
  <TitlesOfParts>
    <vt:vector size="119" baseType="lpstr">
      <vt:lpstr>3_Капсулы</vt:lpstr>
      <vt:lpstr>1_Капсулы</vt:lpstr>
      <vt:lpstr>ПРАКТИКА И НОВОВВЕДЕНИЯ В РЕГУЛИРОВАНИИ   КАДАСТРОВЫХ РАБОТ,  ГОСУДАРСТВЕННОГО КАДАСТРОВОГО УЧЁТА, КАДАСТРОВОЙ ДЕЯТЕЛЬНОСТИ</vt:lpstr>
      <vt:lpstr>Федеральный закон от 13.07.2015  №218-ФЗ "О государственной регистрации недвижимости"</vt:lpstr>
      <vt:lpstr> Федеральный закон от 13.07.2015 N 218-ФЗ Статья 14. Основания кадастрового учета и государственной регистрации прав</vt:lpstr>
      <vt:lpstr> Федеральный закон от 13.07.2015 N 218-ФЗ Статья 14. Основания кадастрового учета и государственной регистрации прав</vt:lpstr>
      <vt:lpstr> Федеральный закон от 13.07.2015 N 218-ФЗ Статья 14. Основания кадастрового учета и государственной регистрации прав</vt:lpstr>
      <vt:lpstr> Федеральный закон от 13.07.2015 N 218-ФЗ Статья 14. Основания кадастрового учета и государственной регистрации прав</vt:lpstr>
      <vt:lpstr> Федеральный закон от 13.07.2015 N 218-ФЗ Статья 14. Основания кадастрового учета и государственной регистрации прав</vt:lpstr>
      <vt:lpstr> Федеральный закон от 13.07.2015 N 218-ФЗ Статья 14. Основания кадастрового учета и государственной регистрации прав</vt:lpstr>
      <vt:lpstr> Федеральный закон от 13.07.2015 N 218-ФЗ Статья 15. Лица, по заявлению которых осуществляются ГКУ  и ГРП</vt:lpstr>
      <vt:lpstr> Федеральный закон от 13.07.2015 N 218-ФЗ Статья 15. Лица, по заявлению которых осуществляются ГКУ  и ГРП</vt:lpstr>
      <vt:lpstr> Федеральный закон от 13.07.2015 N 218-ФЗ Статья 15. Лица, по заявлению которых осуществляются ГКУ  и ГРП</vt:lpstr>
      <vt:lpstr> Федеральный закон от 13.07.2015 N 218-ФЗ Статья 15. Лица, по заявлению которых осуществляются ГКУ  и ГРП</vt:lpstr>
      <vt:lpstr> Федеральный закон от 13.07.2015 N 218-ФЗ Статья 15. Лица, по заявлению которых осуществляются ГКУ  и ГРП</vt:lpstr>
      <vt:lpstr> Федеральный закон от 13.07.2015 N 218-ФЗ Статья 15. Лица, по заявлению которых осуществляются ГКУ  и ГРП</vt:lpstr>
      <vt:lpstr>Федеральный закон от 03.07.2016  №361-ФЗ «Вводный закон к 218-ФЗ»</vt:lpstr>
      <vt:lpstr> Федеральный закон от 13.07.2015 N 218-ФЗ Статья 33. Правила внесения сведений в ЕГРН по заявлению заинтересован. лица</vt:lpstr>
      <vt:lpstr> Федеральный закон от 13.07.2015 N 218-ФЗ "О государственной регистрации недвижимости"</vt:lpstr>
      <vt:lpstr> Федеральный закон от 13.07.2015 N 218-ФЗ Статья 18. Представление заявления об осуществлении ГКУ  и ГРП и документов </vt:lpstr>
      <vt:lpstr> Федеральный закон от 13.07.2015 N 218-ФЗ Статья 20. Правила информационного взаимодействия КИ с органом регистрации</vt:lpstr>
      <vt:lpstr> Федеральный закон от 13.07.2015 N 218-ФЗ Статья 20. Правила информационного взаимодействия КИ с органом регистрации</vt:lpstr>
      <vt:lpstr> Федеральный закон от 13.07.2015 N 218-ФЗ "О государственной регистрации недвижимости"</vt:lpstr>
      <vt:lpstr> Федеральный закон от 13.07.2015 N 218-ФЗ "О государственной регистрации недвижимости"</vt:lpstr>
      <vt:lpstr>Федеральный закон от 13.07.2015 N 218-ФЗ  новые основания для приостановления учетно-регистрационных действий </vt:lpstr>
      <vt:lpstr>Федеральный закон от 13.07.2015 N 218-ФЗ  новые основания для приостановления учетно-регистрационных действий </vt:lpstr>
      <vt:lpstr>Федеральный закон от 13.07.2015 N 218-ФЗ  При уточнении границ ЗУ их местоположение определяется:</vt:lpstr>
      <vt:lpstr> Федеральный закон от 13.07.2015 N 218-ФЗ новое определение «пересечение границ»</vt:lpstr>
      <vt:lpstr> Федеральный закон от 13.07.2015 N 218-ФЗ "О государственной регистрации недвижимости"</vt:lpstr>
      <vt:lpstr> Федеральный закон от 13.07.2015 N 218-ФЗ Статья 72</vt:lpstr>
      <vt:lpstr> Федеральный закон от 13.07.2015 N 218-ФЗ Статья 70</vt:lpstr>
      <vt:lpstr>Статья 62. Порядок предоставления сведений, содержащихся в ЕГРН</vt:lpstr>
      <vt:lpstr>Статья 62. Порядок предоставления сведений, содержащихся в ЕГРН Приказ МЭР от 20.06.2016 N 378 </vt:lpstr>
      <vt:lpstr>Статья 62. Порядок предоставления сведений, содержащихся в ЕГРН Приказ МЭР от 20.06.2016 N 378 </vt:lpstr>
      <vt:lpstr>Статья 62. Порядок предоставления сведений, содержащихся в ЕГРН Приказ МЭР от 20.06.2016 N 378 </vt:lpstr>
      <vt:lpstr>Статья 62. Порядок предоставления сведений, содержащихся в ЕГРН Приказ МЭР от 25.12.2015 N 975  </vt:lpstr>
      <vt:lpstr>Статья 62. Порядок предоставления сведений, содержащихся в ЕГРН Приказ МЭР от 25.12.2015 N 975  </vt:lpstr>
      <vt:lpstr>Статья 62. Порядок предоставления сведений, содержащихся в ЕГРН Приказ МЭР от 23.08.2016 N 537   </vt:lpstr>
      <vt:lpstr>Статья 62. Порядок предоставления сведений, содержащихся в ЕГРН Приказ МЭР от 10.05.2016 N 291   </vt:lpstr>
      <vt:lpstr>Федеральный закон от 13.07.2015 N 218-ФЗ Статья 61. Порядок исправления ошибок</vt:lpstr>
      <vt:lpstr>Федеральный закон от 13.07.2015 N 218-ФЗ Статья 61. Порядок исправления ошибок</vt:lpstr>
      <vt:lpstr>Федеральный закон от 13.07.2015 N 218-ФЗ Статья 61. Порядок исправления ошибок</vt:lpstr>
      <vt:lpstr>Федеральный закон от 13.07.2015 N 218-ФЗ Статья 61. Порядок исправления ошибок</vt:lpstr>
      <vt:lpstr>Федеральный закон от 13.07.2015 N 218-ФЗ Статья 61. Порядок исправления ошибок</vt:lpstr>
      <vt:lpstr> Федеральный закон от 13.07.2015 N 218-ФЗ "О государственной регистрации недвижимости"</vt:lpstr>
      <vt:lpstr> Федеральный закон от 13.07.2015 N 218-ФЗ "О государственной регистрации недвижимости» (с 1 января 2020 г.) </vt:lpstr>
      <vt:lpstr>Презентация PowerPoint</vt:lpstr>
      <vt:lpstr>  Федеральный закон от 13.07.2015 N 218-ФЗ «О государственной регистрации недвижимости»  </vt:lpstr>
      <vt:lpstr>Приказ от 18.12.2015 N 953 «Об утверждении формы тех. плана и требований к его подготовке, а также декларации»</vt:lpstr>
      <vt:lpstr>Приказ от 18.12.2015 N 953 «Об утверждении формы тех. плана и требований к его подготовке, а также декларации»</vt:lpstr>
      <vt:lpstr>Приказ от 18.12.2015 N 953 «Об утверждении формы тех. плана и требований к его подготовке, а также декларации»</vt:lpstr>
      <vt:lpstr>Приказ от 18.12.2015 N 953 «Об утверждении формы тех. плана и требований к его подготовке, а также декларации»</vt:lpstr>
      <vt:lpstr>Приказ от 18.12.2015 N 953 «Об утверждении формы тех. плана и требований к его подготовке, а также декларации»</vt:lpstr>
      <vt:lpstr>Федеральный закон от 13.07.2015 N 218-ФЗ Статья 24. Требования к тех. плану   </vt:lpstr>
      <vt:lpstr>Федеральный закон от 13.07.2015 N 218-ФЗ Статья 71. Особенности подготовки тех. плана </vt:lpstr>
      <vt:lpstr>Федеральный закон от 13.07.2015 N 218-ФЗ Статья 71. Особенности подготовки тех. плана </vt:lpstr>
      <vt:lpstr>Презентация PowerPoint</vt:lpstr>
      <vt:lpstr>Презентация PowerPoint</vt:lpstr>
      <vt:lpstr>Презентация PowerPoint</vt:lpstr>
      <vt:lpstr>Приказ от 08.12.2015 N 921 «Об утверждении формы и состава сведений межевого плана, требований к его подготовке»</vt:lpstr>
      <vt:lpstr>Приказ от 08.12.2015 N 921 «Об утверждении формы и состава сведений межевого плана, требований к его подготовке»</vt:lpstr>
      <vt:lpstr>Работа в переходный период письмо от 22.12.2016 №39682-ВА/Д23и</vt:lpstr>
      <vt:lpstr>Работа в переходный период письмо от 22.12.2016 №39682-ВА/Д23и</vt:lpstr>
      <vt:lpstr>Работа в переходный период письмо от 22.12.2016 №39682-ВА/Д23и</vt:lpstr>
      <vt:lpstr>Работа в переходный период письмо от 22.12.2016 №39682-ВА/Д23и</vt:lpstr>
      <vt:lpstr>Работа в переходный период письмо от 22.12.2016 №39682-ВА/Д23и</vt:lpstr>
      <vt:lpstr>Работа в переходный период письмо от 22.12.2016 №39682-ВА/Д23и</vt:lpstr>
      <vt:lpstr>Федеральный закон от 03.07.2016  №361-ФЗ «Вводный закон к 218-ФЗ»</vt:lpstr>
      <vt:lpstr>Федеральный закон от 03.07.2016 № 315-ФЗ «О машино-местах»</vt:lpstr>
      <vt:lpstr>Федеральный закон от 03.07.2016 № 315-ФЗ «О машино-местах»</vt:lpstr>
      <vt:lpstr>Федеральный закон от 03.07.2016 № 315-ФЗ «О машино-местах»</vt:lpstr>
      <vt:lpstr>Федеральный закон от 03.07.2016 № 315-ФЗ «О машино-местах»</vt:lpstr>
      <vt:lpstr>Границы и площадь машино-места</vt:lpstr>
      <vt:lpstr>Границы и площадь машино-места</vt:lpstr>
      <vt:lpstr>Определение координат машино-места</vt:lpstr>
      <vt:lpstr>Форма технического плана машино-места</vt:lpstr>
      <vt:lpstr>Федеральный закон от 03.07.2016 № 315-ФЗ Переходные положения</vt:lpstr>
      <vt:lpstr>Федеральный закон от 03.07.2016 № 315-ФЗ Переходные положения</vt:lpstr>
      <vt:lpstr> В целях реализации Федерального закона от 13.07.2015 N 218-ФЗ принято:</vt:lpstr>
      <vt:lpstr> В целях реализации Федерального закона от 13.07.2015 N 218-ФЗ принято 30 приказов Минэкономразвития России:</vt:lpstr>
      <vt:lpstr> В целях реализации Федерального закона от 13.07.2015 N 218-ФЗ принято 30 приказов Минэкономразвития России:</vt:lpstr>
      <vt:lpstr> В целях реализации Федерального закона от 13.07.2015 N 218-ФЗ принято 30 приказов Минэкономразвития России, 3 Росреестра:</vt:lpstr>
      <vt:lpstr>Порядок хранения актов согласования местоположения границ земельных участков, порядок их передачи</vt:lpstr>
      <vt:lpstr>ФЗ от 24.07.2007 N 221-ФЗ Статья 29.1. Права и обязанности КИ</vt:lpstr>
      <vt:lpstr>приказ Минэкономразвития России от 09.06.2016 № 363</vt:lpstr>
      <vt:lpstr>приказ Минэкономразвития России от 09.06.2016 № 363</vt:lpstr>
      <vt:lpstr>приказ Минэкономразвития России от 09.06.2016 № 363</vt:lpstr>
      <vt:lpstr>приказ Минэкономразвития России от 09.06.2016 № 363</vt:lpstr>
      <vt:lpstr>приказ Минэкономразвития России от 09.06.2016 № 363</vt:lpstr>
      <vt:lpstr>приказ Минэкономразвития России от 09.06.2016 № 363</vt:lpstr>
      <vt:lpstr>Обзор изменения законодательства в сфере земельно-имущественных отношений</vt:lpstr>
      <vt:lpstr>Федеральный закон от 03.07.2016  №237-ФЗ «О государственной кадастровой оценке»</vt:lpstr>
      <vt:lpstr>Федеральный закон от 03.07.2016  №237-ФЗ «О государственной кадастровой оценке»</vt:lpstr>
      <vt:lpstr>Федеральный закон от 03.07.2016  №237-ФЗ «О государственной кадастровой оценке»</vt:lpstr>
      <vt:lpstr>Федеральный закон от 03.07.2016 № 360-ФЗ «Вводный закон»</vt:lpstr>
      <vt:lpstr>Федеральный закон от 03.07.2016 № 360-ФЗ «Вводный закон»</vt:lpstr>
      <vt:lpstr>Федеральный закон от 03.07.2016 № 360-ФЗ «Вводный закон»</vt:lpstr>
      <vt:lpstr>Федеральный закон от 03.07.2016 № 360-ФЗ «Вводный закон»</vt:lpstr>
      <vt:lpstr>Федеральный закон от 03.07.2016 N 334-ФЗ</vt:lpstr>
      <vt:lpstr>Федеральный закон от 03.07.2016 N 334-ФЗ</vt:lpstr>
      <vt:lpstr>Федеральный закон от 03.07.2016 N 334-ФЗ</vt:lpstr>
      <vt:lpstr>Законопроекты в сфере земельных отношений и государственного кадастрового учета</vt:lpstr>
      <vt:lpstr>Законопроект «Об устранении противоречий в сведениях государственных реестров» </vt:lpstr>
      <vt:lpstr>Законопроект «Об устранении противоречий в сведениях государственных реестров» </vt:lpstr>
      <vt:lpstr>Законопроект «Об устранении противоречий в сведениях государственных реестров» </vt:lpstr>
      <vt:lpstr>Законопроект «Об устранении противоречий в сведениях государственных реестров» </vt:lpstr>
      <vt:lpstr>Законопроект «Об устранении противоречий в сведениях государственных реестров» </vt:lpstr>
      <vt:lpstr>Законопроект «Об устранении противоречий в сведениях государственных реестров» </vt:lpstr>
      <vt:lpstr>Законопроект «Об устранении противоречий в сведениях государственных реестров» </vt:lpstr>
      <vt:lpstr>Законопроект № 465407-6 «Об отмене категорий земель» </vt:lpstr>
      <vt:lpstr>Законопроект № 465407-6 «Об отмене категорий земель» </vt:lpstr>
      <vt:lpstr>Законопроект № 465407-6 «Об отмене категорий земель» </vt:lpstr>
      <vt:lpstr>Законопроект № 465407-6 «Об отмене категорий земель» </vt:lpstr>
      <vt:lpstr>Законопроект № 465407-6 «Об отмене категорий земель». Виды терр. зон. </vt:lpstr>
      <vt:lpstr>Законопроект № 465407-6 «Об отмене категорий земель» </vt:lpstr>
      <vt:lpstr>Законопроект № 1160742-6 «О садоводстве, огородничестве и дачном хозяйстве» </vt:lpstr>
      <vt:lpstr>Законопроект «О садоводстве, огородничестве и дачном хозяйстве» </vt:lpstr>
      <vt:lpstr>Законопроект «О садоводстве, огородничестве и дачном хозяйстве» </vt:lpstr>
      <vt:lpstr> ww.economy.gov.ru www.rosreestr.ru    Спасибо за внимание!</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НОВОВВЕДЕНИЯ В КАДАСТРОВОЙ ДЕЯТЕЛЬНОСТИ.  ФЕДЕРАЛЬНЫЙ ЗАКОН ОТ 30.12.2015 №452-ФЗ</dc:title>
  <dc:creator>User</dc:creator>
  <cp:lastModifiedBy>Uralzem</cp:lastModifiedBy>
  <cp:revision>260</cp:revision>
  <dcterms:created xsi:type="dcterms:W3CDTF">2016-01-31T07:04:27Z</dcterms:created>
  <dcterms:modified xsi:type="dcterms:W3CDTF">2017-03-01T18:37:29Z</dcterms:modified>
</cp:coreProperties>
</file>