
<file path=[Content_Types].xml><?xml version="1.0" encoding="utf-8"?>
<Types xmlns="http://schemas.openxmlformats.org/package/2006/content-types">
  <Default Extension="svg" ContentType="image/svg+xml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  <a:prstDash val="dashDot"/>
            </a:ln>
          </a:left>
          <a:right>
            <a:ln w="12700">
              <a:solidFill>
                <a:schemeClr val="lt1"/>
              </a:solidFill>
              <a:prstDash val="dashDot"/>
            </a:ln>
          </a:right>
          <a:top>
            <a:ln w="12700">
              <a:solidFill>
                <a:schemeClr val="lt1"/>
              </a:solidFill>
              <a:prstDash val="dashDot"/>
            </a:ln>
          </a:top>
          <a:bottom>
            <a:ln w="12700">
              <a:solidFill>
                <a:schemeClr val="lt1"/>
              </a:solidFill>
              <a:prstDash val="dashDot"/>
            </a:ln>
          </a:bottom>
          <a:insideH>
            <a:ln w="12700">
              <a:solidFill>
                <a:schemeClr val="lt1"/>
              </a:solidFill>
              <a:prstDash val="dashDot"/>
            </a:ln>
          </a:insideH>
          <a:insideV>
            <a:ln w="12700">
              <a:solidFill>
                <a:schemeClr val="lt1"/>
              </a:solidFill>
              <a:prstDash val="dashDot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  <a:prstDash val="dashDot"/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  <a:prstDash val="dashDot"/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81" d="100"/>
          <a:sy n="81" d="100"/>
        </p:scale>
        <p:origin x="60" y="312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presProps" Target="presProps.xml" /><Relationship Id="rId25" Type="http://schemas.openxmlformats.org/officeDocument/2006/relationships/tableStyles" Target="tableStyles.xml" /><Relationship Id="rId2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D500E8C-D061-47F2-95C3-F703FD9EFBE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D500E8C-D061-47F2-95C3-F703FD9EFBE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D500E8C-D061-47F2-95C3-F703FD9EFBE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rcRect l="32442" t="0" r="0" b="0"/>
          <a:stretch/>
        </p:blipFill>
        <p:spPr bwMode="auto">
          <a:xfrm>
            <a:off x="0" y="5776246"/>
            <a:ext cx="12192000" cy="1081754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8743949" y="6334130"/>
            <a:ext cx="2743200" cy="365125"/>
          </a:xfr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5ACA335-37F7-42C7-872A-92C3D7072F89}" type="slidenum">
              <a:rPr lang="ru-RU"/>
              <a:t/>
            </a:fld>
            <a:endParaRPr lang="ru-RU"/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0" y="0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schemeClr val="tx1">
                <a:lumMod val="50000"/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800"/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 bwMode="auto">
          <a:xfrm>
            <a:off x="962025" y="4"/>
            <a:ext cx="10534651" cy="838198"/>
          </a:xfrm>
        </p:spPr>
        <p:txBody>
          <a:bodyPr anchor="ctr">
            <a:normAutofit/>
          </a:bodyPr>
          <a:lstStyle>
            <a:lvl1pPr>
              <a:tabLst>
                <a:tab pos="809625" algn="l"/>
              </a:tabLst>
              <a:defRPr sz="2400" b="1">
                <a:solidFill>
                  <a:schemeClr val="tx1"/>
                </a:solidFill>
              </a:defRPr>
            </a:lvl1pPr>
          </a:lstStyle>
          <a:p>
            <a:pPr>
              <a:tabLst>
                <a:tab pos="809625" algn="l"/>
              </a:tabLst>
              <a:defRPr/>
            </a:pPr>
            <a:endParaRPr lang="ru-RU"/>
          </a:p>
        </p:txBody>
      </p:sp>
      <p:pic>
        <p:nvPicPr>
          <p:cNvPr id="17" name="Рисунок 38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40865" y="34942"/>
            <a:ext cx="691747" cy="696899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1"/>
          </p:nvPr>
        </p:nvSpPr>
        <p:spPr bwMode="auto">
          <a:xfrm>
            <a:off x="962024" y="1323974"/>
            <a:ext cx="10525125" cy="4895850"/>
          </a:xfrm>
        </p:spPr>
        <p:txBody>
          <a:bodyPr>
            <a:normAutofit/>
          </a:bodyPr>
          <a:lstStyle>
            <a:lvl1pPr marL="228594" indent="-228594">
              <a:buClr>
                <a:schemeClr val="tx2"/>
              </a:buClr>
              <a:buFont typeface="Wingdings"/>
              <a:buChar char="§"/>
              <a:defRPr sz="1800">
                <a:solidFill>
                  <a:srgbClr val="000000"/>
                </a:solidFill>
              </a:defRPr>
            </a:lvl1pPr>
            <a:lvl2pPr marL="685783" indent="-228594">
              <a:buClr>
                <a:schemeClr val="tx2"/>
              </a:buClr>
              <a:buFont typeface="Wingdings"/>
              <a:buChar char="§"/>
              <a:defRPr sz="1800">
                <a:solidFill>
                  <a:srgbClr val="000000"/>
                </a:solidFill>
              </a:defRPr>
            </a:lvl2pPr>
            <a:lvl3pPr marL="1142971" indent="-228594">
              <a:buClr>
                <a:schemeClr val="tx2"/>
              </a:buClr>
              <a:buFont typeface="Wingdings"/>
              <a:buChar char="§"/>
              <a:defRPr sz="1800">
                <a:solidFill>
                  <a:srgbClr val="000000"/>
                </a:solidFill>
              </a:defRPr>
            </a:lvl3pPr>
            <a:lvl4pPr marL="1600160" indent="-228594">
              <a:buClr>
                <a:schemeClr val="tx2"/>
              </a:buClr>
              <a:buFont typeface="Wingdings"/>
              <a:buChar char="§"/>
              <a:defRPr sz="1800">
                <a:solidFill>
                  <a:srgbClr val="000000"/>
                </a:solidFill>
              </a:defRPr>
            </a:lvl4pPr>
            <a:lvl5pPr marL="2057349" indent="-228594">
              <a:buClr>
                <a:schemeClr val="tx2"/>
              </a:buClr>
              <a:buFont typeface="Wingdings"/>
              <a:buChar char="§"/>
              <a:defRPr sz="1800">
                <a:solidFill>
                  <a:srgbClr val="000000"/>
                </a:solidFill>
              </a:defRPr>
            </a:lvl5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D500E8C-D061-47F2-95C3-F703FD9EFBE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D500E8C-D061-47F2-95C3-F703FD9EFBE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D500E8C-D061-47F2-95C3-F703FD9EFBE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D500E8C-D061-47F2-95C3-F703FD9EFBE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D500E8C-D061-47F2-95C3-F703FD9EFBE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D500E8C-D061-47F2-95C3-F703FD9EFBE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D500E8C-D061-47F2-95C3-F703FD9EFBE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8D500E8C-D061-47F2-95C3-F703FD9EFBE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D500E8C-D061-47F2-95C3-F703FD9EFBEC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1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media1.sv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2.png"/><Relationship Id="rId10" Type="http://schemas.openxmlformats.org/officeDocument/2006/relationships/image" Target="../media/media3.sv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4.png"/><Relationship Id="rId10" Type="http://schemas.openxmlformats.org/officeDocument/2006/relationships/image" Target="../media/media4.sv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jp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8.png"/><Relationship Id="rId10" Type="http://schemas.openxmlformats.org/officeDocument/2006/relationships/image" Target="../media/media5.sv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1.png"/><Relationship Id="rId10" Type="http://schemas.openxmlformats.org/officeDocument/2006/relationships/image" Target="../media/media2.sv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-1524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/>
            <a:stretch/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 bwMode="auto">
            <a:xfrm>
              <a:off x="0" y="1949195"/>
              <a:ext cx="12192000" cy="3080385"/>
            </a:xfrm>
            <a:custGeom>
              <a:avLst/>
              <a:gdLst/>
              <a:ahLst/>
              <a:cxnLst/>
              <a:rect l="l" t="t" r="r" b="b"/>
              <a:pathLst>
                <a:path w="12192000" h="3080385" fill="norm" stroke="1" extrusionOk="0">
                  <a:moveTo>
                    <a:pt x="12192000" y="0"/>
                  </a:moveTo>
                  <a:lnTo>
                    <a:pt x="0" y="0"/>
                  </a:lnTo>
                  <a:lnTo>
                    <a:pt x="0" y="3080004"/>
                  </a:lnTo>
                  <a:lnTo>
                    <a:pt x="12192000" y="30800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/>
            <a:stretch/>
          </p:blipFill>
          <p:spPr bwMode="auto">
            <a:xfrm>
              <a:off x="635508" y="4189"/>
              <a:ext cx="11556492" cy="685380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/>
            <a:stretch/>
          </p:blipFill>
          <p:spPr bwMode="auto">
            <a:xfrm>
              <a:off x="387762" y="202483"/>
              <a:ext cx="823880" cy="91458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/>
            <a:stretch/>
          </p:blipFill>
          <p:spPr bwMode="auto">
            <a:xfrm>
              <a:off x="1336214" y="425486"/>
              <a:ext cx="1550497" cy="57895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/>
            <a:stretch/>
          </p:blipFill>
          <p:spPr bwMode="auto">
            <a:xfrm>
              <a:off x="5861303" y="0"/>
              <a:ext cx="6330696" cy="685799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/>
            <a:stretch/>
          </p:blipFill>
          <p:spPr bwMode="auto">
            <a:xfrm>
              <a:off x="7405116" y="1481327"/>
              <a:ext cx="3860291" cy="38587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/>
            <a:stretch/>
          </p:blipFill>
          <p:spPr bwMode="auto">
            <a:xfrm>
              <a:off x="1175003" y="638555"/>
              <a:ext cx="1723644" cy="41147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 bwMode="auto">
          <a:xfrm>
            <a:off x="1296668" y="667003"/>
            <a:ext cx="1370330" cy="41953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105"/>
              </a:spcBef>
              <a:defRPr/>
            </a:pPr>
            <a:r>
              <a:rPr sz="650" spc="-10">
                <a:solidFill>
                  <a:srgbClr val="FFFFFF"/>
                </a:solidFill>
                <a:latin typeface="Yu Gothic UI"/>
                <a:cs typeface="Yu Gothic UI"/>
              </a:rPr>
              <a:t>Управление Федеральной</a:t>
            </a:r>
            <a:r>
              <a:rPr lang="ru-RU" sz="650" spc="-10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15">
                <a:solidFill>
                  <a:srgbClr val="FFFFFF"/>
                </a:solidFill>
                <a:latin typeface="Yu Gothic UI"/>
                <a:cs typeface="Yu Gothic UI"/>
              </a:rPr>
              <a:t>службы</a:t>
            </a:r>
            <a:r>
              <a:rPr sz="650" spc="-165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10">
                <a:solidFill>
                  <a:srgbClr val="FFFFFF"/>
                </a:solidFill>
                <a:latin typeface="Yu Gothic UI"/>
                <a:cs typeface="Yu Gothic UI"/>
              </a:rPr>
              <a:t>государственной регистрации, </a:t>
            </a:r>
            <a:r>
              <a:rPr sz="650" spc="-5">
                <a:solidFill>
                  <a:srgbClr val="FFFFFF"/>
                </a:solidFill>
                <a:latin typeface="Yu Gothic UI"/>
                <a:cs typeface="Yu Gothic UI"/>
              </a:rPr>
              <a:t> кадастра</a:t>
            </a:r>
            <a:r>
              <a:rPr sz="650" spc="-40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15">
                <a:solidFill>
                  <a:srgbClr val="FFFFFF"/>
                </a:solidFill>
                <a:latin typeface="Yu Gothic UI"/>
                <a:cs typeface="Yu Gothic UI"/>
              </a:rPr>
              <a:t>и</a:t>
            </a:r>
            <a:r>
              <a:rPr sz="650" spc="-10">
                <a:solidFill>
                  <a:srgbClr val="FFFFFF"/>
                </a:solidFill>
                <a:latin typeface="Yu Gothic UI"/>
                <a:cs typeface="Yu Gothic UI"/>
              </a:rPr>
              <a:t> картографии</a:t>
            </a:r>
            <a:endParaRPr sz="650">
              <a:latin typeface="Yu Gothic UI"/>
              <a:cs typeface="Yu Gothic U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  <a:defRPr/>
            </a:pPr>
            <a:r>
              <a:rPr sz="650" spc="-20">
                <a:solidFill>
                  <a:srgbClr val="FFFFFF"/>
                </a:solidFill>
                <a:latin typeface="Yu Gothic UI"/>
                <a:cs typeface="Yu Gothic UI"/>
              </a:rPr>
              <a:t>по </a:t>
            </a:r>
            <a:r>
              <a:rPr lang="ru-RU" sz="650" spc="-10">
                <a:solidFill>
                  <a:srgbClr val="FFFFFF"/>
                </a:solidFill>
                <a:latin typeface="Yu Gothic UI"/>
                <a:cs typeface="Yu Gothic UI"/>
              </a:rPr>
              <a:t>Ярославской</a:t>
            </a:r>
            <a:r>
              <a:rPr sz="650" spc="-20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15">
                <a:solidFill>
                  <a:srgbClr val="FFFFFF"/>
                </a:solidFill>
                <a:latin typeface="Yu Gothic UI"/>
                <a:cs typeface="Yu Gothic UI"/>
              </a:rPr>
              <a:t>об</a:t>
            </a:r>
            <a:r>
              <a:rPr sz="650" spc="-20">
                <a:solidFill>
                  <a:srgbClr val="FFFFFF"/>
                </a:solidFill>
                <a:latin typeface="Yu Gothic UI"/>
                <a:cs typeface="Yu Gothic UI"/>
              </a:rPr>
              <a:t>л</a:t>
            </a:r>
            <a:r>
              <a:rPr sz="650">
                <a:solidFill>
                  <a:srgbClr val="FFFFFF"/>
                </a:solidFill>
                <a:latin typeface="Yu Gothic UI"/>
                <a:cs typeface="Yu Gothic UI"/>
              </a:rPr>
              <a:t>а</a:t>
            </a:r>
            <a:r>
              <a:rPr sz="650" spc="-5">
                <a:solidFill>
                  <a:srgbClr val="FFFFFF"/>
                </a:solidFill>
                <a:latin typeface="Yu Gothic UI"/>
                <a:cs typeface="Yu Gothic UI"/>
              </a:rPr>
              <a:t>ст</a:t>
            </a:r>
            <a:r>
              <a:rPr sz="650" spc="-15">
                <a:solidFill>
                  <a:srgbClr val="FFFFFF"/>
                </a:solidFill>
                <a:latin typeface="Yu Gothic UI"/>
                <a:cs typeface="Yu Gothic UI"/>
              </a:rPr>
              <a:t>и</a:t>
            </a:r>
            <a:endParaRPr sz="650">
              <a:latin typeface="Yu Gothic UI"/>
              <a:cs typeface="Yu Gothic UI"/>
            </a:endParaRPr>
          </a:p>
        </p:txBody>
      </p:sp>
      <p:sp>
        <p:nvSpPr>
          <p:cNvPr id="13" name="object 13"/>
          <p:cNvSpPr txBox="1"/>
          <p:nvPr/>
        </p:nvSpPr>
        <p:spPr bwMode="auto">
          <a:xfrm>
            <a:off x="0" y="1486185"/>
            <a:ext cx="6882221" cy="519135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45770">
              <a:lnSpc>
                <a:spcPct val="100000"/>
              </a:lnSpc>
              <a:spcBef>
                <a:spcPts val="105"/>
              </a:spcBef>
              <a:defRPr/>
            </a:pPr>
            <a:endParaRPr lang="ru-RU" sz="2000" b="1">
              <a:solidFill>
                <a:srgbClr val="008BFF"/>
              </a:solidFill>
              <a:latin typeface="Arial"/>
              <a:cs typeface="Arial"/>
            </a:endParaRPr>
          </a:p>
          <a:p>
            <a:pPr marL="12699" marR="445770" algn="ctr">
              <a:spcBef>
                <a:spcPts val="104"/>
              </a:spcBef>
              <a:defRPr/>
            </a:pPr>
            <a:endParaRPr/>
          </a:p>
          <a:p>
            <a:pPr marL="12700" marR="445770" algn="ctr">
              <a:spcBef>
                <a:spcPts val="105"/>
              </a:spcBef>
              <a:defRPr/>
            </a:pPr>
            <a:r>
              <a:rPr lang="ru-RU" sz="4000" b="1" spc="-2">
                <a:solidFill>
                  <a:srgbClr val="008BFF"/>
                </a:solidFill>
                <a:latin typeface="Arial"/>
                <a:cs typeface="Arial"/>
              </a:rPr>
              <a:t>Итоги работы кадастровых инженеров в первом полугодии 2026 года</a:t>
            </a:r>
            <a:endParaRPr sz="4000" b="1" spc="-1">
              <a:solidFill>
                <a:srgbClr val="008BFF"/>
              </a:solidFill>
              <a:latin typeface="Arial"/>
              <a:cs typeface="Arial"/>
            </a:endParaRPr>
          </a:p>
          <a:p>
            <a:pPr marL="12699" marR="445770" algn="ctr">
              <a:spcBef>
                <a:spcPts val="104"/>
              </a:spcBef>
              <a:defRPr/>
            </a:pPr>
            <a:br>
              <a:rPr lang="ru-RU" sz="3200" b="1" spc="-2">
                <a:solidFill>
                  <a:srgbClr val="008BFF"/>
                </a:solidFill>
                <a:latin typeface="Arial"/>
                <a:cs typeface="Arial"/>
              </a:rPr>
            </a:br>
            <a:r>
              <a:rPr sz="2000" b="1">
                <a:solidFill>
                  <a:srgbClr val="008BFF"/>
                </a:solidFill>
                <a:latin typeface="Arial"/>
                <a:cs typeface="Arial"/>
              </a:rPr>
              <a:t> </a:t>
            </a:r>
            <a:endParaRPr sz="2600" b="1">
              <a:solidFill>
                <a:srgbClr val="008BFF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defRPr/>
            </a:pPr>
            <a:endParaRPr lang="en-US" sz="21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defRPr/>
            </a:pPr>
            <a:endParaRPr lang="en-US" sz="21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defRPr/>
            </a:pPr>
            <a:endParaRPr sz="2150">
              <a:latin typeface="Microsoft Sans Serif"/>
              <a:cs typeface="Microsoft Sans Serif"/>
            </a:endParaRPr>
          </a:p>
          <a:p>
            <a:pPr marL="302895">
              <a:lnSpc>
                <a:spcPct val="100000"/>
              </a:lnSpc>
              <a:defRPr/>
            </a:pPr>
            <a:r>
              <a:rPr sz="1600" spc="5">
                <a:solidFill>
                  <a:srgbClr val="FFFFFF"/>
                </a:solidFill>
                <a:latin typeface="Microsoft Sans Serif"/>
                <a:cs typeface="Microsoft Sans Serif"/>
              </a:rPr>
              <a:t>4 сентября 2026 </a:t>
            </a:r>
            <a:r>
              <a:rPr sz="1600" spc="-105">
                <a:solidFill>
                  <a:srgbClr val="FFFFFF"/>
                </a:solidFill>
                <a:latin typeface="Microsoft Sans Serif"/>
                <a:cs typeface="Microsoft Sans Serif"/>
              </a:rPr>
              <a:t>г.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14" name="Graphic 38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8022084" y="1885561"/>
            <a:ext cx="2405432" cy="31257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6429719" name="Номер слайда 1"/>
          <p:cNvSpPr>
            <a:spLocks noGrp="1"/>
          </p:cNvSpPr>
          <p:nvPr>
            <p:ph type="sldNum" sz="quarter" idx="10"/>
          </p:nvPr>
        </p:nvSpPr>
        <p:spPr bwMode="auto">
          <a:xfrm>
            <a:off x="8743946" y="6423786"/>
            <a:ext cx="2743200" cy="365122"/>
          </a:xfrm>
        </p:spPr>
        <p:txBody>
          <a:bodyPr/>
          <a:lstStyle/>
          <a:p>
            <a:pPr>
              <a:defRPr/>
            </a:pPr>
            <a:fld id="{567ADDD9-1ADC-7E23-DC84-9542A6277FBA}" type="slidenum">
              <a:rPr lang="en-US"/>
              <a:t/>
            </a:fld>
            <a:endParaRPr lang="en-US"/>
          </a:p>
        </p:txBody>
      </p:sp>
      <p:sp>
        <p:nvSpPr>
          <p:cNvPr id="2106308740" name="Заголовок 1"/>
          <p:cNvSpPr txBox="1"/>
          <p:nvPr/>
        </p:nvSpPr>
        <p:spPr bwMode="auto">
          <a:xfrm>
            <a:off x="801275" y="-11893"/>
            <a:ext cx="11178198" cy="825498"/>
          </a:xfrm>
          <a:prstGeom prst="rect">
            <a:avLst/>
          </a:prstGeom>
        </p:spPr>
        <p:txBody>
          <a:bodyPr vert="horz" lIns="121917" tIns="60957" rIns="121917" bIns="60957" rtlCol="0" anchor="ctr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6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sz="3000">
                <a:solidFill>
                  <a:srgbClr val="007CFF"/>
                </a:solidFill>
                <a:latin typeface="Calibri"/>
              </a:rPr>
              <a:t>Законодательные изменения в сфере земли и недвижимости  </a:t>
            </a:r>
            <a:endParaRPr/>
          </a:p>
        </p:txBody>
      </p:sp>
      <p:sp>
        <p:nvSpPr>
          <p:cNvPr id="1214149039" name="Скругленный прямоугольник 10"/>
          <p:cNvSpPr/>
          <p:nvPr/>
        </p:nvSpPr>
        <p:spPr bwMode="auto">
          <a:xfrm>
            <a:off x="373770" y="719816"/>
            <a:ext cx="11605703" cy="1049873"/>
          </a:xfrm>
          <a:prstGeom prst="roundRect">
            <a:avLst>
              <a:gd name="adj" fmla="val 16667"/>
            </a:avLst>
          </a:prstGeom>
          <a:solidFill>
            <a:srgbClr val="007C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Приказ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Росреестра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от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07.04.2026 № П/0177/26 «О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внесении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изменений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в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приказы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Федеральной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службы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государственной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регистрации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,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кадастра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и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картографии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от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19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августа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2020г. № П/0310,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от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4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сентября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2020г. № П/0329,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от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8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апреля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2021г. № П/0149»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endParaRPr sz="4200" b="1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165430325" name="Таблица 165430324"/>
          <p:cNvGraphicFramePr>
            <a:graphicFrameLocks xmlns:a="http://schemas.openxmlformats.org/drawingml/2006/main"/>
          </p:cNvGraphicFramePr>
          <p:nvPr/>
        </p:nvGraphicFramePr>
        <p:xfrm>
          <a:off x="140677" y="2273591"/>
          <a:ext cx="11838796" cy="408432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3216786"/>
                <a:gridCol w="8622010"/>
              </a:tblGrid>
              <a:tr h="475285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/>
                        <a:t>Было</a:t>
                      </a:r>
                      <a:endParaRPr sz="3200"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/>
                        <a:t>Стало</a:t>
                      </a:r>
                      <a:endParaRPr sz="3200"/>
                    </a:p>
                  </a:txBody>
                  <a:tcPr anchor="ctr"/>
                </a:tc>
              </a:tr>
              <a:tr h="2904613">
                <a:tc>
                  <a:txBody>
                    <a:bodyPr/>
                    <a:p>
                      <a:pPr algn="l">
                        <a:defRPr/>
                      </a:pPr>
                      <a:r>
                        <a:rPr sz="1400" b="1"/>
                        <a:t>Внесение</a:t>
                      </a:r>
                      <a:r>
                        <a:rPr sz="1400" b="1"/>
                        <a:t> в ЕГРН </a:t>
                      </a:r>
                      <a:r>
                        <a:rPr sz="1400" b="1"/>
                        <a:t>сведений</a:t>
                      </a:r>
                      <a:r>
                        <a:rPr sz="1400" b="1"/>
                        <a:t> о </a:t>
                      </a:r>
                      <a:r>
                        <a:rPr sz="1400" b="1"/>
                        <a:t>границах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сельскохозяйственных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угодий</a:t>
                      </a:r>
                      <a:r>
                        <a:rPr sz="1400" b="1"/>
                        <a:t> в </a:t>
                      </a:r>
                      <a:r>
                        <a:rPr sz="1400" b="1"/>
                        <a:t>составе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земель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сельскохозяйственного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назначения</a:t>
                      </a:r>
                      <a:r>
                        <a:rPr sz="1400" b="1"/>
                        <a:t> и </a:t>
                      </a:r>
                      <a:r>
                        <a:rPr sz="1400" b="1"/>
                        <a:t>предоставление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сведений</a:t>
                      </a:r>
                      <a:r>
                        <a:rPr sz="1400" b="1"/>
                        <a:t>, </a:t>
                      </a:r>
                      <a:r>
                        <a:rPr sz="1400" b="1"/>
                        <a:t>содержащихся</a:t>
                      </a:r>
                      <a:r>
                        <a:rPr sz="1400" b="1"/>
                        <a:t> в ЕГРН, о </a:t>
                      </a:r>
                      <a:r>
                        <a:rPr sz="1400" b="1"/>
                        <a:t>границах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сельскохозяйственных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угодий</a:t>
                      </a:r>
                      <a:r>
                        <a:rPr sz="1400" b="1"/>
                        <a:t> в </a:t>
                      </a:r>
                      <a:r>
                        <a:rPr sz="1400" b="1"/>
                        <a:t>составе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земель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сельскохозяйственного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назначения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предусмотрено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федеральным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законом</a:t>
                      </a:r>
                      <a:r>
                        <a:rPr sz="1400" b="1"/>
                        <a:t>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sz="1400" b="1"/>
                        <a:t>При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этом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не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предусмотрены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формы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документов</a:t>
                      </a:r>
                      <a:r>
                        <a:rPr sz="1400" b="1"/>
                        <a:t>, </a:t>
                      </a:r>
                      <a:r>
                        <a:rPr sz="1400" b="1"/>
                        <a:t>необходимые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для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осуществления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внесения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таких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сведений</a:t>
                      </a:r>
                      <a:r>
                        <a:rPr sz="1400" b="1"/>
                        <a:t> и </a:t>
                      </a:r>
                      <a:r>
                        <a:rPr sz="1400" b="1"/>
                        <a:t>их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предоставления</a:t>
                      </a:r>
                      <a:r>
                        <a:rPr sz="1400" b="1"/>
                        <a:t>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sz="1400" b="1"/>
                        <a:t>Внесены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необходимые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изменения</a:t>
                      </a:r>
                      <a:r>
                        <a:rPr sz="1400" b="1"/>
                        <a:t>:</a:t>
                      </a:r>
                      <a:endParaRPr/>
                    </a:p>
                    <a:p>
                      <a:pPr algn="just">
                        <a:defRPr/>
                      </a:pPr>
                      <a:r>
                        <a:rPr sz="1400" b="1"/>
                        <a:t>- в </a:t>
                      </a:r>
                      <a:r>
                        <a:rPr sz="1400" b="1"/>
                        <a:t>приказ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Росреестра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от</a:t>
                      </a:r>
                      <a:r>
                        <a:rPr sz="1400" b="1"/>
                        <a:t> 19.08.2020 N П/0310 "</a:t>
                      </a:r>
                      <a:r>
                        <a:rPr sz="1400" b="1"/>
                        <a:t>Об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утверждении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отдельных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форм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заявлений</a:t>
                      </a:r>
                      <a:r>
                        <a:rPr sz="1400" b="1"/>
                        <a:t> в </a:t>
                      </a:r>
                      <a:r>
                        <a:rPr sz="1400" b="1"/>
                        <a:t>сфере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государственного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кадастрового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учета</a:t>
                      </a:r>
                      <a:r>
                        <a:rPr sz="1400" b="1"/>
                        <a:t> и </a:t>
                      </a:r>
                      <a:r>
                        <a:rPr sz="1400" b="1"/>
                        <a:t>государственной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регистрации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прав</a:t>
                      </a:r>
                      <a:r>
                        <a:rPr sz="1400" b="1"/>
                        <a:t>, </a:t>
                      </a:r>
                      <a:r>
                        <a:rPr sz="1400" b="1"/>
                        <a:t>требований</a:t>
                      </a:r>
                      <a:r>
                        <a:rPr sz="1400" b="1"/>
                        <a:t> к </a:t>
                      </a:r>
                      <a:r>
                        <a:rPr sz="1400" b="1"/>
                        <a:t>их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заполнению</a:t>
                      </a:r>
                      <a:r>
                        <a:rPr sz="1400" b="1"/>
                        <a:t>, к </a:t>
                      </a:r>
                      <a:r>
                        <a:rPr sz="1400" b="1"/>
                        <a:t>формату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таких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заявлений</a:t>
                      </a:r>
                      <a:r>
                        <a:rPr sz="1400" b="1"/>
                        <a:t> и </a:t>
                      </a:r>
                      <a:r>
                        <a:rPr sz="1400" b="1"/>
                        <a:t>представляемых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документов</a:t>
                      </a:r>
                      <a:r>
                        <a:rPr sz="1400" b="1"/>
                        <a:t> в </a:t>
                      </a:r>
                      <a:r>
                        <a:rPr sz="1400" b="1"/>
                        <a:t>электронной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форме</a:t>
                      </a:r>
                      <a:r>
                        <a:rPr sz="1400" b="1"/>
                        <a:t>",</a:t>
                      </a:r>
                      <a:endParaRPr/>
                    </a:p>
                    <a:p>
                      <a:pPr algn="just">
                        <a:defRPr/>
                      </a:pPr>
                      <a:r>
                        <a:rPr sz="1400" b="1"/>
                        <a:t>- в </a:t>
                      </a:r>
                      <a:r>
                        <a:rPr sz="1400" b="1"/>
                        <a:t>приказ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Росреестра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от</a:t>
                      </a:r>
                      <a:r>
                        <a:rPr sz="1400" b="1"/>
                        <a:t> 04.09.2020 N П/0329 "</a:t>
                      </a:r>
                      <a:r>
                        <a:rPr sz="1400" b="1"/>
                        <a:t>Об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утверждении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форм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выписок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из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Единого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государственного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реестра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недвижимости</a:t>
                      </a:r>
                      <a:r>
                        <a:rPr sz="1400" b="1"/>
                        <a:t>, </a:t>
                      </a:r>
                      <a:r>
                        <a:rPr sz="1400" b="1"/>
                        <a:t>состава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содержащихся</a:t>
                      </a:r>
                      <a:r>
                        <a:rPr sz="1400" b="1"/>
                        <a:t> в </a:t>
                      </a:r>
                      <a:r>
                        <a:rPr sz="1400" b="1"/>
                        <a:t>них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сведений</a:t>
                      </a:r>
                      <a:r>
                        <a:rPr sz="1400" b="1"/>
                        <a:t> и </a:t>
                      </a:r>
                      <a:r>
                        <a:rPr sz="1400" b="1"/>
                        <a:t>порядка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их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заполнения</a:t>
                      </a:r>
                      <a:r>
                        <a:rPr sz="1400" b="1"/>
                        <a:t>, </a:t>
                      </a:r>
                      <a:r>
                        <a:rPr sz="1400" b="1"/>
                        <a:t>требований</a:t>
                      </a:r>
                      <a:r>
                        <a:rPr sz="1400" b="1"/>
                        <a:t> к </a:t>
                      </a:r>
                      <a:r>
                        <a:rPr sz="1400" b="1"/>
                        <a:t>формату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документов</a:t>
                      </a:r>
                      <a:r>
                        <a:rPr sz="1400" b="1"/>
                        <a:t>, </a:t>
                      </a:r>
                      <a:r>
                        <a:rPr sz="1400" b="1"/>
                        <a:t>содержащих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сведения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Единого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государственного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реестра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недвижимости</a:t>
                      </a:r>
                      <a:r>
                        <a:rPr sz="1400" b="1"/>
                        <a:t> и </a:t>
                      </a:r>
                      <a:r>
                        <a:rPr sz="1400" b="1"/>
                        <a:t>предоставляемых</a:t>
                      </a:r>
                      <a:r>
                        <a:rPr sz="1400" b="1"/>
                        <a:t> в </a:t>
                      </a:r>
                      <a:r>
                        <a:rPr sz="1400" b="1"/>
                        <a:t>электронном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виде</a:t>
                      </a:r>
                      <a:r>
                        <a:rPr sz="1400" b="1"/>
                        <a:t>, а </a:t>
                      </a:r>
                      <a:r>
                        <a:rPr sz="1400" b="1"/>
                        <a:t>также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об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установлении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иных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видов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предоставления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сведений</a:t>
                      </a:r>
                      <a:r>
                        <a:rPr sz="1400" b="1"/>
                        <a:t>, </a:t>
                      </a:r>
                      <a:r>
                        <a:rPr sz="1400" b="1"/>
                        <a:t>содержащихся</a:t>
                      </a:r>
                      <a:r>
                        <a:rPr sz="1400" b="1"/>
                        <a:t> в </a:t>
                      </a:r>
                      <a:r>
                        <a:rPr sz="1400" b="1"/>
                        <a:t>Едином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государственном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реестре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недвижимости</a:t>
                      </a:r>
                      <a:r>
                        <a:rPr sz="1400" b="1"/>
                        <a:t>",</a:t>
                      </a:r>
                      <a:endParaRPr/>
                    </a:p>
                    <a:p>
                      <a:pPr algn="just">
                        <a:defRPr/>
                      </a:pPr>
                      <a:r>
                        <a:rPr sz="1400" b="1"/>
                        <a:t>- в </a:t>
                      </a:r>
                      <a:r>
                        <a:rPr sz="1400" b="1"/>
                        <a:t>Порядок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предоставления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сведений</a:t>
                      </a:r>
                      <a:r>
                        <a:rPr sz="1400" b="1"/>
                        <a:t>, </a:t>
                      </a:r>
                      <a:r>
                        <a:rPr sz="1400" b="1"/>
                        <a:t>содержащихся</a:t>
                      </a:r>
                      <a:r>
                        <a:rPr sz="1400" b="1"/>
                        <a:t> в </a:t>
                      </a:r>
                      <a:r>
                        <a:rPr sz="1400" b="1"/>
                        <a:t>Едином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государственном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реестре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недвижимости</a:t>
                      </a:r>
                      <a:r>
                        <a:rPr sz="1400" b="1"/>
                        <a:t> и </a:t>
                      </a:r>
                      <a:r>
                        <a:rPr sz="1400" b="1"/>
                        <a:t>Порядок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уведомления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заявителей</a:t>
                      </a:r>
                      <a:r>
                        <a:rPr sz="1400" b="1"/>
                        <a:t> о </a:t>
                      </a:r>
                      <a:r>
                        <a:rPr sz="1400" b="1"/>
                        <a:t>ходе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оказания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услуги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по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предоставлению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сведений</a:t>
                      </a:r>
                      <a:r>
                        <a:rPr sz="1400" b="1"/>
                        <a:t>, </a:t>
                      </a:r>
                      <a:r>
                        <a:rPr sz="1400" b="1"/>
                        <a:t>содержащихся</a:t>
                      </a:r>
                      <a:r>
                        <a:rPr sz="1400" b="1"/>
                        <a:t> в </a:t>
                      </a:r>
                      <a:r>
                        <a:rPr sz="1400" b="1"/>
                        <a:t>Едином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государственном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реестре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недвижимости</a:t>
                      </a:r>
                      <a:r>
                        <a:rPr sz="1400" b="1"/>
                        <a:t>, </a:t>
                      </a:r>
                      <a:r>
                        <a:rPr sz="1400" b="1"/>
                        <a:t>утвержденные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приказом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Росреестра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от</a:t>
                      </a:r>
                      <a:r>
                        <a:rPr sz="1400" b="1"/>
                        <a:t> 08.04.2021 N П/0149.</a:t>
                      </a:r>
                      <a:endParaRPr/>
                    </a:p>
                    <a:p>
                      <a:pPr algn="just">
                        <a:defRPr/>
                      </a:pPr>
                      <a:r>
                        <a:rPr sz="1400" b="1"/>
                        <a:t>Это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сделано</a:t>
                      </a:r>
                      <a:r>
                        <a:rPr sz="1400" b="1"/>
                        <a:t> в </a:t>
                      </a:r>
                      <a:r>
                        <a:rPr sz="1400" b="1"/>
                        <a:t>целях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реализации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возможности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внесения</a:t>
                      </a:r>
                      <a:r>
                        <a:rPr sz="1400" b="1"/>
                        <a:t> в ЕГРН </a:t>
                      </a:r>
                      <a:r>
                        <a:rPr sz="1400" b="1"/>
                        <a:t>сведений</a:t>
                      </a:r>
                      <a:r>
                        <a:rPr sz="1400" b="1"/>
                        <a:t> о </a:t>
                      </a:r>
                      <a:r>
                        <a:rPr sz="1400" b="1"/>
                        <a:t>границах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сельскохозяйственных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угодий</a:t>
                      </a:r>
                      <a:r>
                        <a:rPr sz="1400" b="1"/>
                        <a:t> в </a:t>
                      </a:r>
                      <a:r>
                        <a:rPr sz="1400" b="1"/>
                        <a:t>составе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земель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сельскохозяйственного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назначения</a:t>
                      </a:r>
                      <a:r>
                        <a:rPr sz="1400" b="1"/>
                        <a:t> и </a:t>
                      </a:r>
                      <a:r>
                        <a:rPr sz="1400" b="1"/>
                        <a:t>предоставления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сведений</a:t>
                      </a:r>
                      <a:r>
                        <a:rPr sz="1400" b="1"/>
                        <a:t>, </a:t>
                      </a:r>
                      <a:r>
                        <a:rPr sz="1400" b="1"/>
                        <a:t>содержащихся</a:t>
                      </a:r>
                      <a:r>
                        <a:rPr sz="1400" b="1"/>
                        <a:t> в ЕГРН, о </a:t>
                      </a:r>
                      <a:r>
                        <a:rPr sz="1400" b="1"/>
                        <a:t>границах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сельскохозяйственных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угодий</a:t>
                      </a:r>
                      <a:r>
                        <a:rPr sz="1400" b="1"/>
                        <a:t> в </a:t>
                      </a:r>
                      <a:r>
                        <a:rPr sz="1400" b="1"/>
                        <a:t>составе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земель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сельскохозяйственного</a:t>
                      </a:r>
                      <a:r>
                        <a:rPr sz="1400" b="1"/>
                        <a:t> </a:t>
                      </a:r>
                      <a:r>
                        <a:rPr sz="1400" b="1"/>
                        <a:t>назначения</a:t>
                      </a:r>
                      <a:r>
                        <a:rPr sz="1400" b="1"/>
                        <a:t>.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98624496" name="Скругленный прямоугольник 11"/>
          <p:cNvSpPr/>
          <p:nvPr/>
        </p:nvSpPr>
        <p:spPr bwMode="auto">
          <a:xfrm>
            <a:off x="3536619" y="1769690"/>
            <a:ext cx="4762498" cy="503901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5111">
              <a:defRPr/>
            </a:pPr>
            <a:r>
              <a:rPr sz="2200" b="1">
                <a:solidFill>
                  <a:schemeClr val="bg1"/>
                </a:solidFill>
                <a:latin typeface="Arial"/>
                <a:ea typeface="Arial"/>
                <a:cs typeface="Arial"/>
              </a:rPr>
              <a:t>Вступил</a:t>
            </a:r>
            <a:r>
              <a:rPr sz="2200" b="1">
                <a:solidFill>
                  <a:schemeClr val="bg1"/>
                </a:solidFill>
                <a:latin typeface="Arial"/>
                <a:ea typeface="Arial"/>
                <a:cs typeface="Arial"/>
              </a:rPr>
              <a:t> в </a:t>
            </a:r>
            <a:r>
              <a:rPr sz="2200" b="1">
                <a:solidFill>
                  <a:schemeClr val="bg1"/>
                </a:solidFill>
                <a:latin typeface="Arial"/>
                <a:ea typeface="Arial"/>
                <a:cs typeface="Arial"/>
              </a:rPr>
              <a:t>силу</a:t>
            </a:r>
            <a:r>
              <a:rPr sz="2200" b="1">
                <a:solidFill>
                  <a:schemeClr val="bg1"/>
                </a:solidFill>
                <a:latin typeface="Arial"/>
                <a:ea typeface="Arial"/>
                <a:cs typeface="Arial"/>
              </a:rPr>
              <a:t> 01.07.2026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6973608" name="Номер слайда 1"/>
          <p:cNvSpPr>
            <a:spLocks noGrp="1"/>
          </p:cNvSpPr>
          <p:nvPr>
            <p:ph type="sldNum" sz="quarter" idx="10"/>
          </p:nvPr>
        </p:nvSpPr>
        <p:spPr bwMode="auto">
          <a:xfrm>
            <a:off x="8743946" y="6423786"/>
            <a:ext cx="2743200" cy="365122"/>
          </a:xfrm>
        </p:spPr>
        <p:txBody>
          <a:bodyPr/>
          <a:lstStyle/>
          <a:p>
            <a:pPr>
              <a:defRPr/>
            </a:pPr>
            <a:fld id="{8B25183D-D76D-2AA8-3E70-C44C9010E1CF}" type="slidenum">
              <a:rPr lang="en-US"/>
              <a:t/>
            </a:fld>
            <a:endParaRPr lang="en-US"/>
          </a:p>
        </p:txBody>
      </p:sp>
      <p:sp>
        <p:nvSpPr>
          <p:cNvPr id="1597316717" name="Заголовок 1"/>
          <p:cNvSpPr txBox="1"/>
          <p:nvPr/>
        </p:nvSpPr>
        <p:spPr bwMode="auto">
          <a:xfrm>
            <a:off x="801275" y="-11893"/>
            <a:ext cx="11178198" cy="825498"/>
          </a:xfrm>
          <a:prstGeom prst="rect">
            <a:avLst/>
          </a:prstGeom>
        </p:spPr>
        <p:txBody>
          <a:bodyPr vert="horz" lIns="121917" tIns="60957" rIns="121917" bIns="60957" rtlCol="0" anchor="ctr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6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sz="3000">
                <a:solidFill>
                  <a:srgbClr val="007CFF"/>
                </a:solidFill>
                <a:latin typeface="Calibri"/>
              </a:rPr>
              <a:t>Законодательные изменения в сфере земли и недвижимости  </a:t>
            </a:r>
            <a:endParaRPr/>
          </a:p>
        </p:txBody>
      </p:sp>
      <p:sp>
        <p:nvSpPr>
          <p:cNvPr id="1592380234" name="Скругленный прямоугольник 10"/>
          <p:cNvSpPr/>
          <p:nvPr/>
        </p:nvSpPr>
        <p:spPr bwMode="auto">
          <a:xfrm>
            <a:off x="241383" y="813601"/>
            <a:ext cx="11605703" cy="1049873"/>
          </a:xfrm>
          <a:prstGeom prst="roundRect">
            <a:avLst>
              <a:gd name="adj" fmla="val 16667"/>
            </a:avLst>
          </a:prstGeom>
          <a:solidFill>
            <a:srgbClr val="007C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Приказ Росреестра от 24.03.2026 № П/0142/26 «О внесении изменений в приказы Федеральной службы государственной регистрации, кадастра и картографии </a:t>
            </a:r>
            <a:endParaRPr/>
          </a:p>
          <a:p>
            <a:pPr marL="0" marR="0" lvl="0" indent="0" algn="ctr" defTabSz="4656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от 22 мая 2023г. № П/0183 и от 7 декабря 2023г. № П/0514»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endParaRPr sz="4200" b="1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1486051034" name="Таблица 1486051033"/>
          <p:cNvGraphicFramePr>
            <a:graphicFrameLocks xmlns:a="http://schemas.openxmlformats.org/drawingml/2006/main"/>
          </p:cNvGraphicFramePr>
          <p:nvPr/>
        </p:nvGraphicFramePr>
        <p:xfrm>
          <a:off x="293148" y="2413615"/>
          <a:ext cx="11593003" cy="368808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4680000"/>
                <a:gridCol w="6913003"/>
              </a:tblGrid>
              <a:tr h="475285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/>
                        <a:t>Было</a:t>
                      </a:r>
                      <a:endParaRPr sz="3200"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/>
                        <a:t>Стало</a:t>
                      </a:r>
                      <a:endParaRPr/>
                    </a:p>
                  </a:txBody>
                  <a:tcPr anchor="ctr"/>
                </a:tc>
              </a:tr>
              <a:tr h="2904613">
                <a:tc>
                  <a:txBody>
                    <a:bodyPr/>
                    <a:p>
                      <a:pPr>
                        <a:defRPr/>
                      </a:pPr>
                      <a:r>
                        <a:rPr sz="1800" b="1"/>
                        <a:t>Внесение</a:t>
                      </a:r>
                      <a:r>
                        <a:rPr sz="1800" b="1"/>
                        <a:t> в ЕГРН </a:t>
                      </a:r>
                      <a:r>
                        <a:rPr sz="1800" b="1"/>
                        <a:t>сведений</a:t>
                      </a:r>
                      <a:r>
                        <a:rPr sz="1800" b="1"/>
                        <a:t> о </a:t>
                      </a:r>
                      <a:r>
                        <a:rPr sz="1800" b="1"/>
                        <a:t>границах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сельскохозяйственных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угодий</a:t>
                      </a:r>
                      <a:r>
                        <a:rPr sz="1800" b="1"/>
                        <a:t> в </a:t>
                      </a:r>
                      <a:r>
                        <a:rPr sz="1800" b="1"/>
                        <a:t>составе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земель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сельскохозяйственного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назначения</a:t>
                      </a:r>
                      <a:r>
                        <a:rPr sz="1800" b="1"/>
                        <a:t> и </a:t>
                      </a:r>
                      <a:r>
                        <a:rPr sz="1800" b="1"/>
                        <a:t>предоставление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сведений</a:t>
                      </a:r>
                      <a:r>
                        <a:rPr sz="1800" b="1"/>
                        <a:t>, </a:t>
                      </a:r>
                      <a:r>
                        <a:rPr sz="1800" b="1"/>
                        <a:t>содержащихся</a:t>
                      </a:r>
                      <a:r>
                        <a:rPr sz="1800" b="1"/>
                        <a:t> в ЕГРН, о </a:t>
                      </a:r>
                      <a:r>
                        <a:rPr sz="1800" b="1"/>
                        <a:t>границах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сельскохозяйственных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угодий</a:t>
                      </a:r>
                      <a:r>
                        <a:rPr sz="1800" b="1"/>
                        <a:t> в </a:t>
                      </a:r>
                      <a:r>
                        <a:rPr sz="1800" b="1"/>
                        <a:t>составе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земель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сельскохозяйственного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назначения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предусмотрено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федеральным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законом</a:t>
                      </a:r>
                      <a:r>
                        <a:rPr sz="1800" b="1"/>
                        <a:t>. </a:t>
                      </a:r>
                      <a:r>
                        <a:rPr sz="1800" b="1"/>
                        <a:t>При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этом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соответствующие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положения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отсутствуют</a:t>
                      </a:r>
                      <a:r>
                        <a:rPr sz="1800" b="1"/>
                        <a:t> в </a:t>
                      </a:r>
                      <a:r>
                        <a:rPr sz="1800" b="1"/>
                        <a:t>отдельных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нормативных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правовых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актах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Росреестра</a:t>
                      </a:r>
                      <a:r>
                        <a:rPr sz="1800" b="1"/>
                        <a:t>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sz="1800" b="1"/>
                        <a:t>Внесены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необходимые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изменения</a:t>
                      </a:r>
                      <a:r>
                        <a:rPr sz="1800" b="1"/>
                        <a:t> в </a:t>
                      </a:r>
                      <a:r>
                        <a:rPr sz="1800" b="1"/>
                        <a:t>порядок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кадастрового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деления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территории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Российской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Федерации</a:t>
                      </a:r>
                      <a:r>
                        <a:rPr sz="1800" b="1"/>
                        <a:t>, </a:t>
                      </a:r>
                      <a:r>
                        <a:rPr sz="1800" b="1"/>
                        <a:t>порядок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присвоения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объектам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недвижимости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кадастровых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номеров</a:t>
                      </a:r>
                      <a:r>
                        <a:rPr sz="1800" b="1"/>
                        <a:t>, </a:t>
                      </a:r>
                      <a:r>
                        <a:rPr sz="1800" b="1"/>
                        <a:t>номеров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регистрации</a:t>
                      </a:r>
                      <a:r>
                        <a:rPr sz="1800" b="1"/>
                        <a:t>, </a:t>
                      </a:r>
                      <a:r>
                        <a:rPr sz="1800" b="1"/>
                        <a:t>реестровых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номеров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границ</a:t>
                      </a:r>
                      <a:r>
                        <a:rPr sz="1800" b="1"/>
                        <a:t>, </a:t>
                      </a:r>
                      <a:r>
                        <a:rPr sz="1800" b="1"/>
                        <a:t>утвержденные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приказом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Росреестра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от</a:t>
                      </a:r>
                      <a:r>
                        <a:rPr sz="1800" b="1"/>
                        <a:t> 22 </a:t>
                      </a:r>
                      <a:r>
                        <a:rPr sz="1800" b="1"/>
                        <a:t>мая</a:t>
                      </a:r>
                      <a:r>
                        <a:rPr sz="1800" b="1"/>
                        <a:t> 2023 г. N П/0183, а </a:t>
                      </a:r>
                      <a:r>
                        <a:rPr sz="1800" b="1"/>
                        <a:t>также</a:t>
                      </a:r>
                      <a:r>
                        <a:rPr sz="1800" b="1"/>
                        <a:t> в </a:t>
                      </a:r>
                      <a:r>
                        <a:rPr sz="1800" b="1"/>
                        <a:t>порядок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ведения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Единого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государственного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реестра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недвижимости</a:t>
                      </a:r>
                      <a:r>
                        <a:rPr sz="1800" b="1"/>
                        <a:t>, </a:t>
                      </a:r>
                      <a:r>
                        <a:rPr sz="1800" b="1"/>
                        <a:t>установленный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приказом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Росреестра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от</a:t>
                      </a:r>
                      <a:r>
                        <a:rPr sz="1800" b="1"/>
                        <a:t> 7 </a:t>
                      </a:r>
                      <a:r>
                        <a:rPr sz="1800" b="1"/>
                        <a:t>декабря</a:t>
                      </a:r>
                      <a:r>
                        <a:rPr sz="1800" b="1"/>
                        <a:t> 2023 г. N П/0514.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sz="1800" b="1"/>
                        <a:t>Это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сделано</a:t>
                      </a:r>
                      <a:r>
                        <a:rPr sz="1800" b="1"/>
                        <a:t> в </a:t>
                      </a:r>
                      <a:r>
                        <a:rPr sz="1800" b="1"/>
                        <a:t>целях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реализации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возможности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внесения</a:t>
                      </a:r>
                      <a:r>
                        <a:rPr sz="1800" b="1"/>
                        <a:t> в ЕГРН </a:t>
                      </a:r>
                      <a:r>
                        <a:rPr sz="1800" b="1"/>
                        <a:t>сведений</a:t>
                      </a:r>
                      <a:r>
                        <a:rPr sz="1800" b="1"/>
                        <a:t> о </a:t>
                      </a:r>
                      <a:r>
                        <a:rPr sz="1800" b="1"/>
                        <a:t>границах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сельскохозяйственных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угодий</a:t>
                      </a:r>
                      <a:r>
                        <a:rPr sz="1800" b="1"/>
                        <a:t> в </a:t>
                      </a:r>
                      <a:r>
                        <a:rPr sz="1800" b="1"/>
                        <a:t>составе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земель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сельскохозяйственного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назначения</a:t>
                      </a:r>
                      <a:r>
                        <a:rPr sz="1800" b="1"/>
                        <a:t>.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6021718" name="Скругленный прямоугольник 11"/>
          <p:cNvSpPr/>
          <p:nvPr/>
        </p:nvSpPr>
        <p:spPr bwMode="auto">
          <a:xfrm>
            <a:off x="3606957" y="1863475"/>
            <a:ext cx="4762498" cy="503901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5111">
              <a:defRPr/>
            </a:pPr>
            <a:r>
              <a:rPr sz="2200" b="1">
                <a:solidFill>
                  <a:schemeClr val="bg1"/>
                </a:solidFill>
                <a:latin typeface="Arial"/>
                <a:ea typeface="Arial"/>
                <a:cs typeface="Arial"/>
              </a:rPr>
              <a:t>Вступил в силу 01.07.2026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4944352" name="Номер слайда 1"/>
          <p:cNvSpPr>
            <a:spLocks noGrp="1"/>
          </p:cNvSpPr>
          <p:nvPr>
            <p:ph type="sldNum" sz="quarter" idx="10"/>
          </p:nvPr>
        </p:nvSpPr>
        <p:spPr bwMode="auto">
          <a:xfrm>
            <a:off x="8743946" y="6423786"/>
            <a:ext cx="2743200" cy="365122"/>
          </a:xfrm>
        </p:spPr>
        <p:txBody>
          <a:bodyPr/>
          <a:lstStyle/>
          <a:p>
            <a:pPr>
              <a:defRPr/>
            </a:pPr>
            <a:fld id="{92440777-ADDC-01AA-C28A-D65B6E779895}" type="slidenum">
              <a:rPr lang="en-US"/>
              <a:t/>
            </a:fld>
            <a:endParaRPr lang="en-US"/>
          </a:p>
        </p:txBody>
      </p:sp>
      <p:sp>
        <p:nvSpPr>
          <p:cNvPr id="193015863" name="Заголовок 1"/>
          <p:cNvSpPr txBox="1"/>
          <p:nvPr/>
        </p:nvSpPr>
        <p:spPr bwMode="auto">
          <a:xfrm>
            <a:off x="801275" y="-11893"/>
            <a:ext cx="11178198" cy="825498"/>
          </a:xfrm>
          <a:prstGeom prst="rect">
            <a:avLst/>
          </a:prstGeom>
        </p:spPr>
        <p:txBody>
          <a:bodyPr vert="horz" lIns="121917" tIns="60957" rIns="121917" bIns="60957" rtlCol="0" anchor="ctr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6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sz="3000">
                <a:solidFill>
                  <a:srgbClr val="007CFF"/>
                </a:solidFill>
                <a:latin typeface="Calibri"/>
              </a:rPr>
              <a:t>Законодательные изменения в сфере земли и недвижимости  </a:t>
            </a:r>
            <a:endParaRPr/>
          </a:p>
        </p:txBody>
      </p:sp>
      <p:sp>
        <p:nvSpPr>
          <p:cNvPr id="1372397957" name="Скругленный прямоугольник 10"/>
          <p:cNvSpPr/>
          <p:nvPr/>
        </p:nvSpPr>
        <p:spPr bwMode="auto">
          <a:xfrm>
            <a:off x="241383" y="813601"/>
            <a:ext cx="11605703" cy="730742"/>
          </a:xfrm>
          <a:prstGeom prst="roundRect">
            <a:avLst>
              <a:gd name="adj" fmla="val 16667"/>
            </a:avLst>
          </a:prstGeom>
          <a:solidFill>
            <a:srgbClr val="007C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Постановление Правительства РФ от 23.04.2026 № 453 «О внесении изменений в некоторые акты Правительства РФ»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endParaRPr sz="4200" b="1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949021280" name="Таблица 949021279"/>
          <p:cNvGraphicFramePr>
            <a:graphicFrameLocks xmlns:a="http://schemas.openxmlformats.org/drawingml/2006/main"/>
          </p:cNvGraphicFramePr>
          <p:nvPr/>
        </p:nvGraphicFramePr>
        <p:xfrm>
          <a:off x="241383" y="2108445"/>
          <a:ext cx="11725389" cy="420624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5006526"/>
                <a:gridCol w="6718863"/>
              </a:tblGrid>
              <a:tr h="37270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400"/>
                        <a:t>Было</a:t>
                      </a:r>
                      <a:endParaRPr sz="2400"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400"/>
                        <a:t>Стало</a:t>
                      </a:r>
                      <a:endParaRPr/>
                    </a:p>
                  </a:txBody>
                  <a:tcPr anchor="ctr"/>
                </a:tc>
              </a:tr>
              <a:tr h="1111842"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sz="1300" b="1"/>
                        <a:t>Правила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направления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информации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об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установлении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изменении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границ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сельскохозяйственных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угодий</a:t>
                      </a:r>
                      <a:r>
                        <a:rPr sz="1300" b="1"/>
                        <a:t> в </a:t>
                      </a:r>
                      <a:r>
                        <a:rPr sz="1300" b="1"/>
                        <a:t>составе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земель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сельскохозяйственного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назначения</a:t>
                      </a:r>
                      <a:r>
                        <a:rPr sz="1300" b="1"/>
                        <a:t>, а </a:t>
                      </a:r>
                      <a:r>
                        <a:rPr sz="1300" b="1"/>
                        <a:t>также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сведений</a:t>
                      </a:r>
                      <a:r>
                        <a:rPr sz="1300" b="1"/>
                        <a:t> о </a:t>
                      </a:r>
                      <a:r>
                        <a:rPr sz="1300" b="1"/>
                        <a:t>границах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сельскохозяйственных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угодий</a:t>
                      </a:r>
                      <a:r>
                        <a:rPr sz="1300" b="1"/>
                        <a:t> в </a:t>
                      </a:r>
                      <a:r>
                        <a:rPr sz="1300" b="1"/>
                        <a:t>составе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земель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сельскохозяйственного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назначения</a:t>
                      </a:r>
                      <a:r>
                        <a:rPr sz="1300" b="1"/>
                        <a:t> в </a:t>
                      </a:r>
                      <a:r>
                        <a:rPr sz="1300" b="1"/>
                        <a:t>Росреестр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не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установлены</a:t>
                      </a:r>
                      <a:r>
                        <a:rPr sz="1300" b="1"/>
                        <a:t>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sz="1300" b="1"/>
                        <a:t>Обязательным приложением к направляемым в орган регистрации прав документам в случае принятия решения об установлении, изменении границ сельскохозяйственных угодий в составе земель сельскохозяйственного назначения, а также сведений о границах сельскохозяйственных угодий в составе земель сельскохозяйственного назначения является графическое описание местоположения указанных границ, перечень координат характерных точек указанных границ в системе координат, установленной для ведения Единого государственного реестра недвижимости.</a:t>
                      </a:r>
                      <a:endParaRPr/>
                    </a:p>
                  </a:txBody>
                  <a:tcPr/>
                </a:tc>
              </a:tr>
              <a:tr h="2115566"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sz="1300" b="1"/>
                        <a:t>Обязательным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приложением</a:t>
                      </a:r>
                      <a:r>
                        <a:rPr sz="1300" b="1"/>
                        <a:t> к </a:t>
                      </a:r>
                      <a:r>
                        <a:rPr sz="1300" b="1"/>
                        <a:t>направляемым</a:t>
                      </a:r>
                      <a:r>
                        <a:rPr sz="1300" b="1"/>
                        <a:t> в </a:t>
                      </a:r>
                      <a:r>
                        <a:rPr sz="1300" b="1"/>
                        <a:t>орган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регистрации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прав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документам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является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подготовленное</a:t>
                      </a:r>
                      <a:r>
                        <a:rPr sz="1300" b="1"/>
                        <a:t> в </a:t>
                      </a:r>
                      <a:r>
                        <a:rPr sz="1300" b="1"/>
                        <a:t>электронной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форме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графическое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описание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местоположения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границ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населенных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пунктов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территориальных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зон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зон</a:t>
                      </a:r>
                      <a:r>
                        <a:rPr sz="1300" b="1"/>
                        <a:t> с </a:t>
                      </a:r>
                      <a:r>
                        <a:rPr sz="1300" b="1"/>
                        <a:t>особыми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условиями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использования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территорий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особо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охраняемых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природных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территорий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лесопарковых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зеленых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поясов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территорий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объектов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культурного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наследия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перечень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координат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характерных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точек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границ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таких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населенных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пунктов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зон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территорий</a:t>
                      </a:r>
                      <a:r>
                        <a:rPr sz="1300" b="1"/>
                        <a:t> с </a:t>
                      </a:r>
                      <a:r>
                        <a:rPr sz="1300" b="1"/>
                        <a:t>указанием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среднеквадратической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погрешности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определения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таких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координат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содержания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ограничений</a:t>
                      </a:r>
                      <a:r>
                        <a:rPr sz="1300" b="1"/>
                        <a:t> в </a:t>
                      </a:r>
                      <a:r>
                        <a:rPr sz="1300" b="1"/>
                        <a:t>использовании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территории</a:t>
                      </a:r>
                      <a:r>
                        <a:rPr sz="1300" b="1"/>
                        <a:t>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sz="1300" b="1"/>
                        <a:t>Обязательным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приложением</a:t>
                      </a:r>
                      <a:r>
                        <a:rPr sz="1300" b="1"/>
                        <a:t> к </a:t>
                      </a:r>
                      <a:r>
                        <a:rPr sz="1300" b="1"/>
                        <a:t>документам</a:t>
                      </a:r>
                      <a:r>
                        <a:rPr sz="1300" b="1"/>
                        <a:t> (</a:t>
                      </a:r>
                      <a:r>
                        <a:rPr sz="1300" b="1"/>
                        <a:t>содержащимся</a:t>
                      </a:r>
                      <a:r>
                        <a:rPr sz="1300" b="1"/>
                        <a:t> в </a:t>
                      </a:r>
                      <a:r>
                        <a:rPr sz="1300" b="1"/>
                        <a:t>них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сведениям</a:t>
                      </a:r>
                      <a:r>
                        <a:rPr sz="1300" b="1"/>
                        <a:t>), </a:t>
                      </a:r>
                      <a:r>
                        <a:rPr sz="1300" b="1"/>
                        <a:t>направляемым</a:t>
                      </a:r>
                      <a:r>
                        <a:rPr sz="1300" b="1"/>
                        <a:t> в </a:t>
                      </a:r>
                      <a:r>
                        <a:rPr sz="1300" b="1"/>
                        <a:t>орган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регистрации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прав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является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перечень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координат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характерных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точек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границ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соответственно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населенных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пунктов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территориальных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зон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зон</a:t>
                      </a:r>
                      <a:r>
                        <a:rPr sz="1300" b="1"/>
                        <a:t> с </a:t>
                      </a:r>
                      <a:r>
                        <a:rPr sz="1300" b="1"/>
                        <a:t>особыми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условиями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использования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территорий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публичных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сервитутов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территорий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объектов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культурного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наследия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особо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охраняемых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природных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территорий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лесопарковых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зеленых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поясов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лесничеств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Байкальской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природной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территории</a:t>
                      </a:r>
                      <a:r>
                        <a:rPr sz="1300" b="1"/>
                        <a:t> и </a:t>
                      </a:r>
                      <a:r>
                        <a:rPr sz="1300" b="1"/>
                        <a:t>ее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экологических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зон</a:t>
                      </a:r>
                      <a:r>
                        <a:rPr sz="1300" b="1"/>
                        <a:t> с </a:t>
                      </a:r>
                      <a:r>
                        <a:rPr sz="1300" b="1"/>
                        <a:t>указанием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среднеквадратической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погрешности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определения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таких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координат</a:t>
                      </a:r>
                      <a:r>
                        <a:rPr sz="1300" b="1"/>
                        <a:t>, </a:t>
                      </a:r>
                      <a:r>
                        <a:rPr sz="1300" b="1"/>
                        <a:t>содержания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ограничений</a:t>
                      </a:r>
                      <a:r>
                        <a:rPr sz="1300" b="1"/>
                        <a:t> в </a:t>
                      </a:r>
                      <a:r>
                        <a:rPr sz="1300" b="1"/>
                        <a:t>использовании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земельных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участков</a:t>
                      </a:r>
                      <a:r>
                        <a:rPr sz="1300" b="1"/>
                        <a:t> в </a:t>
                      </a:r>
                      <a:r>
                        <a:rPr sz="1300" b="1"/>
                        <a:t>границах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соответствующих</a:t>
                      </a:r>
                      <a:r>
                        <a:rPr sz="1300" b="1"/>
                        <a:t> </a:t>
                      </a:r>
                      <a:r>
                        <a:rPr sz="1300" b="1"/>
                        <a:t>зон</a:t>
                      </a:r>
                      <a:r>
                        <a:rPr sz="1300" b="1"/>
                        <a:t> и </a:t>
                      </a:r>
                      <a:r>
                        <a:rPr sz="1300" b="1"/>
                        <a:t>территорий</a:t>
                      </a:r>
                      <a:r>
                        <a:rPr sz="1300" b="1"/>
                        <a:t>.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36199726" name="Скругленный прямоугольник 11"/>
          <p:cNvSpPr/>
          <p:nvPr/>
        </p:nvSpPr>
        <p:spPr bwMode="auto">
          <a:xfrm>
            <a:off x="1656262" y="1544344"/>
            <a:ext cx="8514770" cy="503901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5111">
              <a:defRPr/>
            </a:pPr>
            <a:r>
              <a:rPr sz="2200" b="1">
                <a:solidFill>
                  <a:schemeClr val="bg1"/>
                </a:solidFill>
                <a:latin typeface="Arial"/>
                <a:ea typeface="Arial"/>
                <a:cs typeface="Arial"/>
              </a:rPr>
              <a:t>Вступил в силу 23.04.2026, за искл. отдельных положений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3007072" name="Номер слайда 1"/>
          <p:cNvSpPr>
            <a:spLocks noGrp="1"/>
          </p:cNvSpPr>
          <p:nvPr>
            <p:ph type="sldNum" sz="quarter" idx="10"/>
          </p:nvPr>
        </p:nvSpPr>
        <p:spPr bwMode="auto">
          <a:xfrm>
            <a:off x="8743946" y="6423786"/>
            <a:ext cx="2743200" cy="365122"/>
          </a:xfrm>
        </p:spPr>
        <p:txBody>
          <a:bodyPr/>
          <a:lstStyle/>
          <a:p>
            <a:pPr>
              <a:defRPr/>
            </a:pPr>
            <a:fld id="{54094D74-BE58-42D3-FF23-4CA71C615C02}" type="slidenum">
              <a:rPr lang="en-US"/>
              <a:t/>
            </a:fld>
            <a:endParaRPr lang="en-US"/>
          </a:p>
        </p:txBody>
      </p:sp>
      <p:sp>
        <p:nvSpPr>
          <p:cNvPr id="2114979067" name="Заголовок 1"/>
          <p:cNvSpPr txBox="1"/>
          <p:nvPr/>
        </p:nvSpPr>
        <p:spPr bwMode="auto">
          <a:xfrm>
            <a:off x="801275" y="-11893"/>
            <a:ext cx="11178198" cy="825498"/>
          </a:xfrm>
          <a:prstGeom prst="rect">
            <a:avLst/>
          </a:prstGeom>
        </p:spPr>
        <p:txBody>
          <a:bodyPr vert="horz" lIns="121917" tIns="60957" rIns="121917" bIns="60957" rtlCol="0" anchor="ctr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6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sz="3000">
                <a:solidFill>
                  <a:srgbClr val="007CFF"/>
                </a:solidFill>
                <a:latin typeface="Calibri"/>
              </a:rPr>
              <a:t>Законодательные изменения в сфере земли и недвижимости  </a:t>
            </a:r>
            <a:endParaRPr/>
          </a:p>
        </p:txBody>
      </p:sp>
      <p:sp>
        <p:nvSpPr>
          <p:cNvPr id="493785842" name="Скругленный прямоугольник 10"/>
          <p:cNvSpPr/>
          <p:nvPr/>
        </p:nvSpPr>
        <p:spPr bwMode="auto">
          <a:xfrm>
            <a:off x="241383" y="679939"/>
            <a:ext cx="11605703" cy="1322250"/>
          </a:xfrm>
          <a:prstGeom prst="roundRect">
            <a:avLst>
              <a:gd name="adj" fmla="val 16667"/>
            </a:avLst>
          </a:prstGeom>
          <a:solidFill>
            <a:srgbClr val="007C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Приказ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Росреестра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от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08.05.2026 № П/0222/26 «О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внесении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изменений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в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порядок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ведения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Единого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государственного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реестра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недвижимости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,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установленный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приказом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Федеральной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службы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государственной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регистрации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,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кадастра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и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картографии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     </a:t>
            </a:r>
            <a:endParaRPr/>
          </a:p>
          <a:p>
            <a:pPr marL="0" marR="0" lvl="0" indent="0" algn="ctr" defTabSz="46565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от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7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декабря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2023г. № П/0514»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endParaRPr sz="4200" b="1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636218630" name="Таблица 636218629"/>
          <p:cNvGraphicFramePr>
            <a:graphicFrameLocks xmlns:a="http://schemas.openxmlformats.org/drawingml/2006/main"/>
          </p:cNvGraphicFramePr>
          <p:nvPr/>
        </p:nvGraphicFramePr>
        <p:xfrm>
          <a:off x="293148" y="2580072"/>
          <a:ext cx="11593003" cy="384048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4500000"/>
                <a:gridCol w="7093003"/>
              </a:tblGrid>
              <a:tr h="546455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/>
                        <a:t>Было</a:t>
                      </a:r>
                      <a:endParaRPr sz="3200"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/>
                        <a:t>Стало</a:t>
                      </a:r>
                      <a:endParaRPr/>
                    </a:p>
                  </a:txBody>
                  <a:tcPr anchor="ctr"/>
                </a:tc>
              </a:tr>
              <a:tr h="1876410">
                <a:tc>
                  <a:txBody>
                    <a:bodyPr/>
                    <a:p>
                      <a:pPr>
                        <a:defRPr/>
                      </a:pPr>
                      <a:r>
                        <a:rPr sz="1600" b="1"/>
                        <a:t>Внесение</a:t>
                      </a:r>
                      <a:r>
                        <a:rPr sz="1600" b="1"/>
                        <a:t> в </a:t>
                      </a:r>
                      <a:r>
                        <a:rPr lang="ru-RU" sz="1600" b="1"/>
                        <a:t>ЕГРН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сведений</a:t>
                      </a:r>
                      <a:r>
                        <a:rPr sz="1600" b="1"/>
                        <a:t> о </a:t>
                      </a:r>
                      <a:r>
                        <a:rPr sz="1600" b="1"/>
                        <a:t>созданных</a:t>
                      </a:r>
                      <a:r>
                        <a:rPr sz="1600" b="1"/>
                        <a:t>, </a:t>
                      </a:r>
                      <a:r>
                        <a:rPr sz="1600" b="1"/>
                        <a:t>реконструированных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объектах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недвижимости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осуществляется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основании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выданного</a:t>
                      </a:r>
                      <a:r>
                        <a:rPr sz="1600" b="1"/>
                        <a:t> в </a:t>
                      </a:r>
                      <a:r>
                        <a:rPr sz="1600" b="1"/>
                        <a:t>установленном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порядке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разрешения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строительство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или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ввод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объекта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капитального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строительства</a:t>
                      </a:r>
                      <a:r>
                        <a:rPr sz="1600" b="1"/>
                        <a:t> в </a:t>
                      </a:r>
                      <a:r>
                        <a:rPr sz="1600" b="1"/>
                        <a:t>эксплуатацию</a:t>
                      </a:r>
                      <a:r>
                        <a:rPr sz="1600" b="1"/>
                        <a:t> и </a:t>
                      </a:r>
                      <a:r>
                        <a:rPr sz="1600" b="1"/>
                        <a:t>оформленного</a:t>
                      </a:r>
                      <a:r>
                        <a:rPr sz="1600" b="1"/>
                        <a:t> в </a:t>
                      </a:r>
                      <a:r>
                        <a:rPr sz="1600" b="1"/>
                        <a:t>виде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самостоятельного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документа</a:t>
                      </a:r>
                      <a:r>
                        <a:rPr sz="1600" b="1"/>
                        <a:t> (</a:t>
                      </a:r>
                      <a:r>
                        <a:rPr sz="1600" b="1"/>
                        <a:t>за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исключением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случаев</a:t>
                      </a:r>
                      <a:r>
                        <a:rPr sz="1600" b="1"/>
                        <a:t>, </a:t>
                      </a:r>
                      <a:r>
                        <a:rPr sz="1600" b="1"/>
                        <a:t>если</a:t>
                      </a:r>
                      <a:r>
                        <a:rPr sz="1600" b="1"/>
                        <a:t> в </a:t>
                      </a:r>
                      <a:r>
                        <a:rPr sz="1600" b="1"/>
                        <a:t>соответствии</a:t>
                      </a:r>
                      <a:r>
                        <a:rPr sz="1600" b="1"/>
                        <a:t> с </a:t>
                      </a:r>
                      <a:r>
                        <a:rPr sz="1600" b="1"/>
                        <a:t>требованиями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законодательства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получение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указанных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документов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требуется</a:t>
                      </a:r>
                      <a:r>
                        <a:rPr sz="1600" b="1"/>
                        <a:t>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sz="1600" b="1"/>
                        <a:t>Нормативный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акт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приведен</a:t>
                      </a:r>
                      <a:r>
                        <a:rPr sz="1600" b="1"/>
                        <a:t> в </a:t>
                      </a:r>
                      <a:r>
                        <a:rPr sz="1600" b="1"/>
                        <a:t>соответствие</a:t>
                      </a:r>
                      <a:r>
                        <a:rPr sz="1600" b="1"/>
                        <a:t> с </a:t>
                      </a:r>
                      <a:r>
                        <a:rPr sz="1600" b="1"/>
                        <a:t>Федеральным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законом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от</a:t>
                      </a:r>
                      <a:r>
                        <a:rPr sz="1600" b="1"/>
                        <a:t> 31.07.2025 N 304-ФЗ "О </a:t>
                      </a:r>
                      <a:r>
                        <a:rPr sz="1600" b="1"/>
                        <a:t>внесении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изменений</a:t>
                      </a:r>
                      <a:r>
                        <a:rPr sz="1600" b="1"/>
                        <a:t> в </a:t>
                      </a:r>
                      <a:r>
                        <a:rPr sz="1600" b="1"/>
                        <a:t>отдельные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законодательные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акты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Российской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Федерации</a:t>
                      </a:r>
                      <a:r>
                        <a:rPr sz="1600" b="1"/>
                        <a:t>":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sz="1600" b="1"/>
                        <a:t>внесение</a:t>
                      </a:r>
                      <a:r>
                        <a:rPr sz="1600" b="1"/>
                        <a:t> в ЕГРН </a:t>
                      </a:r>
                      <a:r>
                        <a:rPr sz="1600" b="1"/>
                        <a:t>сведений</a:t>
                      </a:r>
                      <a:r>
                        <a:rPr sz="1600" b="1"/>
                        <a:t> о </a:t>
                      </a:r>
                      <a:r>
                        <a:rPr sz="1600" b="1"/>
                        <a:t>созданных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объектах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недвижимости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осуществляется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основании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выписки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из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реестра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разрешений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ввод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объекта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капитального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строительства</a:t>
                      </a:r>
                      <a:r>
                        <a:rPr sz="1600" b="1"/>
                        <a:t> в </a:t>
                      </a:r>
                      <a:r>
                        <a:rPr sz="1600" b="1"/>
                        <a:t>эксплуатацию</a:t>
                      </a:r>
                      <a:r>
                        <a:rPr sz="1600" b="1"/>
                        <a:t> и </a:t>
                      </a:r>
                      <a:r>
                        <a:rPr sz="1600" b="1"/>
                        <a:t>указанного</a:t>
                      </a:r>
                      <a:r>
                        <a:rPr sz="1600" b="1"/>
                        <a:t> в </a:t>
                      </a:r>
                      <a:r>
                        <a:rPr sz="1600" b="1"/>
                        <a:t>ней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номера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записи</a:t>
                      </a:r>
                      <a:r>
                        <a:rPr sz="1600" b="1"/>
                        <a:t>, </a:t>
                      </a:r>
                      <a:r>
                        <a:rPr sz="1600" b="1"/>
                        <a:t>подтверждающей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выдачу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разрешения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ввод</a:t>
                      </a:r>
                      <a:r>
                        <a:rPr sz="1600" b="1"/>
                        <a:t> в </a:t>
                      </a:r>
                      <a:r>
                        <a:rPr sz="1600" b="1"/>
                        <a:t>эксплуатацию</a:t>
                      </a:r>
                      <a:r>
                        <a:rPr sz="1600" b="1"/>
                        <a:t>, </a:t>
                      </a:r>
                      <a:r>
                        <a:rPr sz="1600" b="1"/>
                        <a:t>выписки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из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реестра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разрешений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строительство</a:t>
                      </a:r>
                      <a:r>
                        <a:rPr sz="1600" b="1"/>
                        <a:t> и </a:t>
                      </a:r>
                      <a:r>
                        <a:rPr sz="1600" b="1"/>
                        <a:t>указанного</a:t>
                      </a:r>
                      <a:r>
                        <a:rPr sz="1600" b="1"/>
                        <a:t> в </a:t>
                      </a:r>
                      <a:r>
                        <a:rPr sz="1600" b="1"/>
                        <a:t>ней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номера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записи</a:t>
                      </a:r>
                      <a:r>
                        <a:rPr sz="1600" b="1"/>
                        <a:t>, </a:t>
                      </a:r>
                      <a:r>
                        <a:rPr sz="1600" b="1"/>
                        <a:t>подтверждающей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выдачу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разрешения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строительства</a:t>
                      </a:r>
                      <a:r>
                        <a:rPr sz="1600" b="1"/>
                        <a:t>, </a:t>
                      </a:r>
                      <a:r>
                        <a:rPr sz="1600" b="1"/>
                        <a:t>или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ранее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выданных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разрешения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ввод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объекта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капитального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строительства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или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разрешения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строительство</a:t>
                      </a:r>
                      <a:r>
                        <a:rPr sz="1600" b="1"/>
                        <a:t> (</a:t>
                      </a:r>
                      <a:r>
                        <a:rPr sz="1600" b="1"/>
                        <a:t>за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исключением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случаев</a:t>
                      </a:r>
                      <a:r>
                        <a:rPr sz="1600" b="1"/>
                        <a:t>, </a:t>
                      </a:r>
                      <a:r>
                        <a:rPr sz="1600" b="1"/>
                        <a:t>если</a:t>
                      </a:r>
                      <a:r>
                        <a:rPr sz="1600" b="1"/>
                        <a:t> в </a:t>
                      </a:r>
                      <a:r>
                        <a:rPr sz="1600" b="1"/>
                        <a:t>соответствии</a:t>
                      </a:r>
                      <a:r>
                        <a:rPr sz="1600" b="1"/>
                        <a:t> с </a:t>
                      </a:r>
                      <a:r>
                        <a:rPr sz="1600" b="1"/>
                        <a:t>требованиями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законодательства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получение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указанных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документов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требуется</a:t>
                      </a:r>
                      <a:r>
                        <a:rPr sz="1600" b="1"/>
                        <a:t>).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96135727" name="Скругленный прямоугольник 11"/>
          <p:cNvSpPr/>
          <p:nvPr/>
        </p:nvSpPr>
        <p:spPr bwMode="auto">
          <a:xfrm>
            <a:off x="3560718" y="2002189"/>
            <a:ext cx="4762498" cy="503901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5111">
              <a:defRPr/>
            </a:pPr>
            <a:r>
              <a:rPr sz="2200" b="1">
                <a:solidFill>
                  <a:schemeClr val="bg1"/>
                </a:solidFill>
                <a:latin typeface="Arial"/>
                <a:ea typeface="Arial"/>
                <a:cs typeface="Arial"/>
              </a:rPr>
              <a:t>Вступил в силу 01.09.2026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6121446" name="Номер слайда 1"/>
          <p:cNvSpPr>
            <a:spLocks noGrp="1"/>
          </p:cNvSpPr>
          <p:nvPr>
            <p:ph type="sldNum" sz="quarter" idx="10"/>
          </p:nvPr>
        </p:nvSpPr>
        <p:spPr bwMode="auto">
          <a:xfrm>
            <a:off x="8743946" y="6423786"/>
            <a:ext cx="2743200" cy="365122"/>
          </a:xfrm>
        </p:spPr>
        <p:txBody>
          <a:bodyPr/>
          <a:lstStyle/>
          <a:p>
            <a:pPr>
              <a:defRPr/>
            </a:pPr>
            <a:fld id="{5A666A93-0C21-544A-0936-64F9BD00058A}" type="slidenum">
              <a:rPr lang="en-US"/>
              <a:t/>
            </a:fld>
            <a:endParaRPr lang="en-US"/>
          </a:p>
        </p:txBody>
      </p:sp>
      <p:sp>
        <p:nvSpPr>
          <p:cNvPr id="2078307385" name="Заголовок 1"/>
          <p:cNvSpPr txBox="1"/>
          <p:nvPr/>
        </p:nvSpPr>
        <p:spPr bwMode="auto">
          <a:xfrm>
            <a:off x="801275" y="-11893"/>
            <a:ext cx="11178198" cy="825498"/>
          </a:xfrm>
          <a:prstGeom prst="rect">
            <a:avLst/>
          </a:prstGeom>
        </p:spPr>
        <p:txBody>
          <a:bodyPr vert="horz" lIns="121917" tIns="60957" rIns="121917" bIns="60957" rtlCol="0" anchor="ctr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6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sz="3000">
                <a:solidFill>
                  <a:srgbClr val="007CFF"/>
                </a:solidFill>
                <a:latin typeface="Calibri"/>
              </a:rPr>
              <a:t>Законодательные изменения в сфере земли и недвижимости  </a:t>
            </a:r>
            <a:endParaRPr/>
          </a:p>
        </p:txBody>
      </p:sp>
      <p:sp>
        <p:nvSpPr>
          <p:cNvPr id="417238068" name="Скругленный прямоугольник 10"/>
          <p:cNvSpPr/>
          <p:nvPr/>
        </p:nvSpPr>
        <p:spPr bwMode="auto">
          <a:xfrm>
            <a:off x="241383" y="726831"/>
            <a:ext cx="11605703" cy="1326129"/>
          </a:xfrm>
          <a:prstGeom prst="roundRect">
            <a:avLst>
              <a:gd name="adj" fmla="val 16667"/>
            </a:avLst>
          </a:prstGeom>
          <a:solidFill>
            <a:srgbClr val="007C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Приказ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Росреестра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от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11.03.2026 № П/0118/26 «О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внесении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изменений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в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некоторые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приказы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Федеральной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службы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государственной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регистрации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,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кадастра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и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картографии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в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сфере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государственного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кадастрового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учета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,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государственной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регистрации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прав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на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недвижимое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имущество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,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ведения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ЕГРН»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endParaRPr sz="4200" b="1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1565165628" name="Таблица 1565165627"/>
          <p:cNvGraphicFramePr>
            <a:graphicFrameLocks xmlns:a="http://schemas.openxmlformats.org/drawingml/2006/main"/>
          </p:cNvGraphicFramePr>
          <p:nvPr/>
        </p:nvGraphicFramePr>
        <p:xfrm>
          <a:off x="293148" y="2556860"/>
          <a:ext cx="11593003" cy="394716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5760000"/>
                <a:gridCol w="5833003"/>
              </a:tblGrid>
              <a:tr h="43687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500"/>
                        <a:t>Было</a:t>
                      </a:r>
                      <a:endParaRPr sz="2500"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500"/>
                        <a:t>Стало</a:t>
                      </a:r>
                      <a:endParaRPr/>
                    </a:p>
                  </a:txBody>
                  <a:tcPr anchor="ctr"/>
                </a:tc>
              </a:tr>
              <a:tr h="1269452"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sz="1200" b="1"/>
                        <a:t>Уведомления</a:t>
                      </a:r>
                      <a:r>
                        <a:rPr sz="1200" b="1"/>
                        <a:t> о </a:t>
                      </a:r>
                      <a:r>
                        <a:rPr sz="1200" b="1"/>
                        <a:t>приостановлении</a:t>
                      </a:r>
                      <a:r>
                        <a:rPr sz="1200" b="1"/>
                        <a:t> ГКУ и ГРП, </a:t>
                      </a:r>
                      <a:r>
                        <a:rPr sz="1200" b="1"/>
                        <a:t>об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отказе</a:t>
                      </a:r>
                      <a:r>
                        <a:rPr sz="1200" b="1"/>
                        <a:t> в ГКУ и ГРП, о </a:t>
                      </a:r>
                      <a:r>
                        <a:rPr sz="1200" b="1"/>
                        <a:t>возврате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прилагаемых</a:t>
                      </a:r>
                      <a:r>
                        <a:rPr sz="1200" b="1"/>
                        <a:t> к </a:t>
                      </a:r>
                      <a:r>
                        <a:rPr sz="1200" b="1"/>
                        <a:t>заявлению</a:t>
                      </a:r>
                      <a:r>
                        <a:rPr sz="1200" b="1"/>
                        <a:t> о ГКУ и ГРП </a:t>
                      </a:r>
                      <a:r>
                        <a:rPr sz="1200" b="1"/>
                        <a:t>документов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без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рассмотрения</a:t>
                      </a:r>
                      <a:r>
                        <a:rPr sz="1200" b="1"/>
                        <a:t>, о </a:t>
                      </a:r>
                      <a:r>
                        <a:rPr sz="1200" b="1"/>
                        <a:t>прекращении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осуществления</a:t>
                      </a:r>
                      <a:r>
                        <a:rPr sz="1200" b="1"/>
                        <a:t> ГКУ и ГРП и о </a:t>
                      </a:r>
                      <a:r>
                        <a:rPr sz="1200" b="1"/>
                        <a:t>возврате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документов</a:t>
                      </a:r>
                      <a:r>
                        <a:rPr sz="1200" b="1"/>
                        <a:t>, </a:t>
                      </a:r>
                      <a:r>
                        <a:rPr sz="1200" b="1"/>
                        <a:t>представленных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для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осуществления</a:t>
                      </a:r>
                      <a:r>
                        <a:rPr sz="1200" b="1"/>
                        <a:t> ГКУ и ГРП, </a:t>
                      </a:r>
                      <a:r>
                        <a:rPr sz="1200" b="1"/>
                        <a:t>направляются</a:t>
                      </a:r>
                      <a:r>
                        <a:rPr sz="1200" b="1"/>
                        <a:t> в </a:t>
                      </a:r>
                      <a:r>
                        <a:rPr sz="1200" b="1"/>
                        <a:t>форме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электронного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документа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посредством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веб-сервисов</a:t>
                      </a:r>
                      <a:r>
                        <a:rPr sz="1200" b="1"/>
                        <a:t>, </a:t>
                      </a:r>
                      <a:r>
                        <a:rPr sz="1200" b="1"/>
                        <a:t>ссылки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на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электронный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документ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или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по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указанному</a:t>
                      </a:r>
                      <a:r>
                        <a:rPr sz="1200" b="1"/>
                        <a:t> в </a:t>
                      </a:r>
                      <a:r>
                        <a:rPr sz="1200" b="1"/>
                        <a:t>заявлении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адресу</a:t>
                      </a:r>
                      <a:r>
                        <a:rPr sz="1200" b="1"/>
                        <a:t> (</a:t>
                      </a:r>
                      <a:r>
                        <a:rPr sz="1200" b="1"/>
                        <a:t>адресам</a:t>
                      </a:r>
                      <a:r>
                        <a:rPr sz="1200" b="1"/>
                        <a:t>) </a:t>
                      </a:r>
                      <a:r>
                        <a:rPr sz="1200" b="1"/>
                        <a:t>электронной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почты</a:t>
                      </a:r>
                      <a:r>
                        <a:rPr sz="1200" b="1"/>
                        <a:t>.</a:t>
                      </a:r>
                      <a:endParaRPr b="1"/>
                    </a:p>
                  </a:txBody>
                  <a:tcPr/>
                </a:tc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sz="1200" b="1"/>
                        <a:t>Установлена возможность направления уведомлений о приостановлении ГКУ и ГРП, об отказе в ГКУ и ГРП, о возврате прилагаемых к заявлению о ГКУ и ГРП документов без рассмотрения, о прекращении осуществления ГКУ и ГРП и о возврате документов, представленных для осуществления ГКУ и ГРП, в том числе посредством направления электронного документа по указанным в договоре, являющемся основанием возникновения, изменения, перехода и прекращения права на объект недвижимости, адресам электронной почты.</a:t>
                      </a:r>
                      <a:endParaRPr b="1"/>
                    </a:p>
                  </a:txBody>
                  <a:tcPr/>
                </a:tc>
              </a:tr>
              <a:tr h="2072695"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sz="1200" b="1"/>
                        <a:t>Формой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уведомления</a:t>
                      </a:r>
                      <a:r>
                        <a:rPr sz="1200" b="1"/>
                        <a:t> о </a:t>
                      </a:r>
                      <a:r>
                        <a:rPr sz="1200" b="1"/>
                        <a:t>приостановлении</a:t>
                      </a:r>
                      <a:r>
                        <a:rPr sz="1200" b="1"/>
                        <a:t> ГКУ и ГРП, </a:t>
                      </a:r>
                      <a:r>
                        <a:rPr sz="1200" b="1"/>
                        <a:t>утвержденной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приказом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Росреестра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от</a:t>
                      </a:r>
                      <a:r>
                        <a:rPr sz="1200" b="1"/>
                        <a:t> 26.11.2021 N П/0546, </a:t>
                      </a:r>
                      <a:r>
                        <a:rPr sz="1200" b="1"/>
                        <a:t>установлено</a:t>
                      </a:r>
                      <a:r>
                        <a:rPr sz="1200" b="1"/>
                        <a:t>, </a:t>
                      </a:r>
                      <a:r>
                        <a:rPr sz="1200" b="1"/>
                        <a:t>что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приостановление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осуществления</a:t>
                      </a:r>
                      <a:r>
                        <a:rPr sz="1200" b="1"/>
                        <a:t> ГКУ </a:t>
                      </a:r>
                      <a:r>
                        <a:rPr sz="1200" b="1"/>
                        <a:t>или</a:t>
                      </a:r>
                      <a:r>
                        <a:rPr sz="1200" b="1"/>
                        <a:t> ГКУ и ГРП в </a:t>
                      </a:r>
                      <a:r>
                        <a:rPr sz="1200" b="1"/>
                        <a:t>отношении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документов</a:t>
                      </a:r>
                      <a:r>
                        <a:rPr sz="1200" b="1"/>
                        <a:t>, </a:t>
                      </a:r>
                      <a:r>
                        <a:rPr sz="1200" b="1"/>
                        <a:t>необходимых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для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осуществления</a:t>
                      </a:r>
                      <a:r>
                        <a:rPr sz="1200" b="1"/>
                        <a:t> ГКУ, в </a:t>
                      </a:r>
                      <a:r>
                        <a:rPr sz="1200" b="1"/>
                        <a:t>случаях</a:t>
                      </a:r>
                      <a:r>
                        <a:rPr sz="1200" b="1"/>
                        <a:t>, </a:t>
                      </a:r>
                      <a:r>
                        <a:rPr sz="1200" b="1"/>
                        <a:t>установленных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Федеральным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законом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от</a:t>
                      </a:r>
                      <a:r>
                        <a:rPr sz="1200" b="1"/>
                        <a:t> 13.07.2015 N 218-ФЗ "О </a:t>
                      </a:r>
                      <a:r>
                        <a:rPr sz="1200" b="1"/>
                        <a:t>государственной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регистрации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недвижимости</a:t>
                      </a:r>
                      <a:r>
                        <a:rPr sz="1200" b="1"/>
                        <a:t>", </a:t>
                      </a:r>
                      <a:r>
                        <a:rPr sz="1200" b="1"/>
                        <a:t>может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быть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обжаловано</a:t>
                      </a:r>
                      <a:r>
                        <a:rPr sz="1200" b="1"/>
                        <a:t> в </a:t>
                      </a:r>
                      <a:r>
                        <a:rPr sz="1200" b="1"/>
                        <a:t>административном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порядке</a:t>
                      </a:r>
                      <a:r>
                        <a:rPr sz="1200" b="1"/>
                        <a:t>. </a:t>
                      </a:r>
                      <a:r>
                        <a:rPr sz="1200" b="1"/>
                        <a:t>Приостановление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осуществления</a:t>
                      </a:r>
                      <a:r>
                        <a:rPr sz="1200" b="1"/>
                        <a:t> ГРП (</a:t>
                      </a:r>
                      <a:r>
                        <a:rPr sz="1200" b="1"/>
                        <a:t>ограничения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прав</a:t>
                      </a:r>
                      <a:r>
                        <a:rPr sz="1200" b="1"/>
                        <a:t>) </a:t>
                      </a:r>
                      <a:r>
                        <a:rPr sz="1200" b="1"/>
                        <a:t>на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недвижимое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имущество</a:t>
                      </a:r>
                      <a:r>
                        <a:rPr sz="1200" b="1"/>
                        <a:t> и </a:t>
                      </a:r>
                      <a:r>
                        <a:rPr sz="1200" b="1"/>
                        <a:t>сделок</a:t>
                      </a:r>
                      <a:r>
                        <a:rPr sz="1200" b="1"/>
                        <a:t> с </a:t>
                      </a:r>
                      <a:r>
                        <a:rPr sz="1200" b="1"/>
                        <a:t>ним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либо</a:t>
                      </a:r>
                      <a:r>
                        <a:rPr sz="1200" b="1"/>
                        <a:t> ГКУ </a:t>
                      </a:r>
                      <a:r>
                        <a:rPr sz="1200" b="1"/>
                        <a:t>недвижимого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имущества</a:t>
                      </a:r>
                      <a:r>
                        <a:rPr sz="1200" b="1"/>
                        <a:t> и ГРП (</a:t>
                      </a:r>
                      <a:r>
                        <a:rPr sz="1200" b="1"/>
                        <a:t>ограничения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прав</a:t>
                      </a:r>
                      <a:r>
                        <a:rPr sz="1200" b="1"/>
                        <a:t>) </a:t>
                      </a:r>
                      <a:r>
                        <a:rPr sz="1200" b="1"/>
                        <a:t>на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недвижимое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имущество</a:t>
                      </a:r>
                      <a:r>
                        <a:rPr sz="1200" b="1"/>
                        <a:t> и </a:t>
                      </a:r>
                      <a:r>
                        <a:rPr sz="1200" b="1"/>
                        <a:t>сделок</a:t>
                      </a:r>
                      <a:r>
                        <a:rPr sz="1200" b="1"/>
                        <a:t> с </a:t>
                      </a:r>
                      <a:r>
                        <a:rPr sz="1200" b="1"/>
                        <a:t>ним</a:t>
                      </a:r>
                      <a:r>
                        <a:rPr sz="1200" b="1"/>
                        <a:t> в </a:t>
                      </a:r>
                      <a:r>
                        <a:rPr sz="1200" b="1"/>
                        <a:t>отношении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документов</a:t>
                      </a:r>
                      <a:r>
                        <a:rPr sz="1200" b="1"/>
                        <a:t>, </a:t>
                      </a:r>
                      <a:r>
                        <a:rPr sz="1200" b="1"/>
                        <a:t>необходимых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для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осуществления</a:t>
                      </a:r>
                      <a:r>
                        <a:rPr sz="1200" b="1"/>
                        <a:t> ГРП </a:t>
                      </a:r>
                      <a:r>
                        <a:rPr sz="1200" b="1"/>
                        <a:t>на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недвижимое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имущество</a:t>
                      </a:r>
                      <a:r>
                        <a:rPr sz="1200" b="1"/>
                        <a:t> и </a:t>
                      </a:r>
                      <a:r>
                        <a:rPr sz="1200" b="1"/>
                        <a:t>сделок</a:t>
                      </a:r>
                      <a:r>
                        <a:rPr sz="1200" b="1"/>
                        <a:t> с </a:t>
                      </a:r>
                      <a:r>
                        <a:rPr sz="1200" b="1"/>
                        <a:t>ним</a:t>
                      </a:r>
                      <a:r>
                        <a:rPr sz="1200" b="1"/>
                        <a:t>, </a:t>
                      </a:r>
                      <a:r>
                        <a:rPr sz="1200" b="1"/>
                        <a:t>может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быть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обжаловано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заинтересованным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лицом</a:t>
                      </a:r>
                      <a:r>
                        <a:rPr sz="1200" b="1"/>
                        <a:t> в </a:t>
                      </a:r>
                      <a:r>
                        <a:rPr sz="1200" b="1"/>
                        <a:t>суд</a:t>
                      </a:r>
                      <a:r>
                        <a:rPr sz="1200" b="1"/>
                        <a:t>.</a:t>
                      </a:r>
                      <a:endParaRPr b="1"/>
                    </a:p>
                  </a:txBody>
                  <a:tcPr/>
                </a:tc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sz="1200" b="1"/>
                        <a:t>В </a:t>
                      </a:r>
                      <a:r>
                        <a:rPr sz="1200" b="1"/>
                        <a:t>связи</a:t>
                      </a:r>
                      <a:r>
                        <a:rPr sz="1200" b="1"/>
                        <a:t> с </a:t>
                      </a:r>
                      <a:r>
                        <a:rPr sz="1200" b="1"/>
                        <a:t>вступлением</a:t>
                      </a:r>
                      <a:r>
                        <a:rPr sz="1200" b="1"/>
                        <a:t> в </a:t>
                      </a:r>
                      <a:r>
                        <a:rPr sz="1200" b="1"/>
                        <a:t>силу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Федерального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закона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от</a:t>
                      </a:r>
                      <a:r>
                        <a:rPr sz="1200" b="1"/>
                        <a:t> 22.07.2024 N 207-ФЗ "О </a:t>
                      </a:r>
                      <a:r>
                        <a:rPr sz="1200" b="1"/>
                        <a:t>внесении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изменений</a:t>
                      </a:r>
                      <a:r>
                        <a:rPr sz="1200" b="1"/>
                        <a:t> в </a:t>
                      </a:r>
                      <a:r>
                        <a:rPr sz="1200" b="1"/>
                        <a:t>Федеральный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закон</a:t>
                      </a:r>
                      <a:r>
                        <a:rPr sz="1200" b="1"/>
                        <a:t> "О </a:t>
                      </a:r>
                      <a:r>
                        <a:rPr sz="1200" b="1"/>
                        <a:t>государственной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регистрации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недвижимости</a:t>
                      </a:r>
                      <a:r>
                        <a:rPr sz="1200" b="1"/>
                        <a:t>" и </a:t>
                      </a:r>
                      <a:r>
                        <a:rPr sz="1200" b="1"/>
                        <a:t>признании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утратившими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силу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отдельных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положений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законодательных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актов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Российской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Федерации</a:t>
                      </a:r>
                      <a:r>
                        <a:rPr sz="1200" b="1"/>
                        <a:t>" в </a:t>
                      </a:r>
                      <a:r>
                        <a:rPr sz="1200" b="1"/>
                        <a:t>форме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уведомления</a:t>
                      </a:r>
                      <a:r>
                        <a:rPr sz="1200" b="1"/>
                        <a:t> о </a:t>
                      </a:r>
                      <a:r>
                        <a:rPr sz="1200" b="1"/>
                        <a:t>приостановлении</a:t>
                      </a:r>
                      <a:r>
                        <a:rPr sz="1200" b="1"/>
                        <a:t> ГКУ и ГРП, </a:t>
                      </a:r>
                      <a:r>
                        <a:rPr sz="1200" b="1"/>
                        <a:t>утвержденной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приказом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Росреестра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от</a:t>
                      </a:r>
                      <a:r>
                        <a:rPr sz="1200" b="1"/>
                        <a:t> 26.11.2021 N П/0546, </a:t>
                      </a:r>
                      <a:r>
                        <a:rPr sz="1200" b="1"/>
                        <a:t>указано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на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возможность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обжалования</a:t>
                      </a:r>
                      <a:r>
                        <a:rPr sz="1200" b="1"/>
                        <a:t> в </a:t>
                      </a:r>
                      <a:r>
                        <a:rPr sz="1200" b="1"/>
                        <a:t>суд</a:t>
                      </a:r>
                      <a:r>
                        <a:rPr sz="1200" b="1"/>
                        <a:t> в </a:t>
                      </a:r>
                      <a:r>
                        <a:rPr sz="1200" b="1"/>
                        <a:t>порядке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административного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судопроизводства</a:t>
                      </a:r>
                      <a:r>
                        <a:rPr sz="1200" b="1"/>
                        <a:t>, а </a:t>
                      </a:r>
                      <a:r>
                        <a:rPr sz="1200" b="1"/>
                        <a:t>также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во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внесудебном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порядке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приостановления</a:t>
                      </a:r>
                      <a:r>
                        <a:rPr sz="1200" b="1"/>
                        <a:t> </a:t>
                      </a:r>
                      <a:r>
                        <a:rPr sz="1200" b="1"/>
                        <a:t>осуществления</a:t>
                      </a:r>
                      <a:r>
                        <a:rPr sz="1200" b="1"/>
                        <a:t> ГКУ и (</a:t>
                      </a:r>
                      <a:r>
                        <a:rPr sz="1200" b="1"/>
                        <a:t>или</a:t>
                      </a:r>
                      <a:r>
                        <a:rPr sz="1200" b="1"/>
                        <a:t>) ГРП.</a:t>
                      </a:r>
                      <a:endParaRPr b="1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95875308" name="Скругленный прямоугольник 11"/>
          <p:cNvSpPr/>
          <p:nvPr/>
        </p:nvSpPr>
        <p:spPr bwMode="auto">
          <a:xfrm>
            <a:off x="3560718" y="2052960"/>
            <a:ext cx="4762498" cy="503901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5111">
              <a:defRPr/>
            </a:pPr>
            <a:r>
              <a:rPr sz="2200" b="1">
                <a:solidFill>
                  <a:schemeClr val="bg1"/>
                </a:solidFill>
                <a:latin typeface="Arial"/>
                <a:ea typeface="Arial"/>
                <a:cs typeface="Arial"/>
              </a:rPr>
              <a:t>Вступил в силу 07.06.2026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2828956" name="Номер слайда 1"/>
          <p:cNvSpPr>
            <a:spLocks noGrp="1"/>
          </p:cNvSpPr>
          <p:nvPr>
            <p:ph type="sldNum" sz="quarter" idx="10"/>
          </p:nvPr>
        </p:nvSpPr>
        <p:spPr bwMode="auto">
          <a:xfrm>
            <a:off x="8743946" y="6423786"/>
            <a:ext cx="2743200" cy="365122"/>
          </a:xfrm>
        </p:spPr>
        <p:txBody>
          <a:bodyPr/>
          <a:lstStyle/>
          <a:p>
            <a:pPr>
              <a:defRPr/>
            </a:pPr>
            <a:fld id="{F5477578-8220-4DA3-ED10-014CC4387896}" type="slidenum">
              <a:rPr lang="en-US"/>
              <a:t/>
            </a:fld>
            <a:endParaRPr lang="en-US"/>
          </a:p>
        </p:txBody>
      </p:sp>
      <p:sp>
        <p:nvSpPr>
          <p:cNvPr id="1434747832" name="Заголовок 1"/>
          <p:cNvSpPr txBox="1"/>
          <p:nvPr/>
        </p:nvSpPr>
        <p:spPr bwMode="auto">
          <a:xfrm>
            <a:off x="801275" y="-11893"/>
            <a:ext cx="11178198" cy="825498"/>
          </a:xfrm>
          <a:prstGeom prst="rect">
            <a:avLst/>
          </a:prstGeom>
        </p:spPr>
        <p:txBody>
          <a:bodyPr vert="horz" lIns="121917" tIns="60957" rIns="121917" bIns="60957" rtlCol="0" anchor="ctr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6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sz="3000">
                <a:solidFill>
                  <a:srgbClr val="007CFF"/>
                </a:solidFill>
                <a:latin typeface="Calibri"/>
              </a:rPr>
              <a:t>Законодательные изменения в сфере земли и недвижимости  </a:t>
            </a:r>
            <a:endParaRPr/>
          </a:p>
        </p:txBody>
      </p:sp>
      <p:sp>
        <p:nvSpPr>
          <p:cNvPr id="925576260" name="Скругленный прямоугольник 10"/>
          <p:cNvSpPr/>
          <p:nvPr/>
        </p:nvSpPr>
        <p:spPr bwMode="auto">
          <a:xfrm>
            <a:off x="241382" y="813600"/>
            <a:ext cx="11605702" cy="1008170"/>
          </a:xfrm>
          <a:prstGeom prst="roundRect">
            <a:avLst>
              <a:gd name="adj" fmla="val 16667"/>
            </a:avLst>
          </a:prstGeom>
          <a:solidFill>
            <a:srgbClr val="007C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Приказ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Росреестра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от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19.01.2026 № П/0005/26 «О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внесении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изменений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в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приложения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№ 1 и № 2 к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приказу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Федеральной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службы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государственной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регистрации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,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картографии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endParaRPr/>
          </a:p>
          <a:p>
            <a:pPr marL="0" marR="0" lvl="0" indent="0" algn="ctr" defTabSz="46565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от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18 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мая</a:t>
            </a: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2022г. № П/0188»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endParaRPr sz="4200" b="1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1423393972" name="Таблица 1423393971"/>
          <p:cNvGraphicFramePr>
            <a:graphicFrameLocks xmlns:a="http://schemas.openxmlformats.org/drawingml/2006/main"/>
          </p:cNvGraphicFramePr>
          <p:nvPr/>
        </p:nvGraphicFramePr>
        <p:xfrm>
          <a:off x="293148" y="2325672"/>
          <a:ext cx="11593001" cy="417576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6390000"/>
                <a:gridCol w="5203001"/>
              </a:tblGrid>
              <a:tr h="523236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/>
                        <a:t>Было</a:t>
                      </a:r>
                      <a:endParaRPr sz="3200"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/>
                        <a:t>Стало</a:t>
                      </a:r>
                      <a:endParaRPr/>
                    </a:p>
                  </a:txBody>
                  <a:tcPr anchor="ctr"/>
                </a:tc>
              </a:tr>
              <a:tr h="748915">
                <a:tc>
                  <a:txBody>
                    <a:bodyPr/>
                    <a:p>
                      <a:pPr>
                        <a:defRPr/>
                      </a:pPr>
                      <a:r>
                        <a:rPr sz="1600" b="1"/>
                        <a:t>Срок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принятия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решения</a:t>
                      </a:r>
                      <a:r>
                        <a:rPr sz="1600" b="1"/>
                        <a:t> о </a:t>
                      </a:r>
                      <a:r>
                        <a:rPr sz="1600" b="1"/>
                        <a:t>включении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или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об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отказе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во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включении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сведений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об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ассоциации</a:t>
                      </a:r>
                      <a:r>
                        <a:rPr sz="1600" b="1"/>
                        <a:t> (</a:t>
                      </a:r>
                      <a:r>
                        <a:rPr sz="1600" b="1"/>
                        <a:t>союзе</a:t>
                      </a:r>
                      <a:r>
                        <a:rPr sz="1600" b="1"/>
                        <a:t>) в </a:t>
                      </a:r>
                      <a:r>
                        <a:rPr sz="1600" b="1"/>
                        <a:t>реестр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саморегулируемых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организаций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кадастровых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инженеров</a:t>
                      </a:r>
                      <a:r>
                        <a:rPr sz="1600" b="1"/>
                        <a:t> (СРО КИ) </a:t>
                      </a:r>
                      <a:r>
                        <a:rPr sz="1600" b="1"/>
                        <a:t>составляет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12</a:t>
                      </a:r>
                      <a:r>
                        <a:rPr lang="ru-RU" sz="1600" b="1"/>
                        <a:t> </a:t>
                      </a:r>
                      <a:r>
                        <a:rPr lang="ru-RU" sz="1600" b="1"/>
                        <a:t>р.д</a:t>
                      </a:r>
                      <a:r>
                        <a:rPr sz="1600" b="1"/>
                        <a:t>.</a:t>
                      </a:r>
                      <a:endParaRPr sz="1600" b="1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600" b="1"/>
                        <a:t>Срок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принятия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решения</a:t>
                      </a:r>
                      <a:r>
                        <a:rPr sz="1600" b="1"/>
                        <a:t> о </a:t>
                      </a:r>
                      <a:r>
                        <a:rPr sz="1600" b="1"/>
                        <a:t>включении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или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об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отказе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во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включении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сведений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об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ассоциации</a:t>
                      </a:r>
                      <a:r>
                        <a:rPr sz="1600" b="1"/>
                        <a:t> (</a:t>
                      </a:r>
                      <a:r>
                        <a:rPr sz="1600" b="1"/>
                        <a:t>союзе</a:t>
                      </a:r>
                      <a:r>
                        <a:rPr sz="1600" b="1"/>
                        <a:t>) в </a:t>
                      </a:r>
                      <a:r>
                        <a:rPr sz="1600" b="1"/>
                        <a:t>реестр</a:t>
                      </a:r>
                      <a:r>
                        <a:rPr sz="1600" b="1"/>
                        <a:t> СРО КИ </a:t>
                      </a:r>
                      <a:r>
                        <a:rPr sz="1600" b="1"/>
                        <a:t>составляет</a:t>
                      </a:r>
                      <a:r>
                        <a:rPr sz="1600" b="1"/>
                        <a:t> 9 </a:t>
                      </a:r>
                      <a:r>
                        <a:rPr sz="1600" b="1"/>
                        <a:t>рабочих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дней</a:t>
                      </a:r>
                      <a:r>
                        <a:rPr sz="1600" b="1"/>
                        <a:t>.</a:t>
                      </a:r>
                      <a:endParaRPr/>
                    </a:p>
                  </a:txBody>
                  <a:tcPr/>
                </a:tc>
              </a:tr>
              <a:tr h="1950720">
                <a:tc>
                  <a:txBody>
                    <a:bodyPr/>
                    <a:p>
                      <a:pPr>
                        <a:defRPr/>
                      </a:pPr>
                      <a:r>
                        <a:rPr sz="1600" b="1"/>
                        <a:t>В </a:t>
                      </a:r>
                      <a:r>
                        <a:rPr sz="1600" b="1"/>
                        <a:t>орган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федерального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государственного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надзора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предоставляются</a:t>
                      </a:r>
                      <a:r>
                        <a:rPr sz="1600" b="1"/>
                        <a:t> в </a:t>
                      </a:r>
                      <a:r>
                        <a:rPr sz="1600" b="1"/>
                        <a:t>том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числе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копии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документов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членов</a:t>
                      </a:r>
                      <a:r>
                        <a:rPr sz="1600" b="1"/>
                        <a:t> СРО КИ: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sz="1600" b="1"/>
                        <a:t>-</a:t>
                      </a:r>
                      <a:r>
                        <a:rPr sz="1600" b="1"/>
                        <a:t>удостоверяющих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личность</a:t>
                      </a:r>
                      <a:r>
                        <a:rPr sz="1600" b="1"/>
                        <a:t> и </a:t>
                      </a:r>
                      <a:r>
                        <a:rPr sz="1600" b="1"/>
                        <a:t>подтверждающих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гражданство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Российской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Федерации</a:t>
                      </a:r>
                      <a:r>
                        <a:rPr sz="1600" b="1"/>
                        <a:t>;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sz="1600" b="1"/>
                        <a:t>-</a:t>
                      </a:r>
                      <a:r>
                        <a:rPr sz="1600" b="1"/>
                        <a:t>документов</a:t>
                      </a:r>
                      <a:r>
                        <a:rPr sz="1600" b="1"/>
                        <a:t>, </a:t>
                      </a:r>
                      <a:r>
                        <a:rPr sz="1600" b="1"/>
                        <a:t>подтверждающих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отсутствие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наказания</a:t>
                      </a:r>
                      <a:r>
                        <a:rPr sz="1600" b="1"/>
                        <a:t> в </a:t>
                      </a:r>
                      <a:r>
                        <a:rPr sz="1600" b="1"/>
                        <a:t>виде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дисквалификации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за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нарушение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законодательства</a:t>
                      </a:r>
                      <a:r>
                        <a:rPr sz="1600" b="1"/>
                        <a:t>;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sz="1600" b="1"/>
                        <a:t>-</a:t>
                      </a:r>
                      <a:r>
                        <a:rPr sz="1600" b="1"/>
                        <a:t>документов</a:t>
                      </a:r>
                      <a:r>
                        <a:rPr sz="1600" b="1"/>
                        <a:t>, </a:t>
                      </a:r>
                      <a:r>
                        <a:rPr sz="1600" b="1"/>
                        <a:t>подтверждающих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отсутствие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непогашенной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или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неснятой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судимости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за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совершение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умышленного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преступления</a:t>
                      </a:r>
                      <a:r>
                        <a:rPr sz="1600" b="1"/>
                        <a:t>;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sz="1600" b="1"/>
                        <a:t>-</a:t>
                      </a:r>
                      <a:r>
                        <a:rPr sz="1600" b="1"/>
                        <a:t>копии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документа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об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уплате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государственной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пошлины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за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включение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сведений</a:t>
                      </a:r>
                      <a:r>
                        <a:rPr sz="1600" b="1"/>
                        <a:t> о </a:t>
                      </a:r>
                      <a:r>
                        <a:rPr sz="1600" b="1"/>
                        <a:t>некоммерческой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организации</a:t>
                      </a:r>
                      <a:r>
                        <a:rPr sz="1600" b="1"/>
                        <a:t> в </a:t>
                      </a:r>
                      <a:r>
                        <a:rPr sz="1600" b="1"/>
                        <a:t>Реестр</a:t>
                      </a:r>
                      <a:r>
                        <a:rPr sz="1600" b="1"/>
                        <a:t> СРО КИ.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600" b="1"/>
                        <a:t>Указанные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документы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запрашиваются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органом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федерального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государственного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надзора</a:t>
                      </a:r>
                      <a:r>
                        <a:rPr sz="1600" b="1"/>
                        <a:t> в </a:t>
                      </a:r>
                      <a:r>
                        <a:rPr sz="1600" b="1"/>
                        <a:t>порядке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межведомственного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взаимодействия</a:t>
                      </a:r>
                      <a:r>
                        <a:rPr sz="1600" b="1"/>
                        <a:t>.</a:t>
                      </a:r>
                      <a:endParaRPr/>
                    </a:p>
                    <a:p>
                      <a:pPr algn="just">
                        <a:defRPr/>
                      </a:pPr>
                      <a:r>
                        <a:rPr sz="1600" b="1"/>
                        <a:t>Предоставляемые</a:t>
                      </a:r>
                      <a:r>
                        <a:rPr sz="1600" b="1"/>
                        <a:t> в </a:t>
                      </a:r>
                      <a:r>
                        <a:rPr sz="1600" b="1"/>
                        <a:t>орган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федерального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государственного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надзора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документы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должны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быть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подписаны</a:t>
                      </a:r>
                      <a:r>
                        <a:rPr sz="1600" b="1"/>
                        <a:t>:</a:t>
                      </a:r>
                      <a:endParaRPr/>
                    </a:p>
                    <a:p>
                      <a:pPr marL="179704" algn="just">
                        <a:defRPr/>
                      </a:pPr>
                      <a:r>
                        <a:rPr sz="1600" b="1"/>
                        <a:t>либо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усиленной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квалифицированной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электронной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подписью</a:t>
                      </a:r>
                      <a:r>
                        <a:rPr sz="1600" b="1"/>
                        <a:t>,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sz="1600" b="1"/>
                        <a:t>либо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усиленной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неквалифицированной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электронной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подписью</a:t>
                      </a:r>
                      <a:r>
                        <a:rPr sz="1600" b="1"/>
                        <a:t>.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11453658" name="Скругленный прямоугольник 11"/>
          <p:cNvSpPr/>
          <p:nvPr/>
        </p:nvSpPr>
        <p:spPr bwMode="auto">
          <a:xfrm>
            <a:off x="3606957" y="1821771"/>
            <a:ext cx="4762498" cy="503901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5111">
              <a:defRPr/>
            </a:pPr>
            <a:r>
              <a:rPr sz="2200" b="1">
                <a:solidFill>
                  <a:schemeClr val="bg1"/>
                </a:solidFill>
                <a:latin typeface="Arial"/>
                <a:ea typeface="Arial"/>
                <a:cs typeface="Arial"/>
              </a:rPr>
              <a:t>Вступил в силу 19.04.2026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57023061" name="object 2"/>
          <p:cNvGrpSpPr/>
          <p:nvPr/>
        </p:nvGrpSpPr>
        <p:grpSpPr bwMode="auto">
          <a:xfrm>
            <a:off x="-15238" y="0"/>
            <a:ext cx="12191998" cy="6858000"/>
            <a:chOff x="0" y="0"/>
            <a:chExt cx="12191998" cy="6858000"/>
          </a:xfrm>
        </p:grpSpPr>
        <p:pic>
          <p:nvPicPr>
            <p:cNvPr id="567325423" name="object 3"/>
            <p:cNvPicPr/>
            <p:nvPr/>
          </p:nvPicPr>
          <p:blipFill>
            <a:blip r:embed="rId2"/>
            <a:stretch/>
          </p:blipFill>
          <p:spPr bwMode="auto">
            <a:xfrm>
              <a:off x="0" y="0"/>
              <a:ext cx="12191998" cy="6858000"/>
            </a:xfrm>
            <a:prstGeom prst="rect">
              <a:avLst/>
            </a:prstGeom>
          </p:spPr>
        </p:pic>
        <p:sp>
          <p:nvSpPr>
            <p:cNvPr id="1765444898" name="object 4"/>
            <p:cNvSpPr/>
            <p:nvPr/>
          </p:nvSpPr>
          <p:spPr bwMode="auto">
            <a:xfrm>
              <a:off x="0" y="1949193"/>
              <a:ext cx="12191998" cy="3080385"/>
            </a:xfrm>
            <a:custGeom>
              <a:avLst/>
              <a:gdLst/>
              <a:ahLst/>
              <a:cxnLst/>
              <a:rect l="l" t="t" r="r" b="b"/>
              <a:pathLst>
                <a:path w="12192000" h="3080385" fill="norm" stroke="1" extrusionOk="0">
                  <a:moveTo>
                    <a:pt x="12192000" y="0"/>
                  </a:moveTo>
                  <a:lnTo>
                    <a:pt x="0" y="0"/>
                  </a:lnTo>
                  <a:lnTo>
                    <a:pt x="0" y="3080004"/>
                  </a:lnTo>
                  <a:lnTo>
                    <a:pt x="12192000" y="30800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1462285410" name="object 5"/>
            <p:cNvPicPr/>
            <p:nvPr/>
          </p:nvPicPr>
          <p:blipFill>
            <a:blip r:embed="rId3"/>
            <a:stretch/>
          </p:blipFill>
          <p:spPr bwMode="auto">
            <a:xfrm>
              <a:off x="635506" y="4187"/>
              <a:ext cx="11556490" cy="6853806"/>
            </a:xfrm>
            <a:prstGeom prst="rect">
              <a:avLst/>
            </a:prstGeom>
          </p:spPr>
        </p:pic>
        <p:pic>
          <p:nvPicPr>
            <p:cNvPr id="289634300" name="object 6"/>
            <p:cNvPicPr/>
            <p:nvPr/>
          </p:nvPicPr>
          <p:blipFill>
            <a:blip r:embed="rId4"/>
            <a:stretch/>
          </p:blipFill>
          <p:spPr bwMode="auto">
            <a:xfrm>
              <a:off x="387760" y="202482"/>
              <a:ext cx="823878" cy="914580"/>
            </a:xfrm>
            <a:prstGeom prst="rect">
              <a:avLst/>
            </a:prstGeom>
          </p:spPr>
        </p:pic>
        <p:pic>
          <p:nvPicPr>
            <p:cNvPr id="684240590" name="object 7"/>
            <p:cNvPicPr/>
            <p:nvPr/>
          </p:nvPicPr>
          <p:blipFill>
            <a:blip r:embed="rId5"/>
            <a:stretch/>
          </p:blipFill>
          <p:spPr bwMode="auto">
            <a:xfrm>
              <a:off x="1336212" y="425484"/>
              <a:ext cx="1550495" cy="578952"/>
            </a:xfrm>
            <a:prstGeom prst="rect">
              <a:avLst/>
            </a:prstGeom>
          </p:spPr>
        </p:pic>
        <p:pic>
          <p:nvPicPr>
            <p:cNvPr id="1330413006" name="object 8"/>
            <p:cNvPicPr/>
            <p:nvPr/>
          </p:nvPicPr>
          <p:blipFill>
            <a:blip r:embed="rId6"/>
            <a:stretch/>
          </p:blipFill>
          <p:spPr bwMode="auto">
            <a:xfrm>
              <a:off x="5861301" y="0"/>
              <a:ext cx="6330694" cy="6857995"/>
            </a:xfrm>
            <a:prstGeom prst="rect">
              <a:avLst/>
            </a:prstGeom>
          </p:spPr>
        </p:pic>
        <p:pic>
          <p:nvPicPr>
            <p:cNvPr id="783667343" name="object 9"/>
            <p:cNvPicPr/>
            <p:nvPr/>
          </p:nvPicPr>
          <p:blipFill>
            <a:blip r:embed="rId7"/>
            <a:stretch/>
          </p:blipFill>
          <p:spPr bwMode="auto">
            <a:xfrm>
              <a:off x="7405114" y="1481325"/>
              <a:ext cx="3860289" cy="3858765"/>
            </a:xfrm>
            <a:prstGeom prst="rect">
              <a:avLst/>
            </a:prstGeom>
          </p:spPr>
        </p:pic>
        <p:pic>
          <p:nvPicPr>
            <p:cNvPr id="1838411292" name="object 10"/>
            <p:cNvPicPr/>
            <p:nvPr/>
          </p:nvPicPr>
          <p:blipFill>
            <a:blip r:embed="rId8"/>
            <a:stretch/>
          </p:blipFill>
          <p:spPr bwMode="auto">
            <a:xfrm>
              <a:off x="1175001" y="638553"/>
              <a:ext cx="1723644" cy="411477"/>
            </a:xfrm>
            <a:prstGeom prst="rect">
              <a:avLst/>
            </a:prstGeom>
          </p:spPr>
        </p:pic>
      </p:grpSp>
      <p:sp>
        <p:nvSpPr>
          <p:cNvPr id="1640524377" name="object 11"/>
          <p:cNvSpPr txBox="1"/>
          <p:nvPr/>
        </p:nvSpPr>
        <p:spPr bwMode="auto">
          <a:xfrm>
            <a:off x="1296666" y="667001"/>
            <a:ext cx="1370328" cy="419536"/>
          </a:xfrm>
          <a:prstGeom prst="rect">
            <a:avLst/>
          </a:prstGeom>
        </p:spPr>
        <p:txBody>
          <a:bodyPr vert="horz" wrap="square" lIns="0" tIns="13332" rIns="0" bIns="0" rtlCol="0">
            <a:spAutoFit/>
          </a:bodyPr>
          <a:lstStyle/>
          <a:p>
            <a:pPr marL="12699" marR="5078">
              <a:lnSpc>
                <a:spcPct val="102299"/>
              </a:lnSpc>
              <a:spcBef>
                <a:spcPts val="103"/>
              </a:spcBef>
              <a:defRPr/>
            </a:pPr>
            <a:r>
              <a:rPr sz="650" spc="-9">
                <a:solidFill>
                  <a:srgbClr val="FFFFFF"/>
                </a:solidFill>
                <a:latin typeface="Yu Gothic UI"/>
                <a:cs typeface="Yu Gothic UI"/>
              </a:rPr>
              <a:t>Управление Федеральной</a:t>
            </a:r>
            <a:r>
              <a:rPr lang="ru-RU" sz="650" spc="-9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13">
                <a:solidFill>
                  <a:srgbClr val="FFFFFF"/>
                </a:solidFill>
                <a:latin typeface="Yu Gothic UI"/>
                <a:cs typeface="Yu Gothic UI"/>
              </a:rPr>
              <a:t>службы</a:t>
            </a:r>
            <a:r>
              <a:rPr sz="650" spc="-163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9">
                <a:solidFill>
                  <a:srgbClr val="FFFFFF"/>
                </a:solidFill>
                <a:latin typeface="Yu Gothic UI"/>
                <a:cs typeface="Yu Gothic UI"/>
              </a:rPr>
              <a:t>государственной регистрации, </a:t>
            </a:r>
            <a:r>
              <a:rPr sz="650" spc="-2">
                <a:solidFill>
                  <a:srgbClr val="FFFFFF"/>
                </a:solidFill>
                <a:latin typeface="Yu Gothic UI"/>
                <a:cs typeface="Yu Gothic UI"/>
              </a:rPr>
              <a:t> кадастра</a:t>
            </a:r>
            <a:r>
              <a:rPr sz="650" spc="-38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13">
                <a:solidFill>
                  <a:srgbClr val="FFFFFF"/>
                </a:solidFill>
                <a:latin typeface="Yu Gothic UI"/>
                <a:cs typeface="Yu Gothic UI"/>
              </a:rPr>
              <a:t>и</a:t>
            </a:r>
            <a:r>
              <a:rPr sz="650" spc="-9">
                <a:solidFill>
                  <a:srgbClr val="FFFFFF"/>
                </a:solidFill>
                <a:latin typeface="Yu Gothic UI"/>
                <a:cs typeface="Yu Gothic UI"/>
              </a:rPr>
              <a:t> картографии</a:t>
            </a:r>
            <a:endParaRPr sz="650">
              <a:latin typeface="Yu Gothic UI"/>
              <a:cs typeface="Yu Gothic UI"/>
            </a:endParaRPr>
          </a:p>
          <a:p>
            <a:pPr marL="12699">
              <a:lnSpc>
                <a:spcPct val="100000"/>
              </a:lnSpc>
              <a:spcBef>
                <a:spcPts val="18"/>
              </a:spcBef>
              <a:defRPr/>
            </a:pPr>
            <a:r>
              <a:rPr sz="650" spc="-18">
                <a:solidFill>
                  <a:srgbClr val="FFFFFF"/>
                </a:solidFill>
                <a:latin typeface="Yu Gothic UI"/>
                <a:cs typeface="Yu Gothic UI"/>
              </a:rPr>
              <a:t>по </a:t>
            </a:r>
            <a:r>
              <a:rPr lang="ru-RU" sz="650" spc="-9">
                <a:solidFill>
                  <a:srgbClr val="FFFFFF"/>
                </a:solidFill>
                <a:latin typeface="Yu Gothic UI"/>
                <a:cs typeface="Yu Gothic UI"/>
              </a:rPr>
              <a:t>Ярославской</a:t>
            </a:r>
            <a:r>
              <a:rPr sz="650" spc="-18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13">
                <a:solidFill>
                  <a:srgbClr val="FFFFFF"/>
                </a:solidFill>
                <a:latin typeface="Yu Gothic UI"/>
                <a:cs typeface="Yu Gothic UI"/>
              </a:rPr>
              <a:t>об</a:t>
            </a:r>
            <a:r>
              <a:rPr sz="650" spc="-18">
                <a:solidFill>
                  <a:srgbClr val="FFFFFF"/>
                </a:solidFill>
                <a:latin typeface="Yu Gothic UI"/>
                <a:cs typeface="Yu Gothic UI"/>
              </a:rPr>
              <a:t>л</a:t>
            </a:r>
            <a:r>
              <a:rPr sz="650">
                <a:solidFill>
                  <a:srgbClr val="FFFFFF"/>
                </a:solidFill>
                <a:latin typeface="Yu Gothic UI"/>
                <a:cs typeface="Yu Gothic UI"/>
              </a:rPr>
              <a:t>а</a:t>
            </a:r>
            <a:r>
              <a:rPr sz="650" spc="-2">
                <a:solidFill>
                  <a:srgbClr val="FFFFFF"/>
                </a:solidFill>
                <a:latin typeface="Yu Gothic UI"/>
                <a:cs typeface="Yu Gothic UI"/>
              </a:rPr>
              <a:t>ст</a:t>
            </a:r>
            <a:r>
              <a:rPr sz="650" spc="-13">
                <a:solidFill>
                  <a:srgbClr val="FFFFFF"/>
                </a:solidFill>
                <a:latin typeface="Yu Gothic UI"/>
                <a:cs typeface="Yu Gothic UI"/>
              </a:rPr>
              <a:t>и</a:t>
            </a:r>
            <a:endParaRPr sz="650">
              <a:latin typeface="Yu Gothic UI"/>
              <a:cs typeface="Yu Gothic UI"/>
            </a:endParaRPr>
          </a:p>
        </p:txBody>
      </p:sp>
      <p:sp>
        <p:nvSpPr>
          <p:cNvPr id="1400129223" name="object 13"/>
          <p:cNvSpPr txBox="1"/>
          <p:nvPr/>
        </p:nvSpPr>
        <p:spPr bwMode="auto">
          <a:xfrm>
            <a:off x="0" y="1634146"/>
            <a:ext cx="7075181" cy="4929482"/>
          </a:xfrm>
          <a:prstGeom prst="rect">
            <a:avLst/>
          </a:prstGeom>
        </p:spPr>
        <p:txBody>
          <a:bodyPr vert="horz" wrap="square" lIns="0" tIns="13332" rIns="0" bIns="0" rtlCol="0">
            <a:spAutoFit/>
          </a:bodyPr>
          <a:lstStyle/>
          <a:p>
            <a:pPr marL="12699" marR="445770">
              <a:lnSpc>
                <a:spcPct val="100000"/>
              </a:lnSpc>
              <a:spcBef>
                <a:spcPts val="103"/>
              </a:spcBef>
              <a:defRPr/>
            </a:pPr>
            <a:endParaRPr lang="ru-RU" sz="2000" b="1">
              <a:solidFill>
                <a:srgbClr val="008BFF"/>
              </a:solidFill>
              <a:latin typeface="Arial"/>
              <a:cs typeface="Arial"/>
            </a:endParaRPr>
          </a:p>
          <a:p>
            <a:pPr marL="12699" marR="445770" algn="ctr">
              <a:spcBef>
                <a:spcPts val="103"/>
              </a:spcBef>
              <a:defRPr/>
            </a:pPr>
            <a:endParaRPr lang="ru-RU" sz="3200" b="1" spc="-1">
              <a:solidFill>
                <a:srgbClr val="008BFF"/>
              </a:solidFill>
              <a:latin typeface="Arial"/>
              <a:cs typeface="Arial"/>
            </a:endParaRPr>
          </a:p>
          <a:p>
            <a:pPr marL="12699" marR="445770" algn="ctr">
              <a:spcBef>
                <a:spcPts val="103"/>
              </a:spcBef>
              <a:defRPr/>
            </a:pPr>
            <a:r>
              <a:rPr lang="ru-RU" sz="3200" b="1" spc="-1">
                <a:solidFill>
                  <a:srgbClr val="008BFF"/>
                </a:solidFill>
                <a:latin typeface="Arial"/>
                <a:cs typeface="Arial"/>
              </a:rPr>
              <a:t>Ошибки кадастровых инженеров при </a:t>
            </a:r>
            <a:endParaRPr/>
          </a:p>
          <a:p>
            <a:pPr marL="12699" marR="445770" algn="ctr">
              <a:spcBef>
                <a:spcPts val="103"/>
              </a:spcBef>
              <a:defRPr/>
            </a:pPr>
            <a:r>
              <a:rPr lang="ru-RU" sz="3200" b="1" spc="-1">
                <a:solidFill>
                  <a:srgbClr val="008BFF"/>
                </a:solidFill>
                <a:latin typeface="Arial"/>
                <a:cs typeface="Arial"/>
              </a:rPr>
              <a:t>подготовке межевых и технических планов</a:t>
            </a:r>
            <a:endParaRPr/>
          </a:p>
          <a:p>
            <a:pPr marL="12699" marR="445770" algn="ctr">
              <a:spcBef>
                <a:spcPts val="102"/>
              </a:spcBef>
              <a:defRPr/>
            </a:pPr>
            <a:br>
              <a:rPr lang="ru-RU" sz="3200" b="1" spc="-1">
                <a:solidFill>
                  <a:srgbClr val="008BFF"/>
                </a:solidFill>
                <a:latin typeface="Arial"/>
                <a:cs typeface="Arial"/>
              </a:rPr>
            </a:br>
            <a:r>
              <a:rPr sz="2000" b="1">
                <a:solidFill>
                  <a:srgbClr val="008BFF"/>
                </a:solidFill>
                <a:latin typeface="Arial"/>
                <a:cs typeface="Arial"/>
              </a:rPr>
              <a:t> </a:t>
            </a:r>
            <a:endParaRPr sz="2600" b="1">
              <a:solidFill>
                <a:srgbClr val="008BFF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3"/>
              </a:spcBef>
              <a:defRPr/>
            </a:pPr>
            <a:endParaRPr lang="en-US" sz="21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3"/>
              </a:spcBef>
              <a:defRPr/>
            </a:pPr>
            <a:endParaRPr lang="en-US" sz="21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3"/>
              </a:spcBef>
              <a:defRPr/>
            </a:pPr>
            <a:endParaRPr sz="2150">
              <a:latin typeface="Microsoft Sans Serif"/>
              <a:cs typeface="Microsoft Sans Serif"/>
            </a:endParaRPr>
          </a:p>
          <a:p>
            <a:pPr marL="302895">
              <a:lnSpc>
                <a:spcPct val="100000"/>
              </a:lnSpc>
              <a:defRPr/>
            </a:pPr>
            <a:r>
              <a:rPr sz="1600" spc="2">
                <a:solidFill>
                  <a:srgbClr val="FFFFFF"/>
                </a:solidFill>
                <a:latin typeface="Microsoft Sans Serif"/>
                <a:cs typeface="Microsoft Sans Serif"/>
              </a:rPr>
              <a:t>4 сентября 2026 </a:t>
            </a:r>
            <a:r>
              <a:rPr sz="1600" spc="-103">
                <a:solidFill>
                  <a:srgbClr val="FFFFFF"/>
                </a:solidFill>
                <a:latin typeface="Microsoft Sans Serif"/>
                <a:cs typeface="Microsoft Sans Serif"/>
              </a:rPr>
              <a:t>г.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922743373" name="Graphic 389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7907620" y="1957227"/>
            <a:ext cx="2540889" cy="30826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5343667" name="Номер слайда 1"/>
          <p:cNvSpPr>
            <a:spLocks noGrp="1"/>
          </p:cNvSpPr>
          <p:nvPr>
            <p:ph type="sldNum" sz="quarter" idx="10"/>
          </p:nvPr>
        </p:nvSpPr>
        <p:spPr bwMode="auto">
          <a:xfrm>
            <a:off x="8743948" y="6423786"/>
            <a:ext cx="2743200" cy="365124"/>
          </a:xfrm>
        </p:spPr>
        <p:txBody>
          <a:bodyPr/>
          <a:lstStyle/>
          <a:p>
            <a:pPr>
              <a:defRPr/>
            </a:pPr>
            <a:fld id="{C2BC5D48-AE7B-1F54-CCC2-6E3AB45130F1}" type="slidenum">
              <a:rPr lang="en-US"/>
              <a:t/>
            </a:fld>
            <a:endParaRPr lang="en-US"/>
          </a:p>
        </p:txBody>
      </p:sp>
      <p:sp>
        <p:nvSpPr>
          <p:cNvPr id="1958705369" name="Заголовок 1"/>
          <p:cNvSpPr txBox="1"/>
          <p:nvPr/>
        </p:nvSpPr>
        <p:spPr bwMode="auto">
          <a:xfrm>
            <a:off x="801277" y="-11895"/>
            <a:ext cx="11178198" cy="825498"/>
          </a:xfrm>
          <a:prstGeom prst="rect">
            <a:avLst/>
          </a:prstGeom>
        </p:spPr>
        <p:txBody>
          <a:bodyPr vert="horz" lIns="121919" tIns="60959" rIns="121919" bIns="60959" rtlCol="0" anchor="ctr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8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sz="3000">
                <a:solidFill>
                  <a:srgbClr val="007CFF"/>
                </a:solidFill>
                <a:latin typeface="Calibri"/>
              </a:rPr>
              <a:t>Ошибки кадастровых инженеров при подготовке </a:t>
            </a:r>
            <a:endParaRPr/>
          </a:p>
          <a:p>
            <a:pPr algn="ctr">
              <a:defRPr/>
            </a:pPr>
            <a:r>
              <a:rPr sz="3000">
                <a:solidFill>
                  <a:srgbClr val="007CFF"/>
                </a:solidFill>
                <a:latin typeface="Calibri"/>
              </a:rPr>
              <a:t>межевых планов  </a:t>
            </a:r>
            <a:endParaRPr/>
          </a:p>
        </p:txBody>
      </p:sp>
      <p:sp>
        <p:nvSpPr>
          <p:cNvPr id="682261658" name="Заголовок 1"/>
          <p:cNvSpPr txBox="1"/>
          <p:nvPr/>
        </p:nvSpPr>
        <p:spPr bwMode="auto">
          <a:xfrm>
            <a:off x="722257" y="1863476"/>
            <a:ext cx="11257217" cy="4560309"/>
          </a:xfrm>
          <a:prstGeom prst="rect">
            <a:avLst/>
          </a:prstGeom>
        </p:spPr>
        <p:txBody>
          <a:bodyPr vertOverflow="overflow" horzOverflow="overflow" vert="horz" wrap="square" lIns="121918" tIns="60958" rIns="121918" bIns="60958" numCol="1" spcCol="0" rtlCol="0" fromWordArt="0" anchor="ctr" anchorCtr="0" forceAA="0" compatLnSpc="0">
            <a:normAutofit fontScale="87500" lnSpcReduction="20000"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8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Пересечение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границ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образуемых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земельных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участков</a:t>
            </a:r>
            <a:r>
              <a:rPr sz="2800">
                <a:solidFill>
                  <a:schemeClr val="tx1"/>
                </a:solidFill>
                <a:latin typeface=" Arial"/>
              </a:rPr>
              <a:t> с </a:t>
            </a:r>
            <a:r>
              <a:rPr sz="2800">
                <a:solidFill>
                  <a:schemeClr val="tx1"/>
                </a:solidFill>
                <a:latin typeface=" Arial"/>
              </a:rPr>
              <a:t>границами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других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земельных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участков</a:t>
            </a:r>
            <a:r>
              <a:rPr sz="2800">
                <a:solidFill>
                  <a:schemeClr val="tx1"/>
                </a:solidFill>
                <a:latin typeface=" Arial"/>
              </a:rPr>
              <a:t>, </a:t>
            </a:r>
            <a:r>
              <a:rPr sz="2800">
                <a:solidFill>
                  <a:schemeClr val="tx1"/>
                </a:solidFill>
                <a:latin typeface=" Arial"/>
              </a:rPr>
              <a:t>муниципальных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образований</a:t>
            </a:r>
            <a:endParaRPr sz="2800">
              <a:solidFill>
                <a:schemeClr val="tx1"/>
              </a:solidFill>
              <a:latin typeface=" Arial"/>
            </a:endParaRPr>
          </a:p>
          <a:p>
            <a:pPr>
              <a:defRPr/>
            </a:pPr>
            <a:endParaRPr sz="2800">
              <a:latin typeface=" Arial"/>
            </a:endParaRPr>
          </a:p>
          <a:p>
            <a:pPr>
              <a:defRPr/>
            </a:pP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Отсутствие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в </a:t>
            </a:r>
            <a:r>
              <a:rPr sz="2800">
                <a:solidFill>
                  <a:schemeClr val="tx1"/>
                </a:solidFill>
                <a:latin typeface=" Arial"/>
              </a:rPr>
              <a:t>межевом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плане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обоснования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уточнения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границ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земельного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участка</a:t>
            </a:r>
            <a:r>
              <a:rPr sz="2800">
                <a:solidFill>
                  <a:schemeClr val="tx1"/>
                </a:solidFill>
                <a:latin typeface=" Arial"/>
              </a:rPr>
              <a:t>, </a:t>
            </a:r>
            <a:r>
              <a:rPr sz="2800">
                <a:solidFill>
                  <a:schemeClr val="tx1"/>
                </a:solidFill>
                <a:latin typeface=" Arial"/>
              </a:rPr>
              <a:t>реестровой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ошибки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endParaRPr/>
          </a:p>
          <a:p>
            <a:pPr>
              <a:defRPr/>
            </a:pPr>
            <a:r>
              <a:rPr sz="2800">
                <a:latin typeface=" Arial"/>
              </a:rPr>
              <a:t> </a:t>
            </a:r>
            <a:endParaRPr/>
          </a:p>
          <a:p>
            <a:pPr>
              <a:defRPr/>
            </a:pP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Нарушение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порядка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согласования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границ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земельных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участков</a:t>
            </a:r>
            <a:r>
              <a:rPr sz="2800">
                <a:solidFill>
                  <a:schemeClr val="tx1"/>
                </a:solidFill>
                <a:latin typeface=" Arial"/>
              </a:rPr>
              <a:t> и </a:t>
            </a:r>
            <a:r>
              <a:rPr sz="2800">
                <a:solidFill>
                  <a:schemeClr val="tx1"/>
                </a:solidFill>
                <a:latin typeface=" Arial"/>
              </a:rPr>
              <a:t>оформления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актов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согласования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местоположения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границ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земельного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участка</a:t>
            </a:r>
            <a:endParaRPr sz="2800">
              <a:solidFill>
                <a:schemeClr val="tx1"/>
              </a:solidFill>
              <a:latin typeface=" Arial"/>
            </a:endParaRPr>
          </a:p>
          <a:p>
            <a:pPr>
              <a:defRPr/>
            </a:pPr>
            <a:endParaRPr sz="2800">
              <a:latin typeface=" Arial"/>
            </a:endParaRPr>
          </a:p>
          <a:p>
            <a:pPr>
              <a:defRPr/>
            </a:pP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Площадь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образуемого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земельного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участка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не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соответствует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предельным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максимальным</a:t>
            </a:r>
            <a:r>
              <a:rPr sz="2800">
                <a:solidFill>
                  <a:schemeClr val="tx1"/>
                </a:solidFill>
                <a:latin typeface=" Arial"/>
              </a:rPr>
              <a:t>/</a:t>
            </a:r>
            <a:r>
              <a:rPr sz="2800">
                <a:solidFill>
                  <a:schemeClr val="tx1"/>
                </a:solidFill>
                <a:latin typeface=" Arial"/>
              </a:rPr>
              <a:t>минимальным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размерам</a:t>
            </a:r>
            <a:r>
              <a:rPr sz="2800">
                <a:solidFill>
                  <a:schemeClr val="tx1"/>
                </a:solidFill>
                <a:latin typeface=" Arial"/>
              </a:rPr>
              <a:t>, </a:t>
            </a:r>
            <a:r>
              <a:rPr sz="2800">
                <a:solidFill>
                  <a:schemeClr val="tx1"/>
                </a:solidFill>
                <a:latin typeface=" Arial"/>
              </a:rPr>
              <a:t>установленным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правилами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землепользования</a:t>
            </a:r>
            <a:r>
              <a:rPr sz="2800">
                <a:solidFill>
                  <a:schemeClr val="tx1"/>
                </a:solidFill>
                <a:latin typeface=" Arial"/>
              </a:rPr>
              <a:t> и </a:t>
            </a:r>
            <a:r>
              <a:rPr sz="2800">
                <a:solidFill>
                  <a:schemeClr val="tx1"/>
                </a:solidFill>
                <a:latin typeface=" Arial"/>
              </a:rPr>
              <a:t>застройки</a:t>
            </a:r>
            <a:endParaRPr sz="2800">
              <a:solidFill>
                <a:schemeClr val="tx1"/>
              </a:solidFill>
              <a:latin typeface=" Arial"/>
            </a:endParaRPr>
          </a:p>
          <a:p>
            <a:pPr>
              <a:defRPr/>
            </a:pPr>
            <a:endParaRPr sz="2800">
              <a:latin typeface=" Arial"/>
            </a:endParaRPr>
          </a:p>
          <a:p>
            <a:pPr>
              <a:defRPr/>
            </a:pP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Отсутствие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сведений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об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уникальном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номере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адресообразующего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элемента</a:t>
            </a:r>
            <a:endParaRPr sz="2800">
              <a:solidFill>
                <a:schemeClr val="tx1"/>
              </a:solidFill>
              <a:latin typeface=" Arial"/>
            </a:endParaRPr>
          </a:p>
          <a:p>
            <a:pPr>
              <a:defRPr/>
            </a:pPr>
            <a:endParaRPr/>
          </a:p>
          <a:p>
            <a:pPr>
              <a:defRPr/>
            </a:pPr>
            <a:endParaRPr/>
          </a:p>
        </p:txBody>
      </p:sp>
      <p:sp>
        <p:nvSpPr>
          <p:cNvPr id="2082872480" name="Скругленный прямоугольник 10"/>
          <p:cNvSpPr/>
          <p:nvPr/>
        </p:nvSpPr>
        <p:spPr bwMode="auto">
          <a:xfrm>
            <a:off x="648275" y="813602"/>
            <a:ext cx="10745678" cy="924081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Основания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для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приостановления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в 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соответствии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с 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частью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1 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статьи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26 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Закона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№ 218-ФЗ</a:t>
            </a:r>
            <a:endParaRPr sz="4200" b="1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945025683" name="Рисунок 1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553" y="1927350"/>
            <a:ext cx="536722" cy="463396"/>
          </a:xfrm>
          <a:prstGeom prst="rect">
            <a:avLst/>
          </a:prstGeom>
        </p:spPr>
      </p:pic>
      <p:pic>
        <p:nvPicPr>
          <p:cNvPr id="1394146914" name="Рисунок 1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553" y="2791812"/>
            <a:ext cx="536721" cy="463395"/>
          </a:xfrm>
          <a:prstGeom prst="rect">
            <a:avLst/>
          </a:prstGeom>
        </p:spPr>
      </p:pic>
      <p:pic>
        <p:nvPicPr>
          <p:cNvPr id="700936287" name="Рисунок 1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553" y="3680235"/>
            <a:ext cx="536721" cy="463395"/>
          </a:xfrm>
          <a:prstGeom prst="rect">
            <a:avLst/>
          </a:prstGeom>
        </p:spPr>
      </p:pic>
      <p:pic>
        <p:nvPicPr>
          <p:cNvPr id="1921520591" name="Рисунок 1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553" y="4595089"/>
            <a:ext cx="536721" cy="463395"/>
          </a:xfrm>
          <a:prstGeom prst="rect">
            <a:avLst/>
          </a:prstGeom>
        </p:spPr>
      </p:pic>
      <p:pic>
        <p:nvPicPr>
          <p:cNvPr id="1778494471" name="Рисунок 1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553" y="5593827"/>
            <a:ext cx="536721" cy="4633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2377213" name="Номер слайда 1"/>
          <p:cNvSpPr>
            <a:spLocks noGrp="1"/>
          </p:cNvSpPr>
          <p:nvPr>
            <p:ph type="sldNum" sz="quarter" idx="10"/>
          </p:nvPr>
        </p:nvSpPr>
        <p:spPr bwMode="auto">
          <a:xfrm>
            <a:off x="8743947" y="6423786"/>
            <a:ext cx="2743200" cy="365123"/>
          </a:xfrm>
        </p:spPr>
        <p:txBody>
          <a:bodyPr/>
          <a:lstStyle/>
          <a:p>
            <a:pPr>
              <a:defRPr/>
            </a:pPr>
            <a:fld id="{12F2FB58-4FF7-F9F0-A025-70DB40824D4C}" type="slidenum">
              <a:rPr lang="en-US"/>
              <a:t/>
            </a:fld>
            <a:endParaRPr lang="en-US"/>
          </a:p>
        </p:txBody>
      </p:sp>
      <p:sp>
        <p:nvSpPr>
          <p:cNvPr id="679781517" name="Заголовок 1"/>
          <p:cNvSpPr txBox="1"/>
          <p:nvPr/>
        </p:nvSpPr>
        <p:spPr bwMode="auto">
          <a:xfrm>
            <a:off x="801276" y="-11894"/>
            <a:ext cx="11178198" cy="825498"/>
          </a:xfrm>
          <a:prstGeom prst="rect">
            <a:avLst/>
          </a:prstGeom>
        </p:spPr>
        <p:txBody>
          <a:bodyPr vert="horz" lIns="121918" tIns="60958" rIns="121918" bIns="60958" rtlCol="0" anchor="ctr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7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sz="3000">
                <a:solidFill>
                  <a:srgbClr val="007CFF"/>
                </a:solidFill>
                <a:latin typeface="Calibri"/>
              </a:rPr>
              <a:t>Ошибки кадастровых инженеров при подготовке </a:t>
            </a:r>
            <a:endParaRPr/>
          </a:p>
          <a:p>
            <a:pPr algn="ctr">
              <a:defRPr/>
            </a:pPr>
            <a:r>
              <a:rPr sz="3000">
                <a:solidFill>
                  <a:srgbClr val="007CFF"/>
                </a:solidFill>
                <a:latin typeface="Calibri"/>
              </a:rPr>
              <a:t>технических планов  </a:t>
            </a:r>
            <a:endParaRPr/>
          </a:p>
        </p:txBody>
      </p:sp>
      <p:sp>
        <p:nvSpPr>
          <p:cNvPr id="3110186" name="Заголовок 1"/>
          <p:cNvSpPr txBox="1"/>
          <p:nvPr/>
        </p:nvSpPr>
        <p:spPr bwMode="auto">
          <a:xfrm>
            <a:off x="722257" y="1863477"/>
            <a:ext cx="11257217" cy="4560309"/>
          </a:xfrm>
          <a:prstGeom prst="rect">
            <a:avLst/>
          </a:prstGeom>
        </p:spPr>
        <p:txBody>
          <a:bodyPr vertOverflow="overflow" horzOverflow="overflow" vert="horz" wrap="square" lIns="121918" tIns="60958" rIns="121918" bIns="60958" numCol="1" spcCol="0" rtlCol="0" fromWordArt="0" anchor="ctr" anchorCtr="0" forceAA="0" compatLnSpc="0">
            <a:normAutofit fontScale="80000" lnSpcReduction="10000"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7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Подача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документов</a:t>
            </a:r>
            <a:r>
              <a:rPr sz="2800">
                <a:solidFill>
                  <a:schemeClr val="tx1"/>
                </a:solidFill>
                <a:latin typeface=" Arial"/>
              </a:rPr>
              <a:t> в </a:t>
            </a:r>
            <a:r>
              <a:rPr sz="2800">
                <a:solidFill>
                  <a:schemeClr val="tx1"/>
                </a:solidFill>
                <a:latin typeface=" Arial"/>
              </a:rPr>
              <a:t>отношении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объектов</a:t>
            </a:r>
            <a:r>
              <a:rPr sz="2800">
                <a:solidFill>
                  <a:schemeClr val="tx1"/>
                </a:solidFill>
                <a:latin typeface=" Arial"/>
              </a:rPr>
              <a:t>,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не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являющихся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объектами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недвижимости</a:t>
            </a:r>
            <a:endParaRPr sz="2800">
              <a:solidFill>
                <a:schemeClr val="tx1"/>
              </a:solidFill>
              <a:latin typeface=" Arial"/>
            </a:endParaRPr>
          </a:p>
          <a:p>
            <a:pPr>
              <a:defRPr/>
            </a:pPr>
            <a:endParaRPr sz="2800">
              <a:latin typeface=" Arial"/>
            </a:endParaRPr>
          </a:p>
          <a:p>
            <a:pPr>
              <a:defRPr/>
            </a:pP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Отсутствие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в </a:t>
            </a:r>
            <a:r>
              <a:rPr sz="2800">
                <a:solidFill>
                  <a:schemeClr val="tx1"/>
                </a:solidFill>
                <a:latin typeface=" Arial"/>
              </a:rPr>
              <a:t>техническом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плане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обоснования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вспомогательного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назначения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объекта</a:t>
            </a:r>
            <a:r>
              <a:rPr sz="2800">
                <a:solidFill>
                  <a:schemeClr val="tx1"/>
                </a:solidFill>
                <a:latin typeface=" Arial"/>
              </a:rPr>
              <a:t>, </a:t>
            </a:r>
            <a:r>
              <a:rPr sz="2800">
                <a:solidFill>
                  <a:schemeClr val="tx1"/>
                </a:solidFill>
                <a:latin typeface=" Arial"/>
              </a:rPr>
              <a:t>отсутствие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проектной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документации</a:t>
            </a:r>
            <a:r>
              <a:rPr sz="2800">
                <a:solidFill>
                  <a:schemeClr val="tx1"/>
                </a:solidFill>
                <a:latin typeface=" Arial"/>
              </a:rPr>
              <a:t> в </a:t>
            </a:r>
            <a:r>
              <a:rPr sz="2800">
                <a:solidFill>
                  <a:schemeClr val="tx1"/>
                </a:solidFill>
                <a:latin typeface=" Arial"/>
              </a:rPr>
              <a:t>отношении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объекта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вспомогательного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использования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endParaRPr/>
          </a:p>
          <a:p>
            <a:pPr>
              <a:defRPr/>
            </a:pPr>
            <a:r>
              <a:rPr sz="2800">
                <a:latin typeface=" Arial"/>
              </a:rPr>
              <a:t> </a:t>
            </a:r>
            <a:endParaRPr/>
          </a:p>
          <a:p>
            <a:pPr>
              <a:defRPr/>
            </a:pP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Осуществление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реконструкции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без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разрешения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на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ввод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объекта</a:t>
            </a:r>
            <a:r>
              <a:rPr sz="2800">
                <a:solidFill>
                  <a:schemeClr val="tx1"/>
                </a:solidFill>
                <a:latin typeface=" Arial"/>
              </a:rPr>
              <a:t> в </a:t>
            </a:r>
            <a:r>
              <a:rPr sz="2800">
                <a:solidFill>
                  <a:schemeClr val="tx1"/>
                </a:solidFill>
                <a:latin typeface=" Arial"/>
              </a:rPr>
              <a:t>эксплуатацию</a:t>
            </a:r>
            <a:endParaRPr sz="2800">
              <a:solidFill>
                <a:schemeClr val="tx1"/>
              </a:solidFill>
              <a:latin typeface=" Arial"/>
            </a:endParaRPr>
          </a:p>
          <a:p>
            <a:pPr>
              <a:defRPr/>
            </a:pPr>
            <a:endParaRPr sz="2800">
              <a:latin typeface=" Arial"/>
            </a:endParaRPr>
          </a:p>
          <a:p>
            <a:pPr>
              <a:defRPr/>
            </a:pP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Строительство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объекта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при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наличии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законодательно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установленного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запрета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или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ограничений</a:t>
            </a:r>
            <a:r>
              <a:rPr sz="2800">
                <a:latin typeface=" Arial"/>
              </a:rPr>
              <a:t>, </a:t>
            </a:r>
            <a:r>
              <a:rPr sz="2800">
                <a:solidFill>
                  <a:schemeClr val="tx1"/>
                </a:solidFill>
                <a:latin typeface=" Arial"/>
              </a:rPr>
              <a:t>в </a:t>
            </a:r>
            <a:r>
              <a:rPr sz="2800">
                <a:solidFill>
                  <a:schemeClr val="tx1"/>
                </a:solidFill>
                <a:latin typeface=" Arial"/>
              </a:rPr>
              <a:t>том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числе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отсутствие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согласования</a:t>
            </a:r>
            <a:r>
              <a:rPr sz="2800">
                <a:solidFill>
                  <a:schemeClr val="tx1"/>
                </a:solidFill>
                <a:latin typeface=" Arial"/>
              </a:rPr>
              <a:t> в ЗОУИТ</a:t>
            </a:r>
            <a:endParaRPr/>
          </a:p>
          <a:p>
            <a:pPr>
              <a:defRPr/>
            </a:pPr>
            <a:endParaRPr sz="2800">
              <a:latin typeface=" Arial"/>
            </a:endParaRPr>
          </a:p>
          <a:p>
            <a:pPr>
              <a:defRPr/>
            </a:pP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Объект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капитального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строительства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не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полностью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входит</a:t>
            </a:r>
            <a:r>
              <a:rPr sz="2800">
                <a:solidFill>
                  <a:schemeClr val="accent2">
                    <a:lumMod val="50000"/>
                  </a:schemeClr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в </a:t>
            </a:r>
            <a:r>
              <a:rPr sz="2800">
                <a:solidFill>
                  <a:schemeClr val="tx1"/>
                </a:solidFill>
                <a:latin typeface=" Arial"/>
              </a:rPr>
              <a:t>границы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земельного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участка</a:t>
            </a:r>
            <a:endParaRPr sz="2800">
              <a:latin typeface=" Arial"/>
            </a:endParaRPr>
          </a:p>
          <a:p>
            <a:pPr>
              <a:defRPr/>
            </a:pPr>
            <a:endParaRPr sz="2800">
              <a:latin typeface=" Arial"/>
            </a:endParaRPr>
          </a:p>
          <a:p>
            <a:pPr>
              <a:defRPr/>
            </a:pP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Отсутствие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сведений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об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уникальном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 </a:t>
            </a:r>
            <a:r>
              <a:rPr sz="2800">
                <a:solidFill>
                  <a:schemeClr val="accent2">
                    <a:lumMod val="75000"/>
                  </a:schemeClr>
                </a:solidFill>
                <a:latin typeface=" Arial"/>
              </a:rPr>
              <a:t>номере</a:t>
            </a:r>
            <a:r>
              <a:rPr sz="2800"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адресообразующего</a:t>
            </a:r>
            <a:r>
              <a:rPr sz="2800">
                <a:solidFill>
                  <a:schemeClr val="tx1"/>
                </a:solidFill>
                <a:latin typeface=" Arial"/>
              </a:rPr>
              <a:t> </a:t>
            </a:r>
            <a:r>
              <a:rPr sz="2800">
                <a:solidFill>
                  <a:schemeClr val="tx1"/>
                </a:solidFill>
                <a:latin typeface=" Arial"/>
              </a:rPr>
              <a:t>элемента</a:t>
            </a:r>
            <a:endParaRPr sz="2800">
              <a:latin typeface=" Arial"/>
            </a:endParaRPr>
          </a:p>
          <a:p>
            <a:pPr>
              <a:defRPr/>
            </a:pPr>
            <a:endParaRPr/>
          </a:p>
          <a:p>
            <a:pPr>
              <a:defRPr/>
            </a:pPr>
            <a:endParaRPr/>
          </a:p>
        </p:txBody>
      </p:sp>
      <p:sp>
        <p:nvSpPr>
          <p:cNvPr id="1157487100" name="Скругленный прямоугольник 10"/>
          <p:cNvSpPr/>
          <p:nvPr/>
        </p:nvSpPr>
        <p:spPr bwMode="auto">
          <a:xfrm flipH="0" flipV="0">
            <a:off x="648274" y="813601"/>
            <a:ext cx="10745677" cy="860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Основания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для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приостановления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в 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соответствии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с 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частью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1 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статьи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26 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Закона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№ 218-ФЗ</a:t>
            </a:r>
            <a:endParaRPr sz="4200" b="1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331469668" name="Рисунок 1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553" y="1807131"/>
            <a:ext cx="536722" cy="463396"/>
          </a:xfrm>
          <a:prstGeom prst="rect">
            <a:avLst/>
          </a:prstGeom>
        </p:spPr>
      </p:pic>
      <p:pic>
        <p:nvPicPr>
          <p:cNvPr id="2110138160" name="Рисунок 1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553" y="2643343"/>
            <a:ext cx="536721" cy="463395"/>
          </a:xfrm>
          <a:prstGeom prst="rect">
            <a:avLst/>
          </a:prstGeom>
        </p:spPr>
      </p:pic>
      <p:pic>
        <p:nvPicPr>
          <p:cNvPr id="298302027" name="Рисунок 1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553" y="3503876"/>
            <a:ext cx="536721" cy="463395"/>
          </a:xfrm>
          <a:prstGeom prst="rect">
            <a:avLst/>
          </a:prstGeom>
        </p:spPr>
      </p:pic>
      <p:pic>
        <p:nvPicPr>
          <p:cNvPr id="1123196598" name="Рисунок 1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553" y="4262177"/>
            <a:ext cx="536721" cy="463395"/>
          </a:xfrm>
          <a:prstGeom prst="rect">
            <a:avLst/>
          </a:prstGeom>
        </p:spPr>
      </p:pic>
      <p:pic>
        <p:nvPicPr>
          <p:cNvPr id="631470157" name="Рисунок 1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551" y="5639691"/>
            <a:ext cx="536721" cy="463395"/>
          </a:xfrm>
          <a:prstGeom prst="rect">
            <a:avLst/>
          </a:prstGeom>
        </p:spPr>
      </p:pic>
      <p:pic>
        <p:nvPicPr>
          <p:cNvPr id="1239359507" name="Рисунок 1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553" y="4950934"/>
            <a:ext cx="536721" cy="4633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443287689" name="object 2"/>
          <p:cNvGrpSpPr/>
          <p:nvPr/>
        </p:nvGrpSpPr>
        <p:grpSpPr bwMode="auto">
          <a:xfrm>
            <a:off x="-15237" y="0"/>
            <a:ext cx="12191997" cy="6858000"/>
            <a:chOff x="0" y="0"/>
            <a:chExt cx="12191997" cy="6858000"/>
          </a:xfrm>
        </p:grpSpPr>
        <p:pic>
          <p:nvPicPr>
            <p:cNvPr id="665883878" name="object 3"/>
            <p:cNvPicPr/>
            <p:nvPr/>
          </p:nvPicPr>
          <p:blipFill>
            <a:blip r:embed="rId2"/>
            <a:stretch/>
          </p:blipFill>
          <p:spPr bwMode="auto">
            <a:xfrm>
              <a:off x="0" y="0"/>
              <a:ext cx="12191997" cy="6858000"/>
            </a:xfrm>
            <a:prstGeom prst="rect">
              <a:avLst/>
            </a:prstGeom>
          </p:spPr>
        </p:pic>
        <p:sp>
          <p:nvSpPr>
            <p:cNvPr id="996023055" name="object 4"/>
            <p:cNvSpPr/>
            <p:nvPr/>
          </p:nvSpPr>
          <p:spPr bwMode="auto">
            <a:xfrm>
              <a:off x="0" y="1949193"/>
              <a:ext cx="12191997" cy="3080385"/>
            </a:xfrm>
            <a:custGeom>
              <a:avLst/>
              <a:gdLst/>
              <a:ahLst/>
              <a:cxnLst/>
              <a:rect l="l" t="t" r="r" b="b"/>
              <a:pathLst>
                <a:path w="12192000" h="3080385" fill="norm" stroke="1" extrusionOk="0">
                  <a:moveTo>
                    <a:pt x="12192000" y="0"/>
                  </a:moveTo>
                  <a:lnTo>
                    <a:pt x="0" y="0"/>
                  </a:lnTo>
                  <a:lnTo>
                    <a:pt x="0" y="3080004"/>
                  </a:lnTo>
                  <a:lnTo>
                    <a:pt x="12192000" y="30800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724285467" name="object 5"/>
            <p:cNvPicPr/>
            <p:nvPr/>
          </p:nvPicPr>
          <p:blipFill>
            <a:blip r:embed="rId3"/>
            <a:stretch/>
          </p:blipFill>
          <p:spPr bwMode="auto">
            <a:xfrm>
              <a:off x="635505" y="4186"/>
              <a:ext cx="11556489" cy="6853806"/>
            </a:xfrm>
            <a:prstGeom prst="rect">
              <a:avLst/>
            </a:prstGeom>
          </p:spPr>
        </p:pic>
        <p:pic>
          <p:nvPicPr>
            <p:cNvPr id="1104660496" name="object 6"/>
            <p:cNvPicPr/>
            <p:nvPr/>
          </p:nvPicPr>
          <p:blipFill>
            <a:blip r:embed="rId4"/>
            <a:stretch/>
          </p:blipFill>
          <p:spPr bwMode="auto">
            <a:xfrm>
              <a:off x="387759" y="202482"/>
              <a:ext cx="823878" cy="914580"/>
            </a:xfrm>
            <a:prstGeom prst="rect">
              <a:avLst/>
            </a:prstGeom>
          </p:spPr>
        </p:pic>
        <p:pic>
          <p:nvPicPr>
            <p:cNvPr id="1120602792" name="object 7"/>
            <p:cNvPicPr/>
            <p:nvPr/>
          </p:nvPicPr>
          <p:blipFill>
            <a:blip r:embed="rId5"/>
            <a:stretch/>
          </p:blipFill>
          <p:spPr bwMode="auto">
            <a:xfrm>
              <a:off x="1336211" y="425484"/>
              <a:ext cx="1550494" cy="578952"/>
            </a:xfrm>
            <a:prstGeom prst="rect">
              <a:avLst/>
            </a:prstGeom>
          </p:spPr>
        </p:pic>
        <p:pic>
          <p:nvPicPr>
            <p:cNvPr id="2131781234" name="object 8"/>
            <p:cNvPicPr/>
            <p:nvPr/>
          </p:nvPicPr>
          <p:blipFill>
            <a:blip r:embed="rId6"/>
            <a:stretch/>
          </p:blipFill>
          <p:spPr bwMode="auto">
            <a:xfrm>
              <a:off x="5861300" y="0"/>
              <a:ext cx="6330693" cy="6857994"/>
            </a:xfrm>
            <a:prstGeom prst="rect">
              <a:avLst/>
            </a:prstGeom>
          </p:spPr>
        </p:pic>
        <p:pic>
          <p:nvPicPr>
            <p:cNvPr id="1258307974" name="object 9"/>
            <p:cNvPicPr/>
            <p:nvPr/>
          </p:nvPicPr>
          <p:blipFill>
            <a:blip r:embed="rId7"/>
            <a:stretch/>
          </p:blipFill>
          <p:spPr bwMode="auto">
            <a:xfrm>
              <a:off x="7405113" y="1481324"/>
              <a:ext cx="3860289" cy="3858764"/>
            </a:xfrm>
            <a:prstGeom prst="rect">
              <a:avLst/>
            </a:prstGeom>
          </p:spPr>
        </p:pic>
        <p:pic>
          <p:nvPicPr>
            <p:cNvPr id="200420497" name="object 10"/>
            <p:cNvPicPr/>
            <p:nvPr/>
          </p:nvPicPr>
          <p:blipFill>
            <a:blip r:embed="rId8"/>
            <a:stretch/>
          </p:blipFill>
          <p:spPr bwMode="auto">
            <a:xfrm>
              <a:off x="1175000" y="638552"/>
              <a:ext cx="1723644" cy="411476"/>
            </a:xfrm>
            <a:prstGeom prst="rect">
              <a:avLst/>
            </a:prstGeom>
          </p:spPr>
        </p:pic>
      </p:grpSp>
      <p:sp>
        <p:nvSpPr>
          <p:cNvPr id="1857963622" name="object 11"/>
          <p:cNvSpPr txBox="1"/>
          <p:nvPr/>
        </p:nvSpPr>
        <p:spPr bwMode="auto">
          <a:xfrm>
            <a:off x="1296666" y="667000"/>
            <a:ext cx="1370327" cy="419535"/>
          </a:xfrm>
          <a:prstGeom prst="rect">
            <a:avLst/>
          </a:prstGeom>
        </p:spPr>
        <p:txBody>
          <a:bodyPr vert="horz" wrap="square" lIns="0" tIns="13331" rIns="0" bIns="0" rtlCol="0">
            <a:spAutoFit/>
          </a:bodyPr>
          <a:lstStyle/>
          <a:p>
            <a:pPr marL="12699" marR="5077">
              <a:lnSpc>
                <a:spcPct val="102299"/>
              </a:lnSpc>
              <a:spcBef>
                <a:spcPts val="102"/>
              </a:spcBef>
              <a:defRPr/>
            </a:pPr>
            <a:r>
              <a:rPr sz="650" spc="-9">
                <a:solidFill>
                  <a:srgbClr val="FFFFFF"/>
                </a:solidFill>
                <a:latin typeface="Yu Gothic UI"/>
                <a:cs typeface="Yu Gothic UI"/>
              </a:rPr>
              <a:t>Управление Федеральной</a:t>
            </a:r>
            <a:r>
              <a:rPr lang="ru-RU" sz="650" spc="-9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11">
                <a:solidFill>
                  <a:srgbClr val="FFFFFF"/>
                </a:solidFill>
                <a:latin typeface="Yu Gothic UI"/>
                <a:cs typeface="Yu Gothic UI"/>
              </a:rPr>
              <a:t>службы</a:t>
            </a:r>
            <a:r>
              <a:rPr sz="650" spc="-162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9">
                <a:solidFill>
                  <a:srgbClr val="FFFFFF"/>
                </a:solidFill>
                <a:latin typeface="Yu Gothic UI"/>
                <a:cs typeface="Yu Gothic UI"/>
              </a:rPr>
              <a:t>государственной регистрации, </a:t>
            </a:r>
            <a:r>
              <a:rPr sz="650" spc="-1">
                <a:solidFill>
                  <a:srgbClr val="FFFFFF"/>
                </a:solidFill>
                <a:latin typeface="Yu Gothic UI"/>
                <a:cs typeface="Yu Gothic UI"/>
              </a:rPr>
              <a:t> кадастра</a:t>
            </a:r>
            <a:r>
              <a:rPr sz="650" spc="-37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11">
                <a:solidFill>
                  <a:srgbClr val="FFFFFF"/>
                </a:solidFill>
                <a:latin typeface="Yu Gothic UI"/>
                <a:cs typeface="Yu Gothic UI"/>
              </a:rPr>
              <a:t>и</a:t>
            </a:r>
            <a:r>
              <a:rPr sz="650" spc="-9">
                <a:solidFill>
                  <a:srgbClr val="FFFFFF"/>
                </a:solidFill>
                <a:latin typeface="Yu Gothic UI"/>
                <a:cs typeface="Yu Gothic UI"/>
              </a:rPr>
              <a:t> картографии</a:t>
            </a:r>
            <a:endParaRPr sz="650">
              <a:latin typeface="Yu Gothic UI"/>
              <a:cs typeface="Yu Gothic UI"/>
            </a:endParaRPr>
          </a:p>
          <a:p>
            <a:pPr marL="12699">
              <a:lnSpc>
                <a:spcPct val="100000"/>
              </a:lnSpc>
              <a:spcBef>
                <a:spcPts val="17"/>
              </a:spcBef>
              <a:defRPr/>
            </a:pPr>
            <a:r>
              <a:rPr sz="650" spc="-18">
                <a:solidFill>
                  <a:srgbClr val="FFFFFF"/>
                </a:solidFill>
                <a:latin typeface="Yu Gothic UI"/>
                <a:cs typeface="Yu Gothic UI"/>
              </a:rPr>
              <a:t>по </a:t>
            </a:r>
            <a:r>
              <a:rPr lang="ru-RU" sz="650" spc="-9">
                <a:solidFill>
                  <a:srgbClr val="FFFFFF"/>
                </a:solidFill>
                <a:latin typeface="Yu Gothic UI"/>
                <a:cs typeface="Yu Gothic UI"/>
              </a:rPr>
              <a:t>Ярославской</a:t>
            </a:r>
            <a:r>
              <a:rPr sz="650" spc="-18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11">
                <a:solidFill>
                  <a:srgbClr val="FFFFFF"/>
                </a:solidFill>
                <a:latin typeface="Yu Gothic UI"/>
                <a:cs typeface="Yu Gothic UI"/>
              </a:rPr>
              <a:t>об</a:t>
            </a:r>
            <a:r>
              <a:rPr sz="650" spc="-18">
                <a:solidFill>
                  <a:srgbClr val="FFFFFF"/>
                </a:solidFill>
                <a:latin typeface="Yu Gothic UI"/>
                <a:cs typeface="Yu Gothic UI"/>
              </a:rPr>
              <a:t>л</a:t>
            </a:r>
            <a:r>
              <a:rPr sz="650">
                <a:solidFill>
                  <a:srgbClr val="FFFFFF"/>
                </a:solidFill>
                <a:latin typeface="Yu Gothic UI"/>
                <a:cs typeface="Yu Gothic UI"/>
              </a:rPr>
              <a:t>а</a:t>
            </a:r>
            <a:r>
              <a:rPr sz="650" spc="-1">
                <a:solidFill>
                  <a:srgbClr val="FFFFFF"/>
                </a:solidFill>
                <a:latin typeface="Yu Gothic UI"/>
                <a:cs typeface="Yu Gothic UI"/>
              </a:rPr>
              <a:t>ст</a:t>
            </a:r>
            <a:r>
              <a:rPr sz="650" spc="-11">
                <a:solidFill>
                  <a:srgbClr val="FFFFFF"/>
                </a:solidFill>
                <a:latin typeface="Yu Gothic UI"/>
                <a:cs typeface="Yu Gothic UI"/>
              </a:rPr>
              <a:t>и</a:t>
            </a:r>
            <a:endParaRPr sz="650">
              <a:latin typeface="Yu Gothic UI"/>
              <a:cs typeface="Yu Gothic UI"/>
            </a:endParaRPr>
          </a:p>
        </p:txBody>
      </p:sp>
      <p:sp>
        <p:nvSpPr>
          <p:cNvPr id="1454200828" name="object 13"/>
          <p:cNvSpPr txBox="1"/>
          <p:nvPr/>
        </p:nvSpPr>
        <p:spPr bwMode="auto">
          <a:xfrm>
            <a:off x="0" y="1634145"/>
            <a:ext cx="7145019" cy="4915510"/>
          </a:xfrm>
          <a:prstGeom prst="rect">
            <a:avLst/>
          </a:prstGeom>
        </p:spPr>
        <p:txBody>
          <a:bodyPr vert="horz" wrap="square" lIns="0" tIns="13331" rIns="0" bIns="0" rtlCol="0">
            <a:spAutoFit/>
          </a:bodyPr>
          <a:lstStyle/>
          <a:p>
            <a:pPr marL="12699" marR="445770">
              <a:lnSpc>
                <a:spcPct val="100000"/>
              </a:lnSpc>
              <a:spcBef>
                <a:spcPts val="102"/>
              </a:spcBef>
              <a:defRPr/>
            </a:pPr>
            <a:endParaRPr lang="ru-RU" sz="2000" b="1">
              <a:solidFill>
                <a:srgbClr val="008BFF"/>
              </a:solidFill>
              <a:latin typeface="Arial"/>
              <a:cs typeface="Arial"/>
            </a:endParaRPr>
          </a:p>
          <a:p>
            <a:pPr marL="12699" marR="445770" algn="ctr">
              <a:spcBef>
                <a:spcPts val="102"/>
              </a:spcBef>
              <a:defRPr/>
            </a:pPr>
            <a:endParaRPr lang="ru-RU" sz="3200" b="1" spc="0">
              <a:solidFill>
                <a:srgbClr val="008BFF"/>
              </a:solidFill>
              <a:latin typeface="Arial"/>
              <a:cs typeface="Arial"/>
            </a:endParaRPr>
          </a:p>
          <a:p>
            <a:pPr marL="12699" marR="445770" algn="ctr">
              <a:spcBef>
                <a:spcPts val="102"/>
              </a:spcBef>
              <a:defRPr/>
            </a:pPr>
            <a:r>
              <a:rPr lang="ru-RU" sz="3200" b="1" spc="0">
                <a:solidFill>
                  <a:srgbClr val="008BFF"/>
                </a:solidFill>
                <a:latin typeface="Arial"/>
                <a:cs typeface="Arial"/>
              </a:rPr>
              <a:t>Отдельные вопросы, возникающие в практике осуществления учетно-регистрационных действий</a:t>
            </a:r>
            <a:endParaRPr/>
          </a:p>
          <a:p>
            <a:pPr marL="12699" marR="445770" algn="ctr">
              <a:spcBef>
                <a:spcPts val="101"/>
              </a:spcBef>
              <a:defRPr/>
            </a:pPr>
            <a:br>
              <a:rPr lang="ru-RU" sz="3200" b="1" spc="0">
                <a:solidFill>
                  <a:srgbClr val="008BFF"/>
                </a:solidFill>
                <a:latin typeface="Arial"/>
                <a:cs typeface="Arial"/>
              </a:rPr>
            </a:br>
            <a:r>
              <a:rPr sz="2000" b="1">
                <a:solidFill>
                  <a:srgbClr val="008BFF"/>
                </a:solidFill>
                <a:latin typeface="Arial"/>
                <a:cs typeface="Arial"/>
              </a:rPr>
              <a:t> </a:t>
            </a:r>
            <a:endParaRPr sz="2600" b="1">
              <a:solidFill>
                <a:srgbClr val="008BFF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"/>
              </a:spcBef>
              <a:defRPr/>
            </a:pPr>
            <a:endParaRPr lang="en-US" sz="21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2"/>
              </a:spcBef>
              <a:defRPr/>
            </a:pPr>
            <a:endParaRPr lang="en-US" sz="21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2"/>
              </a:spcBef>
              <a:defRPr/>
            </a:pPr>
            <a:endParaRPr sz="2150">
              <a:latin typeface="Microsoft Sans Serif"/>
              <a:cs typeface="Microsoft Sans Serif"/>
            </a:endParaRPr>
          </a:p>
          <a:p>
            <a:pPr marL="302895">
              <a:lnSpc>
                <a:spcPct val="100000"/>
              </a:lnSpc>
              <a:defRPr/>
            </a:pPr>
            <a:r>
              <a:rPr sz="1600" spc="1">
                <a:solidFill>
                  <a:srgbClr val="FFFFFF"/>
                </a:solidFill>
                <a:latin typeface="Microsoft Sans Serif"/>
                <a:cs typeface="Microsoft Sans Serif"/>
              </a:rPr>
              <a:t>4 сентября 2026 </a:t>
            </a:r>
            <a:r>
              <a:rPr sz="1600" spc="-102">
                <a:solidFill>
                  <a:srgbClr val="FFFFFF"/>
                </a:solidFill>
                <a:latin typeface="Microsoft Sans Serif"/>
                <a:cs typeface="Microsoft Sans Serif"/>
              </a:rPr>
              <a:t>г.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1424248305" name="Graphic 26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7926116" y="1997747"/>
            <a:ext cx="2654053" cy="29615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4453034" name="Номер слайда 1"/>
          <p:cNvSpPr>
            <a:spLocks noGrp="1"/>
          </p:cNvSpPr>
          <p:nvPr>
            <p:ph type="sldNum" sz="quarter" idx="10"/>
          </p:nvPr>
        </p:nvSpPr>
        <p:spPr bwMode="auto">
          <a:xfrm>
            <a:off x="8743948" y="6423786"/>
            <a:ext cx="2743200" cy="365124"/>
          </a:xfrm>
        </p:spPr>
        <p:txBody>
          <a:bodyPr/>
          <a:lstStyle/>
          <a:p>
            <a:pPr>
              <a:defRPr/>
            </a:pPr>
            <a:fld id="{18924FC6-3DB9-A6BB-4C4E-5B8EFA4726B9}" type="slidenum">
              <a:rPr lang="en-US"/>
              <a:t/>
            </a:fld>
            <a:endParaRPr lang="en-US"/>
          </a:p>
        </p:txBody>
      </p:sp>
      <p:sp>
        <p:nvSpPr>
          <p:cNvPr id="1746226222" name="Заголовок 1"/>
          <p:cNvSpPr txBox="1"/>
          <p:nvPr/>
        </p:nvSpPr>
        <p:spPr bwMode="auto">
          <a:xfrm>
            <a:off x="801277" y="-11895"/>
            <a:ext cx="11178198" cy="825498"/>
          </a:xfrm>
          <a:prstGeom prst="rect">
            <a:avLst/>
          </a:prstGeom>
        </p:spPr>
        <p:txBody>
          <a:bodyPr vert="horz" lIns="121919" tIns="60959" rIns="121919" bIns="60959" rtlCol="0" anchor="ctr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8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sz="3000">
                <a:solidFill>
                  <a:srgbClr val="007CFF"/>
                </a:solidFill>
                <a:latin typeface="Calibri"/>
              </a:rPr>
              <a:t>Повышение качества государственных услуг Росреестра</a:t>
            </a:r>
            <a:endParaRPr/>
          </a:p>
        </p:txBody>
      </p:sp>
      <p:sp>
        <p:nvSpPr>
          <p:cNvPr id="1864441870" name="Скругленный прямоугольник 10"/>
          <p:cNvSpPr/>
          <p:nvPr/>
        </p:nvSpPr>
        <p:spPr bwMode="auto">
          <a:xfrm>
            <a:off x="723160" y="3225552"/>
            <a:ext cx="10745678" cy="602941"/>
          </a:xfrm>
          <a:prstGeom prst="roundRect">
            <a:avLst>
              <a:gd name="adj" fmla="val 16667"/>
            </a:avLst>
          </a:prstGeom>
          <a:solidFill>
            <a:srgbClr val="007C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32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Доля решений о приостановлении</a:t>
            </a:r>
            <a:endParaRPr sz="4200" b="1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  <p:sp>
        <p:nvSpPr>
          <p:cNvPr id="2046340315" name="Скругленный прямоугольник 12"/>
          <p:cNvSpPr/>
          <p:nvPr/>
        </p:nvSpPr>
        <p:spPr bwMode="auto">
          <a:xfrm flipH="0" flipV="0">
            <a:off x="3661252" y="1775533"/>
            <a:ext cx="3979456" cy="1320552"/>
          </a:xfrm>
          <a:prstGeom prst="roundRect">
            <a:avLst>
              <a:gd name="adj" fmla="val 10384"/>
            </a:avLst>
          </a:prstGeom>
          <a:solidFill>
            <a:srgbClr val="FFFFFF"/>
          </a:solidFill>
          <a:ln w="22225" cap="flat" cmpd="sng" algn="ctr">
            <a:gradFill>
              <a:gsLst>
                <a:gs pos="0">
                  <a:srgbClr val="00FFCC"/>
                </a:gs>
                <a:gs pos="100000">
                  <a:srgbClr val="008CFF"/>
                </a:gs>
              </a:gsLst>
              <a:lin ang="5400000" scaled="1"/>
            </a:gradFill>
            <a:prstDash val="solid"/>
            <a:miter lim="800000"/>
          </a:ln>
          <a:effectLst>
            <a:glow rad="63500">
              <a:srgbClr val="008CFF">
                <a:satMod val="175000"/>
                <a:alpha val="40000"/>
              </a:srgbClr>
            </a:glow>
          </a:effectLst>
        </p:spPr>
        <p:txBody>
          <a:bodyPr vertOverflow="overflow" horzOverflow="overflow" vert="horz" wrap="square" lIns="91413" tIns="45715" rIns="91413" bIns="45715" numCol="1" spcCol="0" rtlCol="0" fromWordArt="0" anchor="ctr" anchorCtr="0" forceAA="0" compatLnSpc="0"/>
          <a:lstStyle/>
          <a:p>
            <a:pPr algn="ctr">
              <a:defRPr/>
            </a:pPr>
            <a:r>
              <a:rPr sz="2800" b="1">
                <a:latin typeface="Arial"/>
                <a:ea typeface="Arial"/>
                <a:cs typeface="Arial"/>
              </a:rPr>
              <a:t>По</a:t>
            </a:r>
            <a:r>
              <a:rPr sz="2800" b="1">
                <a:latin typeface="Arial"/>
                <a:ea typeface="Arial"/>
                <a:cs typeface="Arial"/>
              </a:rPr>
              <a:t> </a:t>
            </a:r>
            <a:r>
              <a:rPr sz="2800" b="1">
                <a:solidFill>
                  <a:srgbClr val="007CFF"/>
                </a:solidFill>
                <a:latin typeface="Arial"/>
                <a:ea typeface="Arial"/>
                <a:cs typeface="Arial"/>
              </a:rPr>
              <a:t>ГРП</a:t>
            </a:r>
            <a:r>
              <a:rPr sz="2800" b="1">
                <a:latin typeface="Arial"/>
                <a:ea typeface="Arial"/>
                <a:cs typeface="Arial"/>
              </a:rPr>
              <a:t> - </a:t>
            </a:r>
            <a:r>
              <a:rPr sz="2800" b="1">
                <a:solidFill>
                  <a:srgbClr val="C00000"/>
                </a:solidFill>
                <a:latin typeface="Arial"/>
                <a:ea typeface="Arial"/>
                <a:cs typeface="Arial"/>
              </a:rPr>
              <a:t>2</a:t>
            </a:r>
            <a:r>
              <a:rPr sz="2800" b="1">
                <a:latin typeface="Arial"/>
                <a:ea typeface="Arial"/>
                <a:cs typeface="Arial"/>
              </a:rPr>
              <a:t> р.д.</a:t>
            </a:r>
            <a:endParaRPr sz="2800" b="1">
              <a:latin typeface="Arial"/>
              <a:ea typeface="Arial"/>
              <a:cs typeface="Arial"/>
            </a:endParaRPr>
          </a:p>
          <a:p>
            <a:pPr algn="ctr">
              <a:defRPr/>
            </a:pPr>
            <a:r>
              <a:rPr sz="2800" b="1">
                <a:latin typeface="Arial"/>
                <a:ea typeface="Arial"/>
                <a:cs typeface="Arial"/>
              </a:rPr>
              <a:t>По </a:t>
            </a:r>
            <a:r>
              <a:rPr sz="2800" b="1">
                <a:solidFill>
                  <a:srgbClr val="007CFF"/>
                </a:solidFill>
                <a:latin typeface="Arial"/>
                <a:ea typeface="Arial"/>
                <a:cs typeface="Arial"/>
              </a:rPr>
              <a:t>ГКУ</a:t>
            </a:r>
            <a:r>
              <a:rPr sz="2800" b="1">
                <a:latin typeface="Arial"/>
                <a:ea typeface="Arial"/>
                <a:cs typeface="Arial"/>
              </a:rPr>
              <a:t> - </a:t>
            </a:r>
            <a:r>
              <a:rPr sz="2800" b="1">
                <a:solidFill>
                  <a:srgbClr val="C00000"/>
                </a:solidFill>
                <a:latin typeface="Arial"/>
                <a:ea typeface="Arial"/>
                <a:cs typeface="Arial"/>
              </a:rPr>
              <a:t>2</a:t>
            </a:r>
            <a:r>
              <a:rPr sz="2800" b="1">
                <a:latin typeface="Arial"/>
                <a:ea typeface="Arial"/>
                <a:cs typeface="Arial"/>
              </a:rPr>
              <a:t> </a:t>
            </a:r>
            <a:r>
              <a:rPr sz="2800" b="1">
                <a:latin typeface="Arial"/>
                <a:ea typeface="Arial"/>
                <a:cs typeface="Arial"/>
              </a:rPr>
              <a:t>р.д.</a:t>
            </a:r>
            <a:endParaRPr sz="2800" b="1">
              <a:latin typeface="Arial"/>
              <a:ea typeface="Arial"/>
              <a:cs typeface="Arial"/>
            </a:endParaRPr>
          </a:p>
          <a:p>
            <a:pPr algn="ctr">
              <a:defRPr/>
            </a:pPr>
            <a:r>
              <a:rPr sz="2800" b="1">
                <a:latin typeface="Arial"/>
                <a:ea typeface="Arial"/>
                <a:cs typeface="Arial"/>
              </a:rPr>
              <a:t>По</a:t>
            </a:r>
            <a:r>
              <a:rPr sz="2800" b="1">
                <a:latin typeface="Arial"/>
                <a:ea typeface="Arial"/>
                <a:cs typeface="Arial"/>
              </a:rPr>
              <a:t> </a:t>
            </a:r>
            <a:r>
              <a:rPr sz="2800" b="1">
                <a:solidFill>
                  <a:srgbClr val="007CFF"/>
                </a:solidFill>
                <a:latin typeface="Arial"/>
                <a:ea typeface="Arial"/>
                <a:cs typeface="Arial"/>
              </a:rPr>
              <a:t>ЕП</a:t>
            </a:r>
            <a:r>
              <a:rPr sz="2800" b="1">
                <a:latin typeface="Arial"/>
                <a:ea typeface="Arial"/>
                <a:cs typeface="Arial"/>
              </a:rPr>
              <a:t> - </a:t>
            </a:r>
            <a:r>
              <a:rPr sz="2800" b="1">
                <a:solidFill>
                  <a:srgbClr val="C00000"/>
                </a:solidFill>
                <a:latin typeface="Arial"/>
                <a:ea typeface="Arial"/>
                <a:cs typeface="Arial"/>
              </a:rPr>
              <a:t>3</a:t>
            </a:r>
            <a:r>
              <a:rPr sz="2800" b="1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sz="2800" b="1">
                <a:latin typeface="Arial"/>
                <a:ea typeface="Arial"/>
                <a:cs typeface="Arial"/>
              </a:rPr>
              <a:t>р.д.</a:t>
            </a:r>
            <a:endParaRPr sz="2800" b="1">
              <a:latin typeface="Arial"/>
              <a:ea typeface="Arial"/>
              <a:cs typeface="Arial"/>
            </a:endParaRPr>
          </a:p>
        </p:txBody>
      </p:sp>
      <p:sp>
        <p:nvSpPr>
          <p:cNvPr id="983128496" name="Скругленный прямоугольник 12"/>
          <p:cNvSpPr/>
          <p:nvPr/>
        </p:nvSpPr>
        <p:spPr bwMode="auto">
          <a:xfrm flipH="0" flipV="0">
            <a:off x="3149034" y="3919348"/>
            <a:ext cx="5844465" cy="445504"/>
          </a:xfrm>
          <a:prstGeom prst="roundRect">
            <a:avLst>
              <a:gd name="adj" fmla="val 10384"/>
            </a:avLst>
          </a:prstGeom>
          <a:solidFill>
            <a:srgbClr val="FFFFFF"/>
          </a:solidFill>
          <a:ln w="22225" cap="flat" cmpd="sng" algn="ctr">
            <a:gradFill>
              <a:gsLst>
                <a:gs pos="0">
                  <a:srgbClr val="00FFCC"/>
                </a:gs>
                <a:gs pos="100000">
                  <a:srgbClr val="008CFF"/>
                </a:gs>
              </a:gsLst>
              <a:lin ang="5400000" scaled="1"/>
            </a:gradFill>
            <a:prstDash val="solid"/>
            <a:miter lim="800000"/>
          </a:ln>
          <a:effectLst>
            <a:glow rad="63500">
              <a:srgbClr val="008CFF">
                <a:satMod val="175000"/>
                <a:alpha val="40000"/>
              </a:srgbClr>
            </a:glow>
          </a:effectLst>
        </p:spPr>
        <p:txBody>
          <a:bodyPr vertOverflow="overflow" horzOverflow="overflow" vert="horz" wrap="square" lIns="91413" tIns="45716" rIns="91413" bIns="45716" numCol="1" spcCol="0" rtlCol="0" fromWordArt="0" anchor="ctr" anchorCtr="0" forceAA="0" compatLnSpc="0"/>
          <a:lstStyle/>
          <a:p>
            <a:pPr marL="0" marR="0" lvl="0" indent="0" algn="ctr" defTabSz="9141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По 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007CFF"/>
                </a:solidFill>
                <a:latin typeface=" Arial"/>
                <a:ea typeface="Times New Roman"/>
                <a:cs typeface="Arial"/>
              </a:rPr>
              <a:t>ГРП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- 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C00000"/>
                </a:solidFill>
                <a:latin typeface=" Arial"/>
                <a:ea typeface="Times New Roman"/>
                <a:cs typeface="Arial"/>
              </a:rPr>
              <a:t>1,5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%</a:t>
            </a:r>
            <a:endParaRPr sz="2800"/>
          </a:p>
        </p:txBody>
      </p:sp>
      <p:sp>
        <p:nvSpPr>
          <p:cNvPr id="84870813" name="Скругленный прямоугольник 12"/>
          <p:cNvSpPr/>
          <p:nvPr/>
        </p:nvSpPr>
        <p:spPr bwMode="auto">
          <a:xfrm>
            <a:off x="74926" y="5467704"/>
            <a:ext cx="11957111" cy="956081"/>
          </a:xfrm>
          <a:prstGeom prst="roundRect">
            <a:avLst>
              <a:gd name="adj" fmla="val 10384"/>
            </a:avLst>
          </a:prstGeom>
          <a:solidFill>
            <a:srgbClr val="FFFFFF"/>
          </a:solidFill>
          <a:ln w="22225" cap="flat" cmpd="sng" algn="ctr">
            <a:gradFill>
              <a:gsLst>
                <a:gs pos="0">
                  <a:srgbClr val="00FFCC"/>
                </a:gs>
                <a:gs pos="100000">
                  <a:srgbClr val="008CFF"/>
                </a:gs>
              </a:gsLst>
              <a:lin ang="5400000" scaled="1"/>
            </a:gradFill>
            <a:prstDash val="solid"/>
            <a:miter lim="800000"/>
          </a:ln>
          <a:effectLst>
            <a:glow rad="63500">
              <a:srgbClr val="008CFF">
                <a:satMod val="175000"/>
                <a:alpha val="40000"/>
              </a:srgbClr>
            </a:glow>
          </a:effectLst>
        </p:spPr>
        <p:txBody>
          <a:bodyPr vertOverflow="overflow" horzOverflow="overflow" vert="horz" wrap="square" lIns="91414" tIns="45717" rIns="91414" bIns="45717" numCol="1" spcCol="0" rtlCol="0" fromWordArt="0" anchor="ctr" anchorCtr="0" forceAA="0" compatLnSpc="0"/>
          <a:lstStyle/>
          <a:p>
            <a:pPr marL="0" marR="0" lvl="0" indent="0" algn="ctr" defTabSz="9141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6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Утверждена </a:t>
            </a:r>
            <a:r>
              <a:rPr lang="ru-RU" sz="2600" b="1" i="0" u="none" strike="noStrike" cap="none" spc="0">
                <a:ln>
                  <a:noFill/>
                </a:ln>
                <a:solidFill>
                  <a:srgbClr val="007CFF"/>
                </a:solidFill>
                <a:latin typeface=" Arial"/>
                <a:ea typeface="Times New Roman"/>
                <a:cs typeface="Arial"/>
              </a:rPr>
              <a:t>Дорожная карта</a:t>
            </a:r>
            <a:r>
              <a:rPr lang="ru-RU" sz="26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по </a:t>
            </a:r>
            <a:r>
              <a:rPr lang="ru-RU" sz="2600" b="1" i="0" u="none" strike="noStrike" cap="none" spc="0">
                <a:ln>
                  <a:noFill/>
                </a:ln>
                <a:solidFill>
                  <a:srgbClr val="007CFF"/>
                </a:solidFill>
                <a:latin typeface=" Arial"/>
                <a:ea typeface="Times New Roman"/>
                <a:cs typeface="Arial"/>
              </a:rPr>
              <a:t>снижению</a:t>
            </a:r>
            <a:r>
              <a:rPr lang="ru-RU" sz="26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доли решений о приостановлении </a:t>
            </a:r>
            <a:r>
              <a:rPr lang="ru-RU" sz="2600" b="1" i="0" u="none" strike="noStrike" cap="none" spc="0">
                <a:ln>
                  <a:noFill/>
                </a:ln>
                <a:solidFill>
                  <a:srgbClr val="007CFF"/>
                </a:solidFill>
                <a:latin typeface=" Arial"/>
                <a:ea typeface="Times New Roman"/>
                <a:cs typeface="Arial"/>
              </a:rPr>
              <a:t>ГРП</a:t>
            </a:r>
            <a:r>
              <a:rPr lang="ru-RU" sz="26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и </a:t>
            </a:r>
            <a:r>
              <a:rPr lang="ru-RU" sz="2600" b="1" i="0" u="none" strike="noStrike" cap="none" spc="0">
                <a:ln>
                  <a:noFill/>
                </a:ln>
                <a:solidFill>
                  <a:srgbClr val="007CFF"/>
                </a:solidFill>
                <a:latin typeface=" Arial"/>
                <a:ea typeface="Times New Roman"/>
                <a:cs typeface="Arial"/>
              </a:rPr>
              <a:t>исключению</a:t>
            </a:r>
            <a:r>
              <a:rPr lang="ru-RU" sz="26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решений о приостановлении </a:t>
            </a:r>
            <a:r>
              <a:rPr lang="ru-RU" sz="2600" b="1" i="0" u="none" strike="noStrike" cap="none" spc="0">
                <a:ln>
                  <a:noFill/>
                </a:ln>
                <a:solidFill>
                  <a:srgbClr val="007CFF"/>
                </a:solidFill>
                <a:latin typeface=" Arial"/>
                <a:ea typeface="Times New Roman"/>
                <a:cs typeface="Arial"/>
              </a:rPr>
              <a:t>ГКУ</a:t>
            </a:r>
            <a:r>
              <a:rPr lang="ru-RU" sz="26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</a:t>
            </a:r>
            <a:endParaRPr sz="2600" b="1" i="0" u="none" strike="noStrike" cap="none" spc="0">
              <a:ln>
                <a:noFill/>
              </a:ln>
              <a:solidFill>
                <a:srgbClr val="3B3B3B"/>
              </a:solidFill>
              <a:latin typeface=" Arial"/>
              <a:ea typeface="Times New Roman"/>
              <a:cs typeface="Arial"/>
            </a:endParaRPr>
          </a:p>
        </p:txBody>
      </p:sp>
      <p:sp>
        <p:nvSpPr>
          <p:cNvPr id="1478349555" name="Скругленный прямоугольник 10"/>
          <p:cNvSpPr/>
          <p:nvPr/>
        </p:nvSpPr>
        <p:spPr bwMode="auto">
          <a:xfrm flipH="0" flipV="0">
            <a:off x="698429" y="749052"/>
            <a:ext cx="10745677" cy="573349"/>
          </a:xfrm>
          <a:prstGeom prst="roundRect">
            <a:avLst>
              <a:gd name="adj" fmla="val 16667"/>
            </a:avLst>
          </a:prstGeom>
          <a:solidFill>
            <a:srgbClr val="007C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2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Сроки осуществления УРД</a:t>
            </a:r>
            <a:endParaRPr sz="3200" b="1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  <p:sp>
        <p:nvSpPr>
          <p:cNvPr id="222906264" name="Скругленный прямоугольник 12"/>
          <p:cNvSpPr/>
          <p:nvPr/>
        </p:nvSpPr>
        <p:spPr bwMode="auto">
          <a:xfrm flipH="0" flipV="0">
            <a:off x="3149034" y="4457329"/>
            <a:ext cx="3241339" cy="884488"/>
          </a:xfrm>
          <a:prstGeom prst="roundRect">
            <a:avLst>
              <a:gd name="adj" fmla="val 10384"/>
            </a:avLst>
          </a:prstGeom>
          <a:solidFill>
            <a:srgbClr val="FFFFFF"/>
          </a:solidFill>
          <a:ln w="22225" cap="flat" cmpd="sng" algn="ctr">
            <a:gradFill>
              <a:gsLst>
                <a:gs pos="0">
                  <a:srgbClr val="00FFCC"/>
                </a:gs>
                <a:gs pos="100000">
                  <a:srgbClr val="008CFF"/>
                </a:gs>
              </a:gsLst>
              <a:lin ang="5400000" scaled="1"/>
            </a:gradFill>
            <a:prstDash val="solid"/>
            <a:miter lim="800000"/>
          </a:ln>
          <a:effectLst>
            <a:glow rad="63500">
              <a:srgbClr val="008CFF">
                <a:satMod val="175000"/>
                <a:alpha val="40000"/>
              </a:srgbClr>
            </a:glow>
          </a:effectLst>
        </p:spPr>
        <p:txBody>
          <a:bodyPr vertOverflow="overflow" horzOverflow="overflow" vert="horz" wrap="square" lIns="91413" tIns="45716" rIns="91413" bIns="45716" numCol="1" spcCol="0" rtlCol="0" fromWordArt="0" anchor="ctr" anchorCtr="0" forceAA="0" upright="0" compatLnSpc="0"/>
          <a:lstStyle/>
          <a:p>
            <a:pPr marL="0" marR="0" lvl="0" indent="0" algn="l" defTabSz="91410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По 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007CFF"/>
                </a:solidFill>
                <a:latin typeface=" Arial"/>
                <a:ea typeface="Times New Roman"/>
                <a:cs typeface="Arial"/>
              </a:rPr>
              <a:t>ГКУ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- 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C00000"/>
                </a:solidFill>
                <a:latin typeface=" Arial"/>
                <a:ea typeface="Times New Roman"/>
                <a:cs typeface="Arial"/>
              </a:rPr>
              <a:t>3,8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%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             </a:t>
            </a:r>
            <a:endParaRPr sz="2800"/>
          </a:p>
          <a:p>
            <a:pPr marL="0" marR="0" lvl="0" indent="0" algn="l" defTabSz="91410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По 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007CFF"/>
                </a:solidFill>
                <a:latin typeface=" Arial"/>
                <a:ea typeface="Times New Roman"/>
                <a:cs typeface="Arial"/>
              </a:rPr>
              <a:t>ЕП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- 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C00000"/>
                </a:solidFill>
                <a:latin typeface=" Arial"/>
                <a:ea typeface="Times New Roman"/>
                <a:cs typeface="Arial"/>
              </a:rPr>
              <a:t>3,2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%</a:t>
            </a:r>
            <a:endParaRPr sz="2800" b="1" i="0" u="none" strike="noStrike" cap="none" spc="0">
              <a:ln>
                <a:noFill/>
              </a:ln>
              <a:solidFill>
                <a:srgbClr val="3B3B3B"/>
              </a:solidFill>
              <a:latin typeface=" Arial"/>
              <a:ea typeface="Times New Roman"/>
              <a:cs typeface="Arial"/>
            </a:endParaRPr>
          </a:p>
        </p:txBody>
      </p:sp>
      <p:sp>
        <p:nvSpPr>
          <p:cNvPr id="614092664" name=""/>
          <p:cNvSpPr/>
          <p:nvPr/>
        </p:nvSpPr>
        <p:spPr bwMode="auto">
          <a:xfrm flipH="0" flipV="0">
            <a:off x="6512139" y="4540557"/>
            <a:ext cx="823033" cy="4161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08402365" name="Скругленный прямоугольник 12"/>
          <p:cNvSpPr/>
          <p:nvPr/>
        </p:nvSpPr>
        <p:spPr bwMode="auto">
          <a:xfrm flipH="0" flipV="0">
            <a:off x="7509974" y="4457329"/>
            <a:ext cx="1483525" cy="499368"/>
          </a:xfrm>
          <a:prstGeom prst="roundRect">
            <a:avLst>
              <a:gd name="adj" fmla="val 10384"/>
            </a:avLst>
          </a:prstGeom>
          <a:solidFill>
            <a:srgbClr val="FFFFFF"/>
          </a:solidFill>
          <a:ln w="22225" cap="flat" cmpd="sng" algn="ctr">
            <a:gradFill>
              <a:gsLst>
                <a:gs pos="0">
                  <a:srgbClr val="00FFCC"/>
                </a:gs>
                <a:gs pos="100000">
                  <a:srgbClr val="008CFF"/>
                </a:gs>
              </a:gsLst>
              <a:lin ang="5400000" scaled="1"/>
            </a:gradFill>
            <a:prstDash val="solid"/>
            <a:miter lim="800000"/>
          </a:ln>
          <a:effectLst>
            <a:glow rad="63500">
              <a:srgbClr val="008CFF">
                <a:satMod val="175000"/>
                <a:alpha val="40000"/>
              </a:srgbClr>
            </a:glow>
          </a:effectLst>
        </p:spPr>
        <p:txBody>
          <a:bodyPr vertOverflow="overflow" horzOverflow="overflow" vert="horz" wrap="square" lIns="91413" tIns="45716" rIns="91413" bIns="45716" numCol="1" spcCol="0" rtlCol="0" fromWordArt="0" anchor="ctr" anchorCtr="0" forceAA="0" upright="0" compatLnSpc="0"/>
          <a:lstStyle/>
          <a:p>
            <a:pPr marL="0" marR="0" lvl="0" indent="0" algn="l" defTabSz="91410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        </a:t>
            </a:r>
            <a:endParaRPr lang="ru-RU" sz="2800" b="1" i="0" u="none" strike="noStrike" cap="none" spc="0">
              <a:ln>
                <a:noFill/>
              </a:ln>
              <a:solidFill>
                <a:srgbClr val="3B3B3B"/>
              </a:solidFill>
              <a:latin typeface=" Arial"/>
              <a:ea typeface="Times New Roman"/>
              <a:cs typeface="Arial"/>
            </a:endParaRPr>
          </a:p>
          <a:p>
            <a:pPr marL="0" marR="0" lvl="0" indent="0" algn="l" defTabSz="91410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/>
          </a:p>
          <a:p>
            <a:pPr marL="0" marR="0" lvl="0" indent="0" algn="ctr" defTabSz="91410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i="0" u="none" strike="noStrike" cap="none" spc="0">
                <a:ln>
                  <a:noFill/>
                </a:ln>
                <a:solidFill>
                  <a:srgbClr val="C00000"/>
                </a:solidFill>
                <a:latin typeface=" Arial"/>
                <a:ea typeface="Times New Roman"/>
                <a:cs typeface="Arial"/>
              </a:rPr>
              <a:t>0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%</a:t>
            </a:r>
            <a:endParaRPr sz="2800" b="1" i="0" u="none" strike="noStrike" cap="none" spc="0">
              <a:ln>
                <a:noFill/>
              </a:ln>
              <a:solidFill>
                <a:srgbClr val="3B3B3B"/>
              </a:solidFill>
              <a:latin typeface=" Arial"/>
              <a:ea typeface="Times New Roman"/>
              <a:cs typeface="Arial"/>
            </a:endParaRPr>
          </a:p>
          <a:p>
            <a:pPr marL="0" marR="0" lvl="0" indent="0" algn="ctr" defTabSz="91410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4800" b="1" i="0" u="none" strike="noStrike" cap="none" spc="0">
              <a:ln>
                <a:noFill/>
              </a:ln>
              <a:solidFill>
                <a:srgbClr val="3B3B3B"/>
              </a:solidFill>
              <a:latin typeface=" Arial"/>
              <a:ea typeface="Times New Roman"/>
              <a:cs typeface="Arial"/>
            </a:endParaRPr>
          </a:p>
        </p:txBody>
      </p:sp>
      <p:sp>
        <p:nvSpPr>
          <p:cNvPr id="1455028845" name="Скругленный прямоугольник 11"/>
          <p:cNvSpPr/>
          <p:nvPr/>
        </p:nvSpPr>
        <p:spPr bwMode="auto">
          <a:xfrm flipH="0" flipV="0">
            <a:off x="3949658" y="1322401"/>
            <a:ext cx="3560315" cy="453132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5111">
              <a:defRPr/>
            </a:pPr>
            <a:r>
              <a:rPr sz="3200" b="1">
                <a:solidFill>
                  <a:schemeClr val="bg1"/>
                </a:solidFill>
                <a:cs typeface="Arial"/>
              </a:rPr>
              <a:t>Ведомственные</a:t>
            </a:r>
            <a:endParaRPr sz="3200" b="1">
              <a:solidFill>
                <a:schemeClr val="bg1"/>
              </a:solidFill>
              <a:cs typeface="Arial"/>
            </a:endParaRPr>
          </a:p>
        </p:txBody>
      </p:sp>
      <p:sp>
        <p:nvSpPr>
          <p:cNvPr id="1096281902" name="Скругленный прямоугольник 11"/>
          <p:cNvSpPr/>
          <p:nvPr/>
        </p:nvSpPr>
        <p:spPr bwMode="auto">
          <a:xfrm flipH="0" flipV="0">
            <a:off x="347378" y="1322401"/>
            <a:ext cx="2880804" cy="453132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5111">
              <a:defRPr/>
            </a:pPr>
            <a:r>
              <a:rPr sz="3200" b="1">
                <a:solidFill>
                  <a:schemeClr val="bg1"/>
                </a:solidFill>
                <a:cs typeface="Arial"/>
              </a:rPr>
              <a:t>ФЗ № 218-ФЗ</a:t>
            </a:r>
            <a:endParaRPr sz="3200" b="1">
              <a:solidFill>
                <a:schemeClr val="bg1"/>
              </a:solidFill>
              <a:cs typeface="Arial"/>
            </a:endParaRPr>
          </a:p>
        </p:txBody>
      </p:sp>
      <p:sp>
        <p:nvSpPr>
          <p:cNvPr id="822264624" name="Скругленный прямоугольник 12"/>
          <p:cNvSpPr/>
          <p:nvPr/>
        </p:nvSpPr>
        <p:spPr bwMode="auto">
          <a:xfrm flipH="0" flipV="0">
            <a:off x="147472" y="1775533"/>
            <a:ext cx="3280614" cy="1320552"/>
          </a:xfrm>
          <a:prstGeom prst="roundRect">
            <a:avLst>
              <a:gd name="adj" fmla="val 10384"/>
            </a:avLst>
          </a:prstGeom>
          <a:solidFill>
            <a:srgbClr val="FFFFFF"/>
          </a:solidFill>
          <a:ln w="22225" cap="flat" cmpd="sng" algn="ctr">
            <a:gradFill>
              <a:gsLst>
                <a:gs pos="0">
                  <a:srgbClr val="00FFCC"/>
                </a:gs>
                <a:gs pos="100000">
                  <a:srgbClr val="008CFF"/>
                </a:gs>
              </a:gsLst>
              <a:lin ang="5400000" scaled="1"/>
            </a:gradFill>
            <a:prstDash val="solid"/>
            <a:miter lim="800000"/>
          </a:ln>
          <a:effectLst>
            <a:glow rad="63500">
              <a:srgbClr val="008CFF">
                <a:satMod val="175000"/>
                <a:alpha val="40000"/>
              </a:srgbClr>
            </a:glow>
          </a:effectLst>
        </p:spPr>
        <p:txBody>
          <a:bodyPr vertOverflow="overflow" horzOverflow="overflow" vert="horz" wrap="square" lIns="91413" tIns="45714" rIns="91413" bIns="45714" numCol="1" spcCol="0" rtlCol="0" fromWordArt="0" anchor="ctr" anchorCtr="0" forceAA="0" upright="0" compatLnSpc="0"/>
          <a:lstStyle/>
          <a:p>
            <a:pPr marL="0" marR="0" lvl="0" indent="0" algn="ctr" defTabSz="914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По 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007CFF"/>
                </a:solidFill>
                <a:latin typeface=" Arial"/>
                <a:ea typeface="Times New Roman"/>
                <a:cs typeface="Arial"/>
              </a:rPr>
              <a:t>ГРП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- 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C00000"/>
                </a:solidFill>
                <a:latin typeface=" Arial"/>
                <a:ea typeface="Times New Roman"/>
                <a:cs typeface="Arial"/>
              </a:rPr>
              <a:t>7</a:t>
            </a:r>
            <a:r>
              <a:rPr lang="ru-RU" sz="2800" b="1" i="0" u="none" strike="noStrike" cap="none" spc="0">
                <a:ln>
                  <a:noFill/>
                </a:ln>
                <a:solidFill>
                  <a:schemeClr val="tx1"/>
                </a:solidFill>
                <a:latin typeface=" Arial"/>
                <a:ea typeface="Times New Roman"/>
                <a:cs typeface="Arial"/>
              </a:rPr>
              <a:t>/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C00000"/>
                </a:solidFill>
                <a:latin typeface=" Arial"/>
                <a:ea typeface="Times New Roman"/>
                <a:cs typeface="Arial"/>
              </a:rPr>
              <a:t>9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р.д            </a:t>
            </a:r>
            <a:endParaRPr sz="2800"/>
          </a:p>
          <a:p>
            <a:pPr marL="0" marR="0" lvl="0" indent="0" algn="ctr" defTabSz="914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По 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007CFF"/>
                </a:solidFill>
                <a:latin typeface=" Arial"/>
                <a:ea typeface="Times New Roman"/>
                <a:cs typeface="Arial"/>
              </a:rPr>
              <a:t>ГКУ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- 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C00000"/>
                </a:solidFill>
                <a:latin typeface=" Arial"/>
                <a:ea typeface="Times New Roman"/>
                <a:cs typeface="Arial"/>
              </a:rPr>
              <a:t>5</a:t>
            </a:r>
            <a:r>
              <a:rPr lang="ru-RU" sz="2800" b="1" i="0" u="none" strike="noStrike" cap="none" spc="0">
                <a:ln>
                  <a:noFill/>
                </a:ln>
                <a:solidFill>
                  <a:schemeClr val="tx1"/>
                </a:solidFill>
                <a:latin typeface=" Arial"/>
                <a:ea typeface="Times New Roman"/>
                <a:cs typeface="Arial"/>
              </a:rPr>
              <a:t>/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C00000"/>
                </a:solidFill>
                <a:latin typeface=" Arial"/>
                <a:ea typeface="Times New Roman"/>
                <a:cs typeface="Arial"/>
              </a:rPr>
              <a:t>7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р.д.</a:t>
            </a:r>
            <a:endParaRPr sz="2800" b="1" i="0" u="none" strike="noStrike" cap="none" spc="0">
              <a:ln>
                <a:noFill/>
              </a:ln>
              <a:solidFill>
                <a:srgbClr val="3B3B3B"/>
              </a:solidFill>
              <a:latin typeface=" Arial"/>
              <a:ea typeface="Times New Roman"/>
              <a:cs typeface="Arial"/>
            </a:endParaRPr>
          </a:p>
          <a:p>
            <a:pPr marL="0" marR="0" lvl="0" indent="0" algn="ctr" defTabSz="914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По </a:t>
            </a:r>
            <a:r>
              <a:rPr sz="2800" b="1" i="0" u="none" strike="noStrike" cap="none" spc="0">
                <a:ln>
                  <a:noFill/>
                </a:ln>
                <a:solidFill>
                  <a:srgbClr val="007CFF"/>
                </a:solidFill>
                <a:latin typeface=" Arial"/>
                <a:ea typeface="Times New Roman"/>
                <a:cs typeface="Arial"/>
              </a:rPr>
              <a:t>ЕП</a:t>
            </a:r>
            <a:r>
              <a:rPr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- </a:t>
            </a:r>
            <a:r>
              <a:rPr sz="2800" b="1" i="0" u="none" strike="noStrike" cap="none" spc="0">
                <a:ln>
                  <a:noFill/>
                </a:ln>
                <a:solidFill>
                  <a:srgbClr val="C00000"/>
                </a:solidFill>
                <a:latin typeface=" Arial"/>
                <a:ea typeface="Times New Roman"/>
                <a:cs typeface="Arial"/>
              </a:rPr>
              <a:t>10</a:t>
            </a:r>
            <a:r>
              <a:rPr sz="2800" b="1" i="0" u="none" strike="noStrike" cap="none" spc="0">
                <a:ln>
                  <a:noFill/>
                </a:ln>
                <a:solidFill>
                  <a:schemeClr val="tx1"/>
                </a:solidFill>
                <a:latin typeface=" Arial"/>
                <a:ea typeface="Times New Roman"/>
                <a:cs typeface="Arial"/>
              </a:rPr>
              <a:t>/</a:t>
            </a:r>
            <a:r>
              <a:rPr sz="2800" b="1" i="0" u="none" strike="noStrike" cap="none" spc="0">
                <a:ln>
                  <a:noFill/>
                </a:ln>
                <a:solidFill>
                  <a:srgbClr val="C00000"/>
                </a:solidFill>
                <a:latin typeface=" Arial"/>
                <a:ea typeface="Times New Roman"/>
                <a:cs typeface="Arial"/>
              </a:rPr>
              <a:t>12</a:t>
            </a:r>
            <a:r>
              <a:rPr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 р.д.</a:t>
            </a:r>
            <a:endParaRPr sz="2800" b="1" i="0" u="none" strike="noStrike" cap="none" spc="0">
              <a:ln>
                <a:noFill/>
              </a:ln>
              <a:solidFill>
                <a:srgbClr val="3B3B3B"/>
              </a:solidFill>
              <a:latin typeface=" Arial"/>
              <a:ea typeface="Times New Roman"/>
              <a:cs typeface="Arial"/>
            </a:endParaRPr>
          </a:p>
        </p:txBody>
      </p:sp>
      <p:sp>
        <p:nvSpPr>
          <p:cNvPr id="2061592846" name="Скругленный прямоугольник 11"/>
          <p:cNvSpPr/>
          <p:nvPr/>
        </p:nvSpPr>
        <p:spPr bwMode="auto">
          <a:xfrm flipH="0" flipV="0">
            <a:off x="8054487" y="1322401"/>
            <a:ext cx="3560314" cy="453132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5111">
              <a:defRPr/>
            </a:pPr>
            <a:r>
              <a:rPr sz="3200" b="1">
                <a:solidFill>
                  <a:schemeClr val="bg1"/>
                </a:solidFill>
                <a:cs typeface="Arial"/>
              </a:rPr>
              <a:t>Сроки Управления</a:t>
            </a:r>
            <a:endParaRPr sz="3200" b="1">
              <a:solidFill>
                <a:schemeClr val="bg1"/>
              </a:solidFill>
              <a:cs typeface="Arial"/>
            </a:endParaRPr>
          </a:p>
        </p:txBody>
      </p:sp>
      <p:sp>
        <p:nvSpPr>
          <p:cNvPr id="1248646214" name="Скругленный прямоугольник 12"/>
          <p:cNvSpPr/>
          <p:nvPr/>
        </p:nvSpPr>
        <p:spPr bwMode="auto">
          <a:xfrm flipH="0" flipV="0">
            <a:off x="7844916" y="1775533"/>
            <a:ext cx="3979456" cy="1320552"/>
          </a:xfrm>
          <a:prstGeom prst="roundRect">
            <a:avLst>
              <a:gd name="adj" fmla="val 10384"/>
            </a:avLst>
          </a:prstGeom>
          <a:solidFill>
            <a:srgbClr val="FFFFFF"/>
          </a:solidFill>
          <a:ln w="22225" cap="flat" cmpd="sng" algn="ctr">
            <a:gradFill>
              <a:gsLst>
                <a:gs pos="0">
                  <a:srgbClr val="00FFCC"/>
                </a:gs>
                <a:gs pos="100000">
                  <a:srgbClr val="008CFF"/>
                </a:gs>
              </a:gsLst>
              <a:lin ang="5400000" scaled="1"/>
            </a:gradFill>
            <a:prstDash val="solid"/>
            <a:miter lim="800000"/>
          </a:ln>
          <a:effectLst>
            <a:glow rad="63500">
              <a:srgbClr val="008CFF">
                <a:satMod val="175000"/>
                <a:alpha val="40000"/>
              </a:srgbClr>
            </a:glow>
          </a:effectLst>
        </p:spPr>
        <p:txBody>
          <a:bodyPr vertOverflow="overflow" horzOverflow="overflow" vert="horz" wrap="square" lIns="91413" tIns="45715" rIns="91413" bIns="45715" numCol="1" spcCol="0" rtlCol="0" fromWordArt="0" anchor="ctr" anchorCtr="0" forceAA="0" compatLnSpc="0"/>
          <a:lstStyle/>
          <a:p>
            <a:pPr algn="ctr">
              <a:defRPr/>
            </a:pPr>
            <a:r>
              <a:rPr sz="2800" b="1">
                <a:latin typeface="Arial"/>
                <a:ea typeface="Arial"/>
                <a:cs typeface="Arial"/>
              </a:rPr>
              <a:t>По</a:t>
            </a:r>
            <a:r>
              <a:rPr sz="2800" b="1">
                <a:latin typeface="Arial"/>
                <a:ea typeface="Arial"/>
                <a:cs typeface="Arial"/>
              </a:rPr>
              <a:t> </a:t>
            </a:r>
            <a:r>
              <a:rPr sz="2800" b="1">
                <a:solidFill>
                  <a:srgbClr val="007CFF"/>
                </a:solidFill>
                <a:latin typeface="Arial"/>
                <a:ea typeface="Arial"/>
                <a:cs typeface="Arial"/>
              </a:rPr>
              <a:t>ГРП</a:t>
            </a:r>
            <a:r>
              <a:rPr sz="2800" b="1">
                <a:latin typeface="Arial"/>
                <a:ea typeface="Arial"/>
                <a:cs typeface="Arial"/>
              </a:rPr>
              <a:t> - </a:t>
            </a:r>
            <a:r>
              <a:rPr sz="2800" b="1">
                <a:solidFill>
                  <a:srgbClr val="C00000"/>
                </a:solidFill>
                <a:latin typeface="Arial"/>
                <a:ea typeface="Arial"/>
                <a:cs typeface="Arial"/>
              </a:rPr>
              <a:t>1,4</a:t>
            </a:r>
            <a:r>
              <a:rPr sz="2800" b="1">
                <a:latin typeface="Arial"/>
                <a:ea typeface="Arial"/>
                <a:cs typeface="Arial"/>
              </a:rPr>
              <a:t> р.д.</a:t>
            </a:r>
            <a:endParaRPr sz="2800" b="1">
              <a:latin typeface="Arial"/>
              <a:ea typeface="Arial"/>
              <a:cs typeface="Arial"/>
            </a:endParaRPr>
          </a:p>
          <a:p>
            <a:pPr algn="ctr">
              <a:defRPr/>
            </a:pPr>
            <a:r>
              <a:rPr sz="2800" b="1">
                <a:latin typeface="Arial"/>
                <a:ea typeface="Arial"/>
                <a:cs typeface="Arial"/>
              </a:rPr>
              <a:t>По </a:t>
            </a:r>
            <a:r>
              <a:rPr sz="2800" b="1">
                <a:solidFill>
                  <a:srgbClr val="007CFF"/>
                </a:solidFill>
                <a:latin typeface="Arial"/>
                <a:ea typeface="Arial"/>
                <a:cs typeface="Arial"/>
              </a:rPr>
              <a:t>ГКУ</a:t>
            </a:r>
            <a:r>
              <a:rPr sz="2800" b="1">
                <a:latin typeface="Arial"/>
                <a:ea typeface="Arial"/>
                <a:cs typeface="Arial"/>
              </a:rPr>
              <a:t> - </a:t>
            </a:r>
            <a:r>
              <a:rPr sz="2800" b="1">
                <a:solidFill>
                  <a:srgbClr val="C00000"/>
                </a:solidFill>
                <a:latin typeface="Arial"/>
                <a:ea typeface="Arial"/>
                <a:cs typeface="Arial"/>
              </a:rPr>
              <a:t>1,2</a:t>
            </a:r>
            <a:r>
              <a:rPr sz="2800" b="1">
                <a:latin typeface="Arial"/>
                <a:ea typeface="Arial"/>
                <a:cs typeface="Arial"/>
              </a:rPr>
              <a:t> </a:t>
            </a:r>
            <a:r>
              <a:rPr sz="2800" b="1">
                <a:latin typeface="Arial"/>
                <a:ea typeface="Arial"/>
                <a:cs typeface="Arial"/>
              </a:rPr>
              <a:t>р.д.</a:t>
            </a:r>
            <a:endParaRPr sz="2800" b="1">
              <a:latin typeface="Arial"/>
              <a:ea typeface="Arial"/>
              <a:cs typeface="Arial"/>
            </a:endParaRPr>
          </a:p>
          <a:p>
            <a:pPr algn="ctr">
              <a:defRPr/>
            </a:pPr>
            <a:r>
              <a:rPr sz="2800" b="1">
                <a:latin typeface="Arial"/>
                <a:ea typeface="Arial"/>
                <a:cs typeface="Arial"/>
              </a:rPr>
              <a:t>По</a:t>
            </a:r>
            <a:r>
              <a:rPr sz="2800" b="1">
                <a:latin typeface="Arial"/>
                <a:ea typeface="Arial"/>
                <a:cs typeface="Arial"/>
              </a:rPr>
              <a:t> </a:t>
            </a:r>
            <a:r>
              <a:rPr sz="2800" b="1">
                <a:solidFill>
                  <a:srgbClr val="007CFF"/>
                </a:solidFill>
                <a:latin typeface="Arial"/>
                <a:ea typeface="Arial"/>
                <a:cs typeface="Arial"/>
              </a:rPr>
              <a:t>ЕП</a:t>
            </a:r>
            <a:r>
              <a:rPr sz="2800" b="1">
                <a:latin typeface="Arial"/>
                <a:ea typeface="Arial"/>
                <a:cs typeface="Arial"/>
              </a:rPr>
              <a:t> - </a:t>
            </a:r>
            <a:r>
              <a:rPr sz="2800" b="1">
                <a:solidFill>
                  <a:srgbClr val="C00000"/>
                </a:solidFill>
                <a:latin typeface="Arial"/>
                <a:ea typeface="Arial"/>
                <a:cs typeface="Arial"/>
              </a:rPr>
              <a:t>2</a:t>
            </a:r>
            <a:r>
              <a:rPr sz="2800" b="1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sz="2800" b="1">
                <a:latin typeface="Arial"/>
                <a:ea typeface="Arial"/>
                <a:cs typeface="Arial"/>
              </a:rPr>
              <a:t>р.д.</a:t>
            </a:r>
            <a:endParaRPr sz="2800" b="1"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 bwMode="auto">
          <a:xfrm>
            <a:off x="8743949" y="6423786"/>
            <a:ext cx="2743200" cy="365125"/>
          </a:xfrm>
        </p:spPr>
        <p:txBody>
          <a:bodyPr/>
          <a:lstStyle/>
          <a:p>
            <a:pPr>
              <a:defRPr/>
            </a:pPr>
            <a:fld id="{48F63A3B-78C7-47BE-AE5E-E10140E04643}" type="slidenum">
              <a:rPr lang="en-US"/>
              <a:t/>
            </a:fld>
            <a:endParaRPr lang="en-US"/>
          </a:p>
        </p:txBody>
      </p:sp>
      <p:sp>
        <p:nvSpPr>
          <p:cNvPr id="8" name="Заголовок 1"/>
          <p:cNvSpPr txBox="1"/>
          <p:nvPr/>
        </p:nvSpPr>
        <p:spPr bwMode="auto">
          <a:xfrm>
            <a:off x="801278" y="-11896"/>
            <a:ext cx="11178199" cy="825498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9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3200">
                <a:solidFill>
                  <a:schemeClr val="accent1">
                    <a:lumMod val="75000"/>
                  </a:schemeClr>
                </a:solidFill>
                <a:latin typeface="+mn-lt"/>
              </a:rPr>
              <a:t>Отдельные вопросы, возникающие в практике осуществления </a:t>
            </a:r>
            <a:r>
              <a:rPr lang="ru-RU" sz="3200">
                <a:solidFill>
                  <a:schemeClr val="accent1">
                    <a:lumMod val="75000"/>
                  </a:schemeClr>
                </a:solidFill>
                <a:latin typeface="+mn-lt"/>
              </a:rPr>
              <a:t>учетно-регистрационных действий </a:t>
            </a:r>
            <a:r>
              <a:rPr lang="en-US" sz="3200">
                <a:solidFill>
                  <a:schemeClr val="accent1">
                    <a:lumMod val="75000"/>
                  </a:schemeClr>
                </a:solidFill>
                <a:latin typeface="+mn-lt"/>
              </a:rPr>
              <a:t>  </a:t>
            </a:r>
            <a:endParaRPr lang="ru-RU" sz="320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Заголовок 1"/>
          <p:cNvSpPr txBox="1"/>
          <p:nvPr/>
        </p:nvSpPr>
        <p:spPr bwMode="auto">
          <a:xfrm>
            <a:off x="181890" y="6001674"/>
            <a:ext cx="11797584" cy="422111"/>
          </a:xfrm>
          <a:prstGeom prst="rect">
            <a:avLst/>
          </a:prstGeom>
        </p:spPr>
        <p:txBody>
          <a:bodyPr vert="horz" lIns="121919" tIns="60959" rIns="121919" bIns="60959" rtlCol="0" anchor="ctr">
            <a:norm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9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/>
          </a:p>
        </p:txBody>
      </p:sp>
      <p:pic>
        <p:nvPicPr>
          <p:cNvPr id="543054013" name="Рисунок 54305401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1890" y="978202"/>
            <a:ext cx="4220901" cy="2984752"/>
          </a:xfrm>
          <a:prstGeom prst="rect">
            <a:avLst/>
          </a:prstGeom>
        </p:spPr>
      </p:pic>
      <p:pic>
        <p:nvPicPr>
          <p:cNvPr id="1943194915" name="Рисунок 194319491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589754" y="978202"/>
            <a:ext cx="4514754" cy="3192453"/>
          </a:xfrm>
          <a:prstGeom prst="rect">
            <a:avLst/>
          </a:prstGeom>
        </p:spPr>
      </p:pic>
      <p:pic>
        <p:nvPicPr>
          <p:cNvPr id="2023461630" name="Рисунок 202346162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433489" y="1633032"/>
            <a:ext cx="3294384" cy="4659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528419987" name="object 2"/>
          <p:cNvGrpSpPr/>
          <p:nvPr/>
        </p:nvGrpSpPr>
        <p:grpSpPr bwMode="auto">
          <a:xfrm>
            <a:off x="-15237" y="0"/>
            <a:ext cx="12191997" cy="6858000"/>
            <a:chOff x="0" y="0"/>
            <a:chExt cx="12191997" cy="6858000"/>
          </a:xfrm>
        </p:grpSpPr>
        <p:pic>
          <p:nvPicPr>
            <p:cNvPr id="1803612085" name="object 3"/>
            <p:cNvPicPr/>
            <p:nvPr/>
          </p:nvPicPr>
          <p:blipFill>
            <a:blip r:embed="rId2"/>
            <a:stretch/>
          </p:blipFill>
          <p:spPr bwMode="auto">
            <a:xfrm>
              <a:off x="0" y="0"/>
              <a:ext cx="12191997" cy="6858000"/>
            </a:xfrm>
            <a:prstGeom prst="rect">
              <a:avLst/>
            </a:prstGeom>
          </p:spPr>
        </p:pic>
        <p:sp>
          <p:nvSpPr>
            <p:cNvPr id="977543278" name="object 4"/>
            <p:cNvSpPr/>
            <p:nvPr/>
          </p:nvSpPr>
          <p:spPr bwMode="auto">
            <a:xfrm>
              <a:off x="0" y="1949193"/>
              <a:ext cx="12191997" cy="3080385"/>
            </a:xfrm>
            <a:custGeom>
              <a:avLst/>
              <a:gdLst/>
              <a:ahLst/>
              <a:cxnLst/>
              <a:rect l="l" t="t" r="r" b="b"/>
              <a:pathLst>
                <a:path w="12192000" h="3080385" fill="norm" stroke="1" extrusionOk="0">
                  <a:moveTo>
                    <a:pt x="12192000" y="0"/>
                  </a:moveTo>
                  <a:lnTo>
                    <a:pt x="0" y="0"/>
                  </a:lnTo>
                  <a:lnTo>
                    <a:pt x="0" y="3080004"/>
                  </a:lnTo>
                  <a:lnTo>
                    <a:pt x="12192000" y="30800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767803423" name="object 5"/>
            <p:cNvPicPr/>
            <p:nvPr/>
          </p:nvPicPr>
          <p:blipFill>
            <a:blip r:embed="rId3"/>
            <a:stretch/>
          </p:blipFill>
          <p:spPr bwMode="auto">
            <a:xfrm>
              <a:off x="635505" y="4186"/>
              <a:ext cx="11556489" cy="6853806"/>
            </a:xfrm>
            <a:prstGeom prst="rect">
              <a:avLst/>
            </a:prstGeom>
          </p:spPr>
        </p:pic>
        <p:pic>
          <p:nvPicPr>
            <p:cNvPr id="426986148" name="object 6"/>
            <p:cNvPicPr/>
            <p:nvPr/>
          </p:nvPicPr>
          <p:blipFill>
            <a:blip r:embed="rId4"/>
            <a:stretch/>
          </p:blipFill>
          <p:spPr bwMode="auto">
            <a:xfrm>
              <a:off x="387759" y="202482"/>
              <a:ext cx="823878" cy="914580"/>
            </a:xfrm>
            <a:prstGeom prst="rect">
              <a:avLst/>
            </a:prstGeom>
          </p:spPr>
        </p:pic>
        <p:pic>
          <p:nvPicPr>
            <p:cNvPr id="104089042" name="object 7"/>
            <p:cNvPicPr/>
            <p:nvPr/>
          </p:nvPicPr>
          <p:blipFill>
            <a:blip r:embed="rId5"/>
            <a:stretch/>
          </p:blipFill>
          <p:spPr bwMode="auto">
            <a:xfrm>
              <a:off x="1336211" y="425484"/>
              <a:ext cx="1550494" cy="578952"/>
            </a:xfrm>
            <a:prstGeom prst="rect">
              <a:avLst/>
            </a:prstGeom>
          </p:spPr>
        </p:pic>
        <p:pic>
          <p:nvPicPr>
            <p:cNvPr id="2071370666" name="object 8"/>
            <p:cNvPicPr/>
            <p:nvPr/>
          </p:nvPicPr>
          <p:blipFill>
            <a:blip r:embed="rId6"/>
            <a:stretch/>
          </p:blipFill>
          <p:spPr bwMode="auto">
            <a:xfrm>
              <a:off x="5861300" y="0"/>
              <a:ext cx="6330693" cy="6857994"/>
            </a:xfrm>
            <a:prstGeom prst="rect">
              <a:avLst/>
            </a:prstGeom>
          </p:spPr>
        </p:pic>
        <p:pic>
          <p:nvPicPr>
            <p:cNvPr id="1759282839" name="object 9"/>
            <p:cNvPicPr/>
            <p:nvPr/>
          </p:nvPicPr>
          <p:blipFill>
            <a:blip r:embed="rId7"/>
            <a:stretch/>
          </p:blipFill>
          <p:spPr bwMode="auto">
            <a:xfrm>
              <a:off x="7405113" y="1481324"/>
              <a:ext cx="3860289" cy="3858764"/>
            </a:xfrm>
            <a:prstGeom prst="rect">
              <a:avLst/>
            </a:prstGeom>
          </p:spPr>
        </p:pic>
        <p:pic>
          <p:nvPicPr>
            <p:cNvPr id="579417535" name="object 10"/>
            <p:cNvPicPr/>
            <p:nvPr/>
          </p:nvPicPr>
          <p:blipFill>
            <a:blip r:embed="rId8"/>
            <a:stretch/>
          </p:blipFill>
          <p:spPr bwMode="auto">
            <a:xfrm>
              <a:off x="1175000" y="638552"/>
              <a:ext cx="1723644" cy="411476"/>
            </a:xfrm>
            <a:prstGeom prst="rect">
              <a:avLst/>
            </a:prstGeom>
          </p:spPr>
        </p:pic>
      </p:grpSp>
      <p:sp>
        <p:nvSpPr>
          <p:cNvPr id="479504588" name="object 11"/>
          <p:cNvSpPr txBox="1"/>
          <p:nvPr/>
        </p:nvSpPr>
        <p:spPr bwMode="auto">
          <a:xfrm>
            <a:off x="1296666" y="667000"/>
            <a:ext cx="1370327" cy="419535"/>
          </a:xfrm>
          <a:prstGeom prst="rect">
            <a:avLst/>
          </a:prstGeom>
        </p:spPr>
        <p:txBody>
          <a:bodyPr vert="horz" wrap="square" lIns="0" tIns="13331" rIns="0" bIns="0" rtlCol="0">
            <a:spAutoFit/>
          </a:bodyPr>
          <a:lstStyle/>
          <a:p>
            <a:pPr marL="12699" marR="5077">
              <a:lnSpc>
                <a:spcPct val="102299"/>
              </a:lnSpc>
              <a:spcBef>
                <a:spcPts val="102"/>
              </a:spcBef>
              <a:defRPr/>
            </a:pPr>
            <a:r>
              <a:rPr sz="650" spc="-9">
                <a:solidFill>
                  <a:srgbClr val="FFFFFF"/>
                </a:solidFill>
                <a:latin typeface="Yu Gothic UI"/>
                <a:cs typeface="Yu Gothic UI"/>
              </a:rPr>
              <a:t>Управление Федеральной</a:t>
            </a:r>
            <a:r>
              <a:rPr lang="ru-RU" sz="650" spc="-9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11">
                <a:solidFill>
                  <a:srgbClr val="FFFFFF"/>
                </a:solidFill>
                <a:latin typeface="Yu Gothic UI"/>
                <a:cs typeface="Yu Gothic UI"/>
              </a:rPr>
              <a:t>службы</a:t>
            </a:r>
            <a:r>
              <a:rPr sz="650" spc="-162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9">
                <a:solidFill>
                  <a:srgbClr val="FFFFFF"/>
                </a:solidFill>
                <a:latin typeface="Yu Gothic UI"/>
                <a:cs typeface="Yu Gothic UI"/>
              </a:rPr>
              <a:t>государственной регистрации, </a:t>
            </a:r>
            <a:r>
              <a:rPr sz="650" spc="-1">
                <a:solidFill>
                  <a:srgbClr val="FFFFFF"/>
                </a:solidFill>
                <a:latin typeface="Yu Gothic UI"/>
                <a:cs typeface="Yu Gothic UI"/>
              </a:rPr>
              <a:t> кадастра</a:t>
            </a:r>
            <a:r>
              <a:rPr sz="650" spc="-37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11">
                <a:solidFill>
                  <a:srgbClr val="FFFFFF"/>
                </a:solidFill>
                <a:latin typeface="Yu Gothic UI"/>
                <a:cs typeface="Yu Gothic UI"/>
              </a:rPr>
              <a:t>и</a:t>
            </a:r>
            <a:r>
              <a:rPr sz="650" spc="-9">
                <a:solidFill>
                  <a:srgbClr val="FFFFFF"/>
                </a:solidFill>
                <a:latin typeface="Yu Gothic UI"/>
                <a:cs typeface="Yu Gothic UI"/>
              </a:rPr>
              <a:t> картографии</a:t>
            </a:r>
            <a:endParaRPr sz="650">
              <a:latin typeface="Yu Gothic UI"/>
              <a:cs typeface="Yu Gothic UI"/>
            </a:endParaRPr>
          </a:p>
          <a:p>
            <a:pPr marL="12699">
              <a:lnSpc>
                <a:spcPct val="100000"/>
              </a:lnSpc>
              <a:spcBef>
                <a:spcPts val="17"/>
              </a:spcBef>
              <a:defRPr/>
            </a:pPr>
            <a:r>
              <a:rPr sz="650" spc="-18">
                <a:solidFill>
                  <a:srgbClr val="FFFFFF"/>
                </a:solidFill>
                <a:latin typeface="Yu Gothic UI"/>
                <a:cs typeface="Yu Gothic UI"/>
              </a:rPr>
              <a:t>по </a:t>
            </a:r>
            <a:r>
              <a:rPr lang="ru-RU" sz="650" spc="-9">
                <a:solidFill>
                  <a:srgbClr val="FFFFFF"/>
                </a:solidFill>
                <a:latin typeface="Yu Gothic UI"/>
                <a:cs typeface="Yu Gothic UI"/>
              </a:rPr>
              <a:t>Ярославской</a:t>
            </a:r>
            <a:r>
              <a:rPr sz="650" spc="-18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11">
                <a:solidFill>
                  <a:srgbClr val="FFFFFF"/>
                </a:solidFill>
                <a:latin typeface="Yu Gothic UI"/>
                <a:cs typeface="Yu Gothic UI"/>
              </a:rPr>
              <a:t>об</a:t>
            </a:r>
            <a:r>
              <a:rPr sz="650" spc="-18">
                <a:solidFill>
                  <a:srgbClr val="FFFFFF"/>
                </a:solidFill>
                <a:latin typeface="Yu Gothic UI"/>
                <a:cs typeface="Yu Gothic UI"/>
              </a:rPr>
              <a:t>л</a:t>
            </a:r>
            <a:r>
              <a:rPr sz="650">
                <a:solidFill>
                  <a:srgbClr val="FFFFFF"/>
                </a:solidFill>
                <a:latin typeface="Yu Gothic UI"/>
                <a:cs typeface="Yu Gothic UI"/>
              </a:rPr>
              <a:t>а</a:t>
            </a:r>
            <a:r>
              <a:rPr sz="650" spc="-1">
                <a:solidFill>
                  <a:srgbClr val="FFFFFF"/>
                </a:solidFill>
                <a:latin typeface="Yu Gothic UI"/>
                <a:cs typeface="Yu Gothic UI"/>
              </a:rPr>
              <a:t>ст</a:t>
            </a:r>
            <a:r>
              <a:rPr sz="650" spc="-11">
                <a:solidFill>
                  <a:srgbClr val="FFFFFF"/>
                </a:solidFill>
                <a:latin typeface="Yu Gothic UI"/>
                <a:cs typeface="Yu Gothic UI"/>
              </a:rPr>
              <a:t>и</a:t>
            </a:r>
            <a:endParaRPr sz="650">
              <a:latin typeface="Yu Gothic UI"/>
              <a:cs typeface="Yu Gothic UI"/>
            </a:endParaRPr>
          </a:p>
        </p:txBody>
      </p:sp>
      <p:sp>
        <p:nvSpPr>
          <p:cNvPr id="777901740" name="object 13"/>
          <p:cNvSpPr txBox="1"/>
          <p:nvPr/>
        </p:nvSpPr>
        <p:spPr bwMode="auto">
          <a:xfrm>
            <a:off x="0" y="1634145"/>
            <a:ext cx="7184620" cy="4941291"/>
          </a:xfrm>
          <a:prstGeom prst="rect">
            <a:avLst/>
          </a:prstGeom>
        </p:spPr>
        <p:txBody>
          <a:bodyPr vert="horz" wrap="square" lIns="0" tIns="13331" rIns="0" bIns="0" rtlCol="0">
            <a:spAutoFit/>
          </a:bodyPr>
          <a:lstStyle/>
          <a:p>
            <a:pPr marL="12699" marR="445770">
              <a:lnSpc>
                <a:spcPct val="100000"/>
              </a:lnSpc>
              <a:spcBef>
                <a:spcPts val="102"/>
              </a:spcBef>
              <a:defRPr/>
            </a:pPr>
            <a:endParaRPr lang="ru-RU" sz="2000" b="1">
              <a:solidFill>
                <a:srgbClr val="008BFF"/>
              </a:solidFill>
              <a:latin typeface="Arial"/>
              <a:cs typeface="Arial"/>
            </a:endParaRPr>
          </a:p>
          <a:p>
            <a:pPr marL="12699" marR="445770" algn="ctr">
              <a:spcBef>
                <a:spcPts val="102"/>
              </a:spcBef>
              <a:defRPr/>
            </a:pPr>
            <a:endParaRPr lang="ru-RU" sz="3200" b="1" spc="0">
              <a:solidFill>
                <a:srgbClr val="008BFF"/>
              </a:solidFill>
              <a:latin typeface="Arial"/>
              <a:cs typeface="Arial"/>
            </a:endParaRPr>
          </a:p>
          <a:p>
            <a:pPr marL="12699" marR="445770" algn="ctr">
              <a:spcBef>
                <a:spcPts val="102"/>
              </a:spcBef>
              <a:defRPr/>
            </a:pPr>
            <a:r>
              <a:rPr lang="ru-RU" sz="5400" b="1" spc="0">
                <a:solidFill>
                  <a:srgbClr val="008BFF"/>
                </a:solidFill>
                <a:latin typeface="Arial"/>
                <a:cs typeface="Arial"/>
              </a:rPr>
              <a:t>Спасибо за внимание!</a:t>
            </a:r>
            <a:endParaRPr sz="4800" b="1" spc="0">
              <a:solidFill>
                <a:srgbClr val="008BFF"/>
              </a:solidFill>
              <a:latin typeface="Arial"/>
              <a:cs typeface="Arial"/>
            </a:endParaRPr>
          </a:p>
          <a:p>
            <a:pPr marL="12699" marR="445770" algn="ctr">
              <a:spcBef>
                <a:spcPts val="101"/>
              </a:spcBef>
              <a:defRPr/>
            </a:pPr>
            <a:br>
              <a:rPr lang="ru-RU" sz="3200" b="1" spc="0">
                <a:solidFill>
                  <a:srgbClr val="008BFF"/>
                </a:solidFill>
                <a:latin typeface="Arial"/>
                <a:cs typeface="Arial"/>
              </a:rPr>
            </a:br>
            <a:r>
              <a:rPr sz="2000" b="1">
                <a:solidFill>
                  <a:srgbClr val="008BFF"/>
                </a:solidFill>
                <a:latin typeface="Arial"/>
                <a:cs typeface="Arial"/>
              </a:rPr>
              <a:t> </a:t>
            </a:r>
            <a:endParaRPr sz="2600" b="1">
              <a:solidFill>
                <a:srgbClr val="008BFF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"/>
              </a:spcBef>
              <a:defRPr/>
            </a:pPr>
            <a:endParaRPr lang="en-US" sz="21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2"/>
              </a:spcBef>
              <a:defRPr/>
            </a:pPr>
            <a:endParaRPr lang="en-US" sz="21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2"/>
              </a:spcBef>
              <a:defRPr/>
            </a:pPr>
            <a:endParaRPr sz="21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2"/>
              </a:spcBef>
              <a:defRPr/>
            </a:pPr>
            <a:endParaRPr sz="2150">
              <a:latin typeface="Microsoft Sans Serif"/>
              <a:cs typeface="Microsoft Sans Serif"/>
            </a:endParaRPr>
          </a:p>
          <a:p>
            <a:pPr marL="302895">
              <a:lnSpc>
                <a:spcPct val="100000"/>
              </a:lnSpc>
              <a:defRPr/>
            </a:pPr>
            <a:r>
              <a:rPr sz="1600" spc="1">
                <a:solidFill>
                  <a:srgbClr val="FFFFFF"/>
                </a:solidFill>
                <a:latin typeface="Microsoft Sans Serif"/>
                <a:cs typeface="Microsoft Sans Serif"/>
              </a:rPr>
              <a:t>4 сентября 2026 </a:t>
            </a:r>
            <a:r>
              <a:rPr sz="1600" spc="-102">
                <a:solidFill>
                  <a:srgbClr val="FFFFFF"/>
                </a:solidFill>
                <a:latin typeface="Microsoft Sans Serif"/>
                <a:cs typeface="Microsoft Sans Serif"/>
              </a:rPr>
              <a:t>г.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1605159735" name="Graphic 114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7768907" y="1950611"/>
            <a:ext cx="2839004" cy="30068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9316644" name="Номер слайда 1"/>
          <p:cNvSpPr>
            <a:spLocks noGrp="1"/>
          </p:cNvSpPr>
          <p:nvPr>
            <p:ph type="sldNum" sz="quarter" idx="10"/>
          </p:nvPr>
        </p:nvSpPr>
        <p:spPr bwMode="auto">
          <a:xfrm>
            <a:off x="8743948" y="6423786"/>
            <a:ext cx="2743200" cy="365124"/>
          </a:xfrm>
        </p:spPr>
        <p:txBody>
          <a:bodyPr/>
          <a:lstStyle/>
          <a:p>
            <a:pPr>
              <a:defRPr/>
            </a:pPr>
            <a:fld id="{306A5B49-D77C-CE45-FC11-435537E194DA}" type="slidenum">
              <a:rPr lang="en-US"/>
              <a:t/>
            </a:fld>
            <a:endParaRPr lang="en-US"/>
          </a:p>
        </p:txBody>
      </p:sp>
      <p:sp>
        <p:nvSpPr>
          <p:cNvPr id="1087079892" name="Заголовок 1"/>
          <p:cNvSpPr txBox="1"/>
          <p:nvPr/>
        </p:nvSpPr>
        <p:spPr bwMode="auto">
          <a:xfrm>
            <a:off x="801277" y="-11895"/>
            <a:ext cx="11178198" cy="825498"/>
          </a:xfrm>
          <a:prstGeom prst="rect">
            <a:avLst/>
          </a:prstGeom>
        </p:spPr>
        <p:txBody>
          <a:bodyPr vert="horz" lIns="121919" tIns="60959" rIns="121919" bIns="60959" rtlCol="0" anchor="ctr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8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3000">
                <a:solidFill>
                  <a:srgbClr val="007CFF"/>
                </a:solidFill>
                <a:latin typeface="Calibri"/>
              </a:rPr>
              <a:t>Информация о деятельности кадастровых инженеров </a:t>
            </a:r>
            <a:endParaRPr sz="3000">
              <a:solidFill>
                <a:srgbClr val="007CFF"/>
              </a:solidFill>
              <a:latin typeface="Calibri"/>
            </a:endParaRPr>
          </a:p>
          <a:p>
            <a:pPr algn="ctr">
              <a:defRPr/>
            </a:pPr>
            <a:r>
              <a:rPr lang="en-US" sz="3000">
                <a:solidFill>
                  <a:srgbClr val="007CFF"/>
                </a:solidFill>
                <a:latin typeface="Calibri"/>
              </a:rPr>
              <a:t>за 6 месяцев 2026 года</a:t>
            </a:r>
            <a:endParaRPr sz="3000">
              <a:solidFill>
                <a:srgbClr val="007CFF"/>
              </a:solidFill>
              <a:latin typeface="Calibri"/>
            </a:endParaRPr>
          </a:p>
        </p:txBody>
      </p:sp>
      <p:sp>
        <p:nvSpPr>
          <p:cNvPr id="1744793021" name="Скругленный прямоугольник 11"/>
          <p:cNvSpPr/>
          <p:nvPr/>
        </p:nvSpPr>
        <p:spPr bwMode="auto">
          <a:xfrm>
            <a:off x="3606957" y="2405076"/>
            <a:ext cx="4762498" cy="734688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5111">
              <a:defRPr/>
            </a:pPr>
            <a:r>
              <a:rPr lang="ru-RU" sz="4200" b="1">
                <a:solidFill>
                  <a:schemeClr val="bg1"/>
                </a:solidFill>
                <a:cs typeface="Arial"/>
              </a:rPr>
              <a:t>12 089</a:t>
            </a:r>
            <a:r>
              <a:rPr lang="ru-RU" sz="3800" b="1">
                <a:solidFill>
                  <a:schemeClr val="bg1"/>
                </a:solidFill>
                <a:cs typeface="Arial"/>
              </a:rPr>
              <a:t> заявлений</a:t>
            </a:r>
            <a:endParaRPr sz="4200" b="1">
              <a:solidFill>
                <a:schemeClr val="bg1"/>
              </a:solidFill>
              <a:cs typeface="Arial"/>
            </a:endParaRPr>
          </a:p>
        </p:txBody>
      </p:sp>
      <p:sp>
        <p:nvSpPr>
          <p:cNvPr id="1162988498" name="Скругленный прямоугольник 10"/>
          <p:cNvSpPr/>
          <p:nvPr/>
        </p:nvSpPr>
        <p:spPr bwMode="auto">
          <a:xfrm>
            <a:off x="648275" y="916184"/>
            <a:ext cx="10745678" cy="1377211"/>
          </a:xfrm>
          <a:prstGeom prst="roundRect">
            <a:avLst>
              <a:gd name="adj" fmla="val 16667"/>
            </a:avLst>
          </a:prstGeom>
          <a:solidFill>
            <a:srgbClr val="007C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2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12 СРО</a:t>
            </a:r>
            <a:endParaRPr sz="4200" b="1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  <a:p>
            <a:pPr marL="0" marR="0" lvl="0" indent="0" algn="ctr" defTabSz="4656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2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271 кадастровый инженер</a:t>
            </a:r>
            <a:endParaRPr sz="4200" b="1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  <p:sp>
        <p:nvSpPr>
          <p:cNvPr id="66783158" name="Скругленный прямоугольник 12"/>
          <p:cNvSpPr/>
          <p:nvPr/>
        </p:nvSpPr>
        <p:spPr bwMode="auto">
          <a:xfrm>
            <a:off x="181663" y="3639247"/>
            <a:ext cx="3718938" cy="2495971"/>
          </a:xfrm>
          <a:prstGeom prst="roundRect">
            <a:avLst>
              <a:gd name="adj" fmla="val 10384"/>
            </a:avLst>
          </a:prstGeom>
          <a:solidFill>
            <a:srgbClr val="FFFFFF"/>
          </a:solidFill>
          <a:ln w="22225" cap="flat" cmpd="sng" algn="ctr">
            <a:gradFill>
              <a:gsLst>
                <a:gs pos="0">
                  <a:srgbClr val="00FFCC"/>
                </a:gs>
                <a:gs pos="100000">
                  <a:srgbClr val="008CFF"/>
                </a:gs>
              </a:gsLst>
              <a:lin ang="5400000" scaled="1"/>
            </a:gradFill>
            <a:prstDash val="solid"/>
            <a:miter lim="800000"/>
          </a:ln>
          <a:effectLst>
            <a:glow rad="63500">
              <a:srgbClr val="008CFF">
                <a:satMod val="175000"/>
                <a:alpha val="40000"/>
              </a:srgbClr>
            </a:glow>
          </a:effectLst>
        </p:spPr>
        <p:txBody>
          <a:bodyPr vertOverflow="overflow" horzOverflow="overflow" vert="horz" wrap="square" lIns="91414" tIns="45717" rIns="91414" bIns="45717" numCol="1" spcCol="0" rtlCol="0" fromWordArt="0" anchor="ctr" anchorCtr="0" forceAA="0" compatLnSpc="0"/>
          <a:lstStyle/>
          <a:p>
            <a:pPr marL="0" marR="0" lvl="0" indent="0" algn="ctr" defTabSz="9141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Решений о возврате</a:t>
            </a:r>
            <a:endParaRPr lang="ru-RU" sz="4800" b="1" i="0" u="none" strike="noStrike" cap="none" spc="0">
              <a:ln>
                <a:noFill/>
              </a:ln>
              <a:solidFill>
                <a:srgbClr val="3B3B3B"/>
              </a:solidFill>
              <a:latin typeface=" Arial"/>
              <a:ea typeface="Times New Roman"/>
              <a:cs typeface="Arial"/>
            </a:endParaRPr>
          </a:p>
          <a:p>
            <a:pPr marL="0" marR="0" lvl="0" indent="0" algn="ctr" defTabSz="9141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4800" b="1" i="0" u="none" strike="noStrike" cap="none" spc="0">
              <a:ln>
                <a:noFill/>
              </a:ln>
              <a:solidFill>
                <a:srgbClr val="3B3B3B"/>
              </a:solidFill>
              <a:latin typeface=" Arial"/>
              <a:ea typeface="Times New Roman"/>
              <a:cs typeface="Arial"/>
            </a:endParaRPr>
          </a:p>
          <a:p>
            <a:pPr marL="0" marR="0" lvl="0" indent="0" algn="ctr" defTabSz="9141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(2,6%)</a:t>
            </a:r>
            <a:endParaRPr sz="4800" b="1" i="0" u="none" strike="noStrike" cap="none" spc="0">
              <a:ln>
                <a:noFill/>
              </a:ln>
              <a:solidFill>
                <a:srgbClr val="3B3B3B"/>
              </a:solidFill>
              <a:latin typeface=" Arial"/>
              <a:ea typeface="Times New Roman"/>
              <a:cs typeface="Arial"/>
            </a:endParaRPr>
          </a:p>
        </p:txBody>
      </p:sp>
      <p:sp>
        <p:nvSpPr>
          <p:cNvPr id="1423707702" name="Скругленный прямоугольник 8"/>
          <p:cNvSpPr/>
          <p:nvPr/>
        </p:nvSpPr>
        <p:spPr bwMode="auto">
          <a:xfrm>
            <a:off x="602298" y="4577396"/>
            <a:ext cx="2877669" cy="712147"/>
          </a:xfrm>
          <a:prstGeom prst="roundRect">
            <a:avLst>
              <a:gd name="adj" fmla="val 16667"/>
            </a:avLst>
          </a:prstGeom>
          <a:solidFill>
            <a:srgbClr val="FF79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2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309</a:t>
            </a:r>
            <a:endParaRPr lang="ru-RU" sz="360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  <p:sp>
        <p:nvSpPr>
          <p:cNvPr id="1850711735" name="Скругленный прямоугольник 12"/>
          <p:cNvSpPr/>
          <p:nvPr/>
        </p:nvSpPr>
        <p:spPr bwMode="auto">
          <a:xfrm>
            <a:off x="4180848" y="3380315"/>
            <a:ext cx="3809998" cy="3043468"/>
          </a:xfrm>
          <a:prstGeom prst="roundRect">
            <a:avLst>
              <a:gd name="adj" fmla="val 10384"/>
            </a:avLst>
          </a:prstGeom>
          <a:solidFill>
            <a:srgbClr val="FFFFFF"/>
          </a:solidFill>
          <a:ln w="22225" cap="flat" cmpd="sng" algn="ctr">
            <a:gradFill>
              <a:gsLst>
                <a:gs pos="0">
                  <a:srgbClr val="00FFCC"/>
                </a:gs>
                <a:gs pos="100000">
                  <a:srgbClr val="008CFF"/>
                </a:gs>
              </a:gsLst>
              <a:lin ang="5400000" scaled="1"/>
            </a:gradFill>
            <a:prstDash val="solid"/>
            <a:miter lim="800000"/>
          </a:ln>
          <a:effectLst>
            <a:glow rad="63500">
              <a:srgbClr val="008CFF">
                <a:satMod val="175000"/>
                <a:alpha val="40000"/>
              </a:srgbClr>
            </a:glow>
          </a:effectLst>
        </p:spPr>
        <p:txBody>
          <a:bodyPr vertOverflow="overflow" horzOverflow="overflow" vert="horz" wrap="square" lIns="91414" tIns="45717" rIns="91414" bIns="45717" numCol="1" spcCol="0" rtlCol="0" fromWordArt="0" anchor="ctr" anchorCtr="0" forceAA="0" compatLnSpc="0"/>
          <a:lstStyle/>
          <a:p>
            <a:pPr marL="0" marR="0" lvl="0" indent="0" algn="ctr" defTabSz="9141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Решений об осуществлении ГКУ/ЕП</a:t>
            </a:r>
            <a:endParaRPr lang="ru-RU" sz="4800" b="1" i="0" u="none" strike="noStrike" cap="none" spc="0">
              <a:ln>
                <a:noFill/>
              </a:ln>
              <a:solidFill>
                <a:srgbClr val="3B3B3B"/>
              </a:solidFill>
              <a:latin typeface=" Arial"/>
              <a:ea typeface="Times New Roman"/>
              <a:cs typeface="Arial"/>
            </a:endParaRPr>
          </a:p>
          <a:p>
            <a:pPr marL="0" marR="0" lvl="0" indent="0" algn="ctr" defTabSz="9141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4800" b="1" i="0" u="none" strike="noStrike" cap="none" spc="0">
              <a:ln>
                <a:noFill/>
              </a:ln>
              <a:solidFill>
                <a:srgbClr val="3B3B3B"/>
              </a:solidFill>
              <a:latin typeface=" Arial"/>
              <a:ea typeface="Times New Roman"/>
              <a:cs typeface="Arial"/>
            </a:endParaRPr>
          </a:p>
          <a:p>
            <a:pPr marL="0" marR="0" lvl="0" indent="0" algn="ctr" defTabSz="9141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(96,6%)</a:t>
            </a:r>
            <a:endParaRPr sz="4800" b="1" i="0" u="none" strike="noStrike" cap="none" spc="0">
              <a:ln>
                <a:noFill/>
              </a:ln>
              <a:solidFill>
                <a:srgbClr val="3B3B3B"/>
              </a:solidFill>
              <a:latin typeface=" Arial"/>
              <a:ea typeface="Times New Roman"/>
              <a:cs typeface="Arial"/>
            </a:endParaRPr>
          </a:p>
        </p:txBody>
      </p:sp>
      <p:sp>
        <p:nvSpPr>
          <p:cNvPr id="1096179232" name="Скругленный прямоугольник 12"/>
          <p:cNvSpPr/>
          <p:nvPr/>
        </p:nvSpPr>
        <p:spPr bwMode="auto">
          <a:xfrm>
            <a:off x="8256078" y="3639247"/>
            <a:ext cx="3718937" cy="2495971"/>
          </a:xfrm>
          <a:prstGeom prst="roundRect">
            <a:avLst>
              <a:gd name="adj" fmla="val 10384"/>
            </a:avLst>
          </a:prstGeom>
          <a:solidFill>
            <a:srgbClr val="FFFFFF"/>
          </a:solidFill>
          <a:ln w="22225" cap="flat" cmpd="sng" algn="ctr">
            <a:gradFill>
              <a:gsLst>
                <a:gs pos="0">
                  <a:srgbClr val="00FFCC"/>
                </a:gs>
                <a:gs pos="100000">
                  <a:srgbClr val="008CFF"/>
                </a:gs>
              </a:gsLst>
              <a:lin ang="5400000" scaled="1"/>
            </a:gradFill>
            <a:prstDash val="solid"/>
            <a:miter lim="800000"/>
          </a:ln>
          <a:effectLst>
            <a:glow rad="63500">
              <a:srgbClr val="008CFF">
                <a:satMod val="175000"/>
                <a:alpha val="40000"/>
              </a:srgbClr>
            </a:glow>
          </a:effectLst>
        </p:spPr>
        <p:txBody>
          <a:bodyPr vertOverflow="overflow" horzOverflow="overflow" vert="horz" wrap="square" lIns="91414" tIns="45717" rIns="91414" bIns="45717" numCol="1" spcCol="0" rtlCol="0" fromWordArt="0" anchor="ctr" anchorCtr="0" forceAA="0" compatLnSpc="0"/>
          <a:lstStyle/>
          <a:p>
            <a:pPr marL="0" marR="0" lvl="0" indent="0" algn="ctr" defTabSz="9141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Решений о приостановлении</a:t>
            </a:r>
            <a:endParaRPr sz="2800" b="1" i="0" u="none" strike="noStrike" cap="none" spc="0">
              <a:ln>
                <a:noFill/>
              </a:ln>
              <a:solidFill>
                <a:srgbClr val="3B3B3B"/>
              </a:solidFill>
              <a:latin typeface=" Arial"/>
              <a:ea typeface="Times New Roman"/>
              <a:cs typeface="Arial"/>
            </a:endParaRPr>
          </a:p>
          <a:p>
            <a:pPr marL="0" marR="0" lvl="0" indent="0" algn="ctr" defTabSz="9141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4800" b="1" i="0" u="none" strike="noStrike" cap="none" spc="0">
              <a:ln>
                <a:noFill/>
              </a:ln>
              <a:solidFill>
                <a:srgbClr val="3B3B3B"/>
              </a:solidFill>
              <a:latin typeface=" Arial"/>
              <a:ea typeface="Times New Roman"/>
              <a:cs typeface="Arial"/>
            </a:endParaRPr>
          </a:p>
          <a:p>
            <a:pPr marL="0" marR="0" lvl="0" indent="0" algn="ctr" defTabSz="91410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800" b="1" i="0" u="none" strike="noStrike" cap="none" spc="0">
                <a:ln>
                  <a:noFill/>
                </a:ln>
                <a:solidFill>
                  <a:srgbClr val="3B3B3B"/>
                </a:solidFill>
                <a:latin typeface=" Arial"/>
                <a:ea typeface="Times New Roman"/>
                <a:cs typeface="Arial"/>
              </a:rPr>
              <a:t>(0,8%)</a:t>
            </a:r>
            <a:endParaRPr sz="4800" b="1" i="0" u="none" strike="noStrike" cap="none" spc="0">
              <a:ln>
                <a:noFill/>
              </a:ln>
              <a:solidFill>
                <a:srgbClr val="3B3B3B"/>
              </a:solidFill>
              <a:latin typeface=" Arial"/>
              <a:ea typeface="Times New Roman"/>
              <a:cs typeface="Arial"/>
            </a:endParaRPr>
          </a:p>
        </p:txBody>
      </p:sp>
      <p:sp>
        <p:nvSpPr>
          <p:cNvPr id="1126672860" name="Скругленный прямоугольник 8"/>
          <p:cNvSpPr/>
          <p:nvPr/>
        </p:nvSpPr>
        <p:spPr bwMode="auto">
          <a:xfrm>
            <a:off x="4721897" y="4887233"/>
            <a:ext cx="2877669" cy="712147"/>
          </a:xfrm>
          <a:prstGeom prst="roundRect">
            <a:avLst>
              <a:gd name="adj" fmla="val 16667"/>
            </a:avLst>
          </a:prstGeom>
          <a:solidFill>
            <a:srgbClr val="007C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2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11 688</a:t>
            </a:r>
            <a:endParaRPr lang="ru-RU" sz="360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  <p:sp>
        <p:nvSpPr>
          <p:cNvPr id="1728367696" name="Скругленный прямоугольник 8"/>
          <p:cNvSpPr/>
          <p:nvPr/>
        </p:nvSpPr>
        <p:spPr bwMode="auto">
          <a:xfrm>
            <a:off x="8676713" y="4628301"/>
            <a:ext cx="2877669" cy="712147"/>
          </a:xfrm>
          <a:prstGeom prst="roundRect">
            <a:avLst>
              <a:gd name="adj" fmla="val 16667"/>
            </a:avLst>
          </a:prstGeom>
          <a:solidFill>
            <a:srgbClr val="FF79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2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92</a:t>
            </a:r>
            <a:endParaRPr lang="ru-RU" sz="360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1548289" name="Номер слайда 1"/>
          <p:cNvSpPr>
            <a:spLocks noGrp="1"/>
          </p:cNvSpPr>
          <p:nvPr>
            <p:ph type="sldNum" sz="quarter" idx="10"/>
          </p:nvPr>
        </p:nvSpPr>
        <p:spPr bwMode="auto">
          <a:xfrm>
            <a:off x="8743948" y="6423786"/>
            <a:ext cx="2743200" cy="365124"/>
          </a:xfrm>
        </p:spPr>
        <p:txBody>
          <a:bodyPr/>
          <a:lstStyle/>
          <a:p>
            <a:pPr>
              <a:defRPr/>
            </a:pPr>
            <a:fld id="{1B451162-E7C3-EA20-D3F3-5C382F02B16B}" type="slidenum">
              <a:rPr lang="en-US"/>
              <a:t/>
            </a:fld>
            <a:endParaRPr lang="en-US"/>
          </a:p>
        </p:txBody>
      </p:sp>
      <p:sp>
        <p:nvSpPr>
          <p:cNvPr id="1215329879" name="Заголовок 1"/>
          <p:cNvSpPr txBox="1"/>
          <p:nvPr/>
        </p:nvSpPr>
        <p:spPr bwMode="auto">
          <a:xfrm>
            <a:off x="801277" y="-11895"/>
            <a:ext cx="11178198" cy="825498"/>
          </a:xfrm>
          <a:prstGeom prst="rect">
            <a:avLst/>
          </a:prstGeom>
        </p:spPr>
        <p:txBody>
          <a:bodyPr vert="horz" lIns="121919" tIns="60959" rIns="121919" bIns="60959" rtlCol="0" anchor="ctr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8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3000">
                <a:solidFill>
                  <a:srgbClr val="007CFF"/>
                </a:solidFill>
                <a:latin typeface="Calibri"/>
              </a:rPr>
              <a:t>Информация о деятельности кадастровых инженеров </a:t>
            </a:r>
            <a:endParaRPr sz="3000">
              <a:solidFill>
                <a:srgbClr val="007CFF"/>
              </a:solidFill>
              <a:latin typeface="Calibri"/>
            </a:endParaRPr>
          </a:p>
          <a:p>
            <a:pPr algn="ctr">
              <a:defRPr/>
            </a:pPr>
            <a:r>
              <a:rPr lang="en-US" sz="3000">
                <a:solidFill>
                  <a:srgbClr val="007CFF"/>
                </a:solidFill>
                <a:latin typeface="Calibri"/>
              </a:rPr>
              <a:t>за 6 месяцев 2026 года</a:t>
            </a:r>
            <a:endParaRPr sz="3000">
              <a:solidFill>
                <a:srgbClr val="007CFF"/>
              </a:solidFill>
              <a:latin typeface="Calibri"/>
            </a:endParaRPr>
          </a:p>
        </p:txBody>
      </p:sp>
      <p:graphicFrame>
        <p:nvGraphicFramePr>
          <p:cNvPr id="789596840" name="null"/>
          <p:cNvGraphicFramePr>
            <a:graphicFrameLocks xmlns:a="http://schemas.openxmlformats.org/drawingml/2006/main"/>
          </p:cNvGraphicFramePr>
          <p:nvPr/>
        </p:nvGraphicFramePr>
        <p:xfrm>
          <a:off x="213640" y="976790"/>
          <a:ext cx="11824193" cy="530352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2880000"/>
                <a:gridCol w="1350000"/>
                <a:gridCol w="1350000"/>
                <a:gridCol w="2070000"/>
                <a:gridCol w="2070000"/>
                <a:gridCol w="2104193"/>
              </a:tblGrid>
              <a:tr h="426788">
                <a:tc>
                  <a:txBody>
                    <a:bodyPr/>
                    <a:p>
                      <a:pPr algn="ctr">
                        <a:defRPr/>
                      </a:pPr>
                      <a:r>
                        <a:rPr/>
                        <a:t>Название</a:t>
                      </a:r>
                      <a:r>
                        <a:rPr/>
                        <a:t> СРО</a:t>
                      </a:r>
                      <a:endParaRPr/>
                    </a:p>
                  </a:txBody>
                  <a:tcPr anchor="ctr">
                    <a:solidFill>
                      <a:srgbClr val="007C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/>
                        <a:t>Количество КИ</a:t>
                      </a:r>
                      <a:endParaRPr/>
                    </a:p>
                  </a:txBody>
                  <a:tcPr anchor="ctr">
                    <a:solidFill>
                      <a:srgbClr val="007C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/>
                        <a:t>Количество заявлений</a:t>
                      </a:r>
                      <a:endParaRPr/>
                    </a:p>
                  </a:txBody>
                  <a:tcPr anchor="ctr">
                    <a:solidFill>
                      <a:srgbClr val="007C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/>
                        <a:t>Решений о ГКУ (количество/доля)</a:t>
                      </a:r>
                      <a:endParaRPr/>
                    </a:p>
                  </a:txBody>
                  <a:tcPr anchor="ctr">
                    <a:solidFill>
                      <a:srgbClr val="007C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/>
                        <a:t>Возвраты (количество/доля)</a:t>
                      </a:r>
                      <a:endParaRPr/>
                    </a:p>
                  </a:txBody>
                  <a:tcPr anchor="ctr">
                    <a:solidFill>
                      <a:srgbClr val="007C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/>
                        <a:t>Приостановления (количество/доля)</a:t>
                      </a:r>
                      <a:endParaRPr/>
                    </a:p>
                  </a:txBody>
                  <a:tcPr anchor="ctr">
                    <a:solidFill>
                      <a:srgbClr val="007CFF"/>
                    </a:solidFill>
                  </a:tcPr>
                </a:tc>
              </a:tr>
              <a:tr h="455431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b="1"/>
                        <a:t>Ассоциация «СРО кадастровых инженеров»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 b="1"/>
                        <a:t>127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6725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6472 / 96%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194 / 3%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59 / 0,9%</a:t>
                      </a:r>
                      <a:endParaRPr/>
                    </a:p>
                  </a:txBody>
                  <a:tcPr anchor="ctr"/>
                </a:tc>
              </a:tr>
              <a:tr h="426788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b="1"/>
                        <a:t>А СРО «Балтийское объединение кадастровых инженеров»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 b="1"/>
                        <a:t>28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1710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1655 / 97%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44 / 2,6%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11 / 0,6</a:t>
                      </a:r>
                      <a:endParaRPr/>
                    </a:p>
                  </a:txBody>
                  <a:tcPr anchor="ctr"/>
                </a:tc>
              </a:tr>
              <a:tr h="426788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b="1"/>
                        <a:t>Ассоциация</a:t>
                      </a:r>
                      <a:r>
                        <a:rPr b="1"/>
                        <a:t> «</a:t>
                      </a:r>
                      <a:r>
                        <a:rPr b="1"/>
                        <a:t>Гильдия</a:t>
                      </a:r>
                      <a:r>
                        <a:rPr b="1"/>
                        <a:t> </a:t>
                      </a:r>
                      <a:r>
                        <a:rPr b="1"/>
                        <a:t>кадастровых</a:t>
                      </a:r>
                      <a:r>
                        <a:rPr b="1"/>
                        <a:t> </a:t>
                      </a:r>
                      <a:r>
                        <a:rPr b="1"/>
                        <a:t>инженеров</a:t>
                      </a:r>
                      <a:r>
                        <a:rPr b="1"/>
                        <a:t>»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 b="1"/>
                        <a:t>24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886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863 / 97%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14 / 1,6%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9 / 1%</a:t>
                      </a:r>
                      <a:endParaRPr/>
                    </a:p>
                  </a:txBody>
                  <a:tcPr anchor="ctr"/>
                </a:tc>
              </a:tr>
              <a:tr h="426788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b="1"/>
                        <a:t>Ассоциация «Союз кадастровых инженеров»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 b="1"/>
                        <a:t>23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1137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1111 / 98%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22 / 2%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4 / 0,3%</a:t>
                      </a:r>
                      <a:endParaRPr/>
                    </a:p>
                  </a:txBody>
                  <a:tcPr anchor="ctr"/>
                </a:tc>
              </a:tr>
              <a:tr h="426788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b="1"/>
                        <a:t>А СРО «Объединение кадастровых инженеров»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 b="1"/>
                        <a:t>17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179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175 / 98%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4 / 2%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0 </a:t>
                      </a:r>
                      <a:endParaRPr/>
                    </a:p>
                  </a:txBody>
                  <a:tcPr anchor="ctr"/>
                </a:tc>
              </a:tr>
              <a:tr h="426788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b="1"/>
                        <a:t>А СРО «Объединение профессионалов кадастровой деятельности»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 b="1"/>
                        <a:t>16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540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537 / 99%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3 / 0,6%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0 </a:t>
                      </a:r>
                      <a:endParaRPr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1271656" name="Номер слайда 1"/>
          <p:cNvSpPr>
            <a:spLocks noGrp="1"/>
          </p:cNvSpPr>
          <p:nvPr>
            <p:ph type="sldNum" sz="quarter" idx="10"/>
          </p:nvPr>
        </p:nvSpPr>
        <p:spPr bwMode="auto">
          <a:xfrm>
            <a:off x="8743948" y="6423786"/>
            <a:ext cx="2743200" cy="365124"/>
          </a:xfrm>
        </p:spPr>
        <p:txBody>
          <a:bodyPr/>
          <a:lstStyle/>
          <a:p>
            <a:pPr>
              <a:defRPr/>
            </a:pPr>
            <a:fld id="{418F6ED7-264D-3525-C4CB-BEEACAAEDA3C}" type="slidenum">
              <a:rPr lang="en-US"/>
              <a:t/>
            </a:fld>
            <a:endParaRPr lang="en-US"/>
          </a:p>
        </p:txBody>
      </p:sp>
      <p:sp>
        <p:nvSpPr>
          <p:cNvPr id="914766359" name="Заголовок 1"/>
          <p:cNvSpPr txBox="1"/>
          <p:nvPr/>
        </p:nvSpPr>
        <p:spPr bwMode="auto">
          <a:xfrm>
            <a:off x="801277" y="-11895"/>
            <a:ext cx="11178198" cy="825498"/>
          </a:xfrm>
          <a:prstGeom prst="rect">
            <a:avLst/>
          </a:prstGeom>
        </p:spPr>
        <p:txBody>
          <a:bodyPr vert="horz" lIns="121919" tIns="60959" rIns="121919" bIns="60959" rtlCol="0" anchor="ctr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8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3000">
                <a:solidFill>
                  <a:srgbClr val="007CFF"/>
                </a:solidFill>
                <a:latin typeface="Calibri"/>
              </a:rPr>
              <a:t>Информация о деятельности кадастровых инженеров </a:t>
            </a:r>
            <a:endParaRPr sz="3000">
              <a:solidFill>
                <a:srgbClr val="007CFF"/>
              </a:solidFill>
              <a:latin typeface="Calibri"/>
            </a:endParaRPr>
          </a:p>
          <a:p>
            <a:pPr algn="ctr">
              <a:defRPr/>
            </a:pPr>
            <a:r>
              <a:rPr lang="en-US" sz="3000">
                <a:solidFill>
                  <a:srgbClr val="007CFF"/>
                </a:solidFill>
                <a:latin typeface="Calibri"/>
              </a:rPr>
              <a:t>за 6 месяцев 2026 года</a:t>
            </a:r>
            <a:endParaRPr sz="3000">
              <a:solidFill>
                <a:srgbClr val="007CFF"/>
              </a:solidFill>
              <a:latin typeface="Calibri"/>
            </a:endParaRPr>
          </a:p>
        </p:txBody>
      </p:sp>
      <p:graphicFrame>
        <p:nvGraphicFramePr>
          <p:cNvPr id="483575024" name="null"/>
          <p:cNvGraphicFramePr>
            <a:graphicFrameLocks xmlns:a="http://schemas.openxmlformats.org/drawingml/2006/main"/>
          </p:cNvGraphicFramePr>
          <p:nvPr/>
        </p:nvGraphicFramePr>
        <p:xfrm>
          <a:off x="213640" y="976790"/>
          <a:ext cx="11824193" cy="533400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2880000"/>
                <a:gridCol w="1350000"/>
                <a:gridCol w="1350000"/>
                <a:gridCol w="2070000"/>
                <a:gridCol w="2070000"/>
                <a:gridCol w="2104193"/>
              </a:tblGrid>
              <a:tr h="426788">
                <a:tc>
                  <a:txBody>
                    <a:bodyPr/>
                    <a:p>
                      <a:pPr algn="ctr">
                        <a:defRPr/>
                      </a:pPr>
                      <a:r>
                        <a:rPr/>
                        <a:t>Название</a:t>
                      </a:r>
                      <a:r>
                        <a:rPr/>
                        <a:t> СРО</a:t>
                      </a:r>
                      <a:endParaRPr/>
                    </a:p>
                  </a:txBody>
                  <a:tcPr anchor="ctr">
                    <a:solidFill>
                      <a:srgbClr val="007C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/>
                        <a:t>Количество КИ</a:t>
                      </a:r>
                      <a:endParaRPr/>
                    </a:p>
                  </a:txBody>
                  <a:tcPr anchor="ctr">
                    <a:solidFill>
                      <a:srgbClr val="007C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/>
                        <a:t>Количество заявлений</a:t>
                      </a:r>
                      <a:endParaRPr/>
                    </a:p>
                  </a:txBody>
                  <a:tcPr anchor="ctr">
                    <a:solidFill>
                      <a:srgbClr val="007C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/>
                        <a:t>Решений о ГКУ (количество/доля)</a:t>
                      </a:r>
                      <a:endParaRPr/>
                    </a:p>
                  </a:txBody>
                  <a:tcPr anchor="ctr">
                    <a:solidFill>
                      <a:srgbClr val="007C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/>
                        <a:t>Возвраты (количество/доля)</a:t>
                      </a:r>
                      <a:endParaRPr/>
                    </a:p>
                  </a:txBody>
                  <a:tcPr anchor="ctr">
                    <a:solidFill>
                      <a:srgbClr val="007C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/>
                        <a:t>Приостановления (количество/доля)</a:t>
                      </a:r>
                      <a:endParaRPr/>
                    </a:p>
                  </a:txBody>
                  <a:tcPr anchor="ctr">
                    <a:solidFill>
                      <a:srgbClr val="007CFF"/>
                    </a:solidFill>
                  </a:tcPr>
                </a:tc>
              </a:tr>
              <a:tr h="455431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/>
                        <a:t>Ассоциация СРО «Межрегиональный союз кадастровых инженеров»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 b="1"/>
                        <a:t>16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369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355 / 96%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9 / 2,4%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5 / 1,4%</a:t>
                      </a:r>
                      <a:endParaRPr/>
                    </a:p>
                  </a:txBody>
                  <a:tcPr anchor="ctr"/>
                </a:tc>
              </a:tr>
              <a:tr h="426788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/>
                        <a:t>СРО Союз «Некоммерческое объединение кадастровых инженеров»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 b="1"/>
                        <a:t>11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253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245 / 97%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7 / 2,8%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1 / 0,4%</a:t>
                      </a:r>
                      <a:endParaRPr/>
                    </a:p>
                  </a:txBody>
                  <a:tcPr anchor="ctr"/>
                </a:tc>
              </a:tr>
              <a:tr h="426788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/>
                        <a:t>СРО «</a:t>
                      </a:r>
                      <a:r>
                        <a:rPr sz="1600" b="1"/>
                        <a:t>Ассоциация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кадастровых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инженеров</a:t>
                      </a:r>
                      <a:r>
                        <a:rPr sz="1600" b="1"/>
                        <a:t> </a:t>
                      </a:r>
                      <a:r>
                        <a:rPr sz="1600" b="1"/>
                        <a:t>Поволжья</a:t>
                      </a:r>
                      <a:r>
                        <a:rPr sz="1600" b="1"/>
                        <a:t>»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 b="1"/>
                        <a:t>3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279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265 / 95%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11 / 4%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3 / 1%</a:t>
                      </a:r>
                      <a:endParaRPr/>
                    </a:p>
                  </a:txBody>
                  <a:tcPr anchor="ctr"/>
                </a:tc>
              </a:tr>
              <a:tr h="426788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/>
                        <a:t>СРО Ассоциация кадастровых инженеров «Содружество»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 b="1"/>
                        <a:t>3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4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4 / 100%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0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0</a:t>
                      </a:r>
                      <a:endParaRPr/>
                    </a:p>
                  </a:txBody>
                  <a:tcPr anchor="ctr"/>
                </a:tc>
              </a:tr>
              <a:tr h="426788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/>
                        <a:t>СРО А Некоммерческое партнерство «Кадастровые инженеры юга»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 b="1"/>
                        <a:t>2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5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4 / 80%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1 / 20%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0 </a:t>
                      </a:r>
                      <a:endParaRPr/>
                    </a:p>
                  </a:txBody>
                  <a:tcPr anchor="ctr"/>
                </a:tc>
              </a:tr>
              <a:tr h="426788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/>
                        <a:t>А СРО «Профессиональный центр кадастровых инженеров»</a:t>
                      </a:r>
                      <a:endParaRPr b="1"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 b="1"/>
                        <a:t>1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2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2 / 100%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0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800" b="1"/>
                        <a:t>0 </a:t>
                      </a:r>
                      <a:endParaRPr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83783194" name="object 2"/>
          <p:cNvGrpSpPr/>
          <p:nvPr/>
        </p:nvGrpSpPr>
        <p:grpSpPr bwMode="auto">
          <a:xfrm>
            <a:off x="-15239" y="0"/>
            <a:ext cx="12191999" cy="6858000"/>
            <a:chOff x="0" y="0"/>
            <a:chExt cx="12191999" cy="6858000"/>
          </a:xfrm>
        </p:grpSpPr>
        <p:pic>
          <p:nvPicPr>
            <p:cNvPr id="137101941" name="object 3"/>
            <p:cNvPicPr/>
            <p:nvPr/>
          </p:nvPicPr>
          <p:blipFill>
            <a:blip r:embed="rId2"/>
            <a:stretch/>
          </p:blipFill>
          <p:spPr bwMode="auto">
            <a:xfrm>
              <a:off x="0" y="0"/>
              <a:ext cx="12191999" cy="6858000"/>
            </a:xfrm>
            <a:prstGeom prst="rect">
              <a:avLst/>
            </a:prstGeom>
          </p:spPr>
        </p:pic>
        <p:sp>
          <p:nvSpPr>
            <p:cNvPr id="954365471" name="object 4"/>
            <p:cNvSpPr/>
            <p:nvPr/>
          </p:nvSpPr>
          <p:spPr bwMode="auto">
            <a:xfrm>
              <a:off x="0" y="1949194"/>
              <a:ext cx="12191999" cy="3080385"/>
            </a:xfrm>
            <a:custGeom>
              <a:avLst/>
              <a:gdLst/>
              <a:ahLst/>
              <a:cxnLst/>
              <a:rect l="l" t="t" r="r" b="b"/>
              <a:pathLst>
                <a:path w="12192000" h="3080385" fill="norm" stroke="1" extrusionOk="0">
                  <a:moveTo>
                    <a:pt x="12192000" y="0"/>
                  </a:moveTo>
                  <a:lnTo>
                    <a:pt x="0" y="0"/>
                  </a:lnTo>
                  <a:lnTo>
                    <a:pt x="0" y="3080004"/>
                  </a:lnTo>
                  <a:lnTo>
                    <a:pt x="12192000" y="30800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16602300" name="object 5"/>
            <p:cNvPicPr/>
            <p:nvPr/>
          </p:nvPicPr>
          <p:blipFill>
            <a:blip r:embed="rId3"/>
            <a:stretch/>
          </p:blipFill>
          <p:spPr bwMode="auto">
            <a:xfrm>
              <a:off x="635507" y="4188"/>
              <a:ext cx="11556491" cy="6853806"/>
            </a:xfrm>
            <a:prstGeom prst="rect">
              <a:avLst/>
            </a:prstGeom>
          </p:spPr>
        </p:pic>
        <p:pic>
          <p:nvPicPr>
            <p:cNvPr id="772526977" name="object 6"/>
            <p:cNvPicPr/>
            <p:nvPr/>
          </p:nvPicPr>
          <p:blipFill>
            <a:blip r:embed="rId4"/>
            <a:stretch/>
          </p:blipFill>
          <p:spPr bwMode="auto">
            <a:xfrm>
              <a:off x="387761" y="202482"/>
              <a:ext cx="823879" cy="914580"/>
            </a:xfrm>
            <a:prstGeom prst="rect">
              <a:avLst/>
            </a:prstGeom>
          </p:spPr>
        </p:pic>
        <p:pic>
          <p:nvPicPr>
            <p:cNvPr id="1436998295" name="object 7"/>
            <p:cNvPicPr/>
            <p:nvPr/>
          </p:nvPicPr>
          <p:blipFill>
            <a:blip r:embed="rId5"/>
            <a:stretch/>
          </p:blipFill>
          <p:spPr bwMode="auto">
            <a:xfrm>
              <a:off x="1336213" y="425485"/>
              <a:ext cx="1550496" cy="578952"/>
            </a:xfrm>
            <a:prstGeom prst="rect">
              <a:avLst/>
            </a:prstGeom>
          </p:spPr>
        </p:pic>
        <p:pic>
          <p:nvPicPr>
            <p:cNvPr id="1628384010" name="object 8"/>
            <p:cNvPicPr/>
            <p:nvPr/>
          </p:nvPicPr>
          <p:blipFill>
            <a:blip r:embed="rId6"/>
            <a:stretch/>
          </p:blipFill>
          <p:spPr bwMode="auto">
            <a:xfrm>
              <a:off x="5861302" y="0"/>
              <a:ext cx="6330695" cy="6857995"/>
            </a:xfrm>
            <a:prstGeom prst="rect">
              <a:avLst/>
            </a:prstGeom>
          </p:spPr>
        </p:pic>
        <p:pic>
          <p:nvPicPr>
            <p:cNvPr id="1096080842" name="object 9"/>
            <p:cNvPicPr/>
            <p:nvPr/>
          </p:nvPicPr>
          <p:blipFill>
            <a:blip r:embed="rId7"/>
            <a:stretch/>
          </p:blipFill>
          <p:spPr bwMode="auto">
            <a:xfrm>
              <a:off x="7405115" y="1481325"/>
              <a:ext cx="3860290" cy="3858766"/>
            </a:xfrm>
            <a:prstGeom prst="rect">
              <a:avLst/>
            </a:prstGeom>
          </p:spPr>
        </p:pic>
        <p:pic>
          <p:nvPicPr>
            <p:cNvPr id="1350092718" name="object 10"/>
            <p:cNvPicPr/>
            <p:nvPr/>
          </p:nvPicPr>
          <p:blipFill>
            <a:blip r:embed="rId8"/>
            <a:stretch/>
          </p:blipFill>
          <p:spPr bwMode="auto">
            <a:xfrm>
              <a:off x="1175002" y="638554"/>
              <a:ext cx="1723644" cy="411478"/>
            </a:xfrm>
            <a:prstGeom prst="rect">
              <a:avLst/>
            </a:prstGeom>
          </p:spPr>
        </p:pic>
      </p:grpSp>
      <p:sp>
        <p:nvSpPr>
          <p:cNvPr id="1183192711" name="object 11"/>
          <p:cNvSpPr txBox="1"/>
          <p:nvPr/>
        </p:nvSpPr>
        <p:spPr bwMode="auto">
          <a:xfrm>
            <a:off x="1296667" y="667002"/>
            <a:ext cx="1370329" cy="419537"/>
          </a:xfrm>
          <a:prstGeom prst="rect">
            <a:avLst/>
          </a:prstGeom>
        </p:spPr>
        <p:txBody>
          <a:bodyPr vert="horz" wrap="square" lIns="0" tIns="13334" rIns="0" bIns="0" rtlCol="0">
            <a:spAutoFit/>
          </a:bodyPr>
          <a:lstStyle/>
          <a:p>
            <a:pPr marL="12699" marR="5079">
              <a:lnSpc>
                <a:spcPct val="102299"/>
              </a:lnSpc>
              <a:spcBef>
                <a:spcPts val="104"/>
              </a:spcBef>
              <a:defRPr/>
            </a:pPr>
            <a:r>
              <a:rPr sz="650" spc="-9">
                <a:solidFill>
                  <a:srgbClr val="FFFFFF"/>
                </a:solidFill>
                <a:latin typeface="Yu Gothic UI"/>
                <a:cs typeface="Yu Gothic UI"/>
              </a:rPr>
              <a:t>Управление Федеральной</a:t>
            </a:r>
            <a:r>
              <a:rPr lang="ru-RU" sz="650" spc="-9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14">
                <a:solidFill>
                  <a:srgbClr val="FFFFFF"/>
                </a:solidFill>
                <a:latin typeface="Yu Gothic UI"/>
                <a:cs typeface="Yu Gothic UI"/>
              </a:rPr>
              <a:t>службы</a:t>
            </a:r>
            <a:r>
              <a:rPr sz="650" spc="-164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9">
                <a:solidFill>
                  <a:srgbClr val="FFFFFF"/>
                </a:solidFill>
                <a:latin typeface="Yu Gothic UI"/>
                <a:cs typeface="Yu Gothic UI"/>
              </a:rPr>
              <a:t>государственной регистрации, </a:t>
            </a:r>
            <a:r>
              <a:rPr sz="650" spc="-4">
                <a:solidFill>
                  <a:srgbClr val="FFFFFF"/>
                </a:solidFill>
                <a:latin typeface="Yu Gothic UI"/>
                <a:cs typeface="Yu Gothic UI"/>
              </a:rPr>
              <a:t> кадастра</a:t>
            </a:r>
            <a:r>
              <a:rPr sz="650" spc="-38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14">
                <a:solidFill>
                  <a:srgbClr val="FFFFFF"/>
                </a:solidFill>
                <a:latin typeface="Yu Gothic UI"/>
                <a:cs typeface="Yu Gothic UI"/>
              </a:rPr>
              <a:t>и</a:t>
            </a:r>
            <a:r>
              <a:rPr sz="650" spc="-9">
                <a:solidFill>
                  <a:srgbClr val="FFFFFF"/>
                </a:solidFill>
                <a:latin typeface="Yu Gothic UI"/>
                <a:cs typeface="Yu Gothic UI"/>
              </a:rPr>
              <a:t> картографии</a:t>
            </a:r>
            <a:endParaRPr sz="650">
              <a:latin typeface="Yu Gothic UI"/>
              <a:cs typeface="Yu Gothic UI"/>
            </a:endParaRPr>
          </a:p>
          <a:p>
            <a:pPr marL="12699">
              <a:lnSpc>
                <a:spcPct val="100000"/>
              </a:lnSpc>
              <a:spcBef>
                <a:spcPts val="18"/>
              </a:spcBef>
              <a:defRPr/>
            </a:pPr>
            <a:r>
              <a:rPr sz="650" spc="-19">
                <a:solidFill>
                  <a:srgbClr val="FFFFFF"/>
                </a:solidFill>
                <a:latin typeface="Yu Gothic UI"/>
                <a:cs typeface="Yu Gothic UI"/>
              </a:rPr>
              <a:t>по </a:t>
            </a:r>
            <a:r>
              <a:rPr lang="ru-RU" sz="650" spc="-9">
                <a:solidFill>
                  <a:srgbClr val="FFFFFF"/>
                </a:solidFill>
                <a:latin typeface="Yu Gothic UI"/>
                <a:cs typeface="Yu Gothic UI"/>
              </a:rPr>
              <a:t>Ярославской</a:t>
            </a:r>
            <a:r>
              <a:rPr sz="650" spc="-19">
                <a:solidFill>
                  <a:srgbClr val="FFFFFF"/>
                </a:solidFill>
                <a:latin typeface="Yu Gothic UI"/>
                <a:cs typeface="Yu Gothic UI"/>
              </a:rPr>
              <a:t> </a:t>
            </a:r>
            <a:r>
              <a:rPr sz="650" spc="-14">
                <a:solidFill>
                  <a:srgbClr val="FFFFFF"/>
                </a:solidFill>
                <a:latin typeface="Yu Gothic UI"/>
                <a:cs typeface="Yu Gothic UI"/>
              </a:rPr>
              <a:t>об</a:t>
            </a:r>
            <a:r>
              <a:rPr sz="650" spc="-19">
                <a:solidFill>
                  <a:srgbClr val="FFFFFF"/>
                </a:solidFill>
                <a:latin typeface="Yu Gothic UI"/>
                <a:cs typeface="Yu Gothic UI"/>
              </a:rPr>
              <a:t>л</a:t>
            </a:r>
            <a:r>
              <a:rPr sz="650">
                <a:solidFill>
                  <a:srgbClr val="FFFFFF"/>
                </a:solidFill>
                <a:latin typeface="Yu Gothic UI"/>
                <a:cs typeface="Yu Gothic UI"/>
              </a:rPr>
              <a:t>а</a:t>
            </a:r>
            <a:r>
              <a:rPr sz="650" spc="-4">
                <a:solidFill>
                  <a:srgbClr val="FFFFFF"/>
                </a:solidFill>
                <a:latin typeface="Yu Gothic UI"/>
                <a:cs typeface="Yu Gothic UI"/>
              </a:rPr>
              <a:t>ст</a:t>
            </a:r>
            <a:r>
              <a:rPr sz="650" spc="-14">
                <a:solidFill>
                  <a:srgbClr val="FFFFFF"/>
                </a:solidFill>
                <a:latin typeface="Yu Gothic UI"/>
                <a:cs typeface="Yu Gothic UI"/>
              </a:rPr>
              <a:t>и</a:t>
            </a:r>
            <a:endParaRPr sz="650">
              <a:latin typeface="Yu Gothic UI"/>
              <a:cs typeface="Yu Gothic UI"/>
            </a:endParaRPr>
          </a:p>
        </p:txBody>
      </p:sp>
      <p:sp>
        <p:nvSpPr>
          <p:cNvPr id="1656279854" name="object 13"/>
          <p:cNvSpPr txBox="1"/>
          <p:nvPr/>
        </p:nvSpPr>
        <p:spPr bwMode="auto">
          <a:xfrm>
            <a:off x="0" y="1782108"/>
            <a:ext cx="6947742" cy="4930371"/>
          </a:xfrm>
          <a:prstGeom prst="rect">
            <a:avLst/>
          </a:prstGeom>
        </p:spPr>
        <p:txBody>
          <a:bodyPr vert="horz" wrap="square" lIns="0" tIns="13334" rIns="0" bIns="0" rtlCol="0">
            <a:spAutoFit/>
          </a:bodyPr>
          <a:lstStyle/>
          <a:p>
            <a:pPr marL="12699" marR="445770">
              <a:lnSpc>
                <a:spcPct val="100000"/>
              </a:lnSpc>
              <a:spcBef>
                <a:spcPts val="104"/>
              </a:spcBef>
              <a:defRPr/>
            </a:pPr>
            <a:endParaRPr lang="ru-RU" sz="2000" b="1">
              <a:solidFill>
                <a:srgbClr val="008BFF"/>
              </a:solidFill>
              <a:latin typeface="Arial"/>
              <a:cs typeface="Arial"/>
            </a:endParaRPr>
          </a:p>
          <a:p>
            <a:pPr marL="12699" marR="445770" algn="ctr">
              <a:spcBef>
                <a:spcPts val="104"/>
              </a:spcBef>
              <a:defRPr/>
            </a:pPr>
            <a:endParaRPr lang="ru-RU" sz="3200" b="1" spc="-2">
              <a:solidFill>
                <a:srgbClr val="008BFF"/>
              </a:solidFill>
              <a:latin typeface="Arial"/>
              <a:cs typeface="Arial"/>
            </a:endParaRPr>
          </a:p>
          <a:p>
            <a:pPr marL="12699" marR="445770" algn="ctr">
              <a:spcBef>
                <a:spcPts val="104"/>
              </a:spcBef>
              <a:defRPr/>
            </a:pPr>
            <a:r>
              <a:rPr lang="ru-RU" sz="3200" b="1" spc="-2">
                <a:solidFill>
                  <a:srgbClr val="008BFF"/>
                </a:solidFill>
                <a:latin typeface="Arial"/>
                <a:cs typeface="Arial"/>
              </a:rPr>
              <a:t>Законодательные изменения в сфере земли и недвижимости во 2 квартале 2026 года</a:t>
            </a:r>
            <a:endParaRPr/>
          </a:p>
          <a:p>
            <a:pPr marL="12699" marR="445770" algn="ctr">
              <a:spcBef>
                <a:spcPts val="104"/>
              </a:spcBef>
              <a:defRPr/>
            </a:pPr>
            <a:endParaRPr lang="ru-RU" sz="3200" b="1" spc="-2">
              <a:solidFill>
                <a:srgbClr val="008BFF"/>
              </a:solidFill>
              <a:latin typeface="Arial"/>
              <a:cs typeface="Arial"/>
            </a:endParaRPr>
          </a:p>
          <a:p>
            <a:pPr marL="12699" marR="445770" algn="ctr">
              <a:spcBef>
                <a:spcPts val="103"/>
              </a:spcBef>
              <a:defRPr/>
            </a:pPr>
            <a:br>
              <a:rPr lang="ru-RU" sz="3200" b="1" spc="-2">
                <a:solidFill>
                  <a:srgbClr val="008BFF"/>
                </a:solidFill>
                <a:latin typeface="Arial"/>
                <a:cs typeface="Arial"/>
              </a:rPr>
            </a:br>
            <a:r>
              <a:rPr sz="2000" b="1">
                <a:solidFill>
                  <a:srgbClr val="008BFF"/>
                </a:solidFill>
                <a:latin typeface="Arial"/>
                <a:cs typeface="Arial"/>
              </a:rPr>
              <a:t> </a:t>
            </a:r>
            <a:endParaRPr sz="2600" b="1">
              <a:solidFill>
                <a:srgbClr val="008BFF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4"/>
              </a:spcBef>
              <a:defRPr/>
            </a:pPr>
            <a:endParaRPr lang="en-US" sz="21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4"/>
              </a:spcBef>
              <a:defRPr/>
            </a:pPr>
            <a:endParaRPr lang="en-US" sz="21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4"/>
              </a:spcBef>
              <a:defRPr/>
            </a:pPr>
            <a:endParaRPr sz="2150">
              <a:latin typeface="Microsoft Sans Serif"/>
              <a:cs typeface="Microsoft Sans Serif"/>
            </a:endParaRPr>
          </a:p>
          <a:p>
            <a:pPr marL="302895">
              <a:lnSpc>
                <a:spcPct val="100000"/>
              </a:lnSpc>
              <a:defRPr/>
            </a:pPr>
            <a:r>
              <a:rPr sz="1600" spc="4">
                <a:solidFill>
                  <a:srgbClr val="FFFFFF"/>
                </a:solidFill>
                <a:latin typeface="Microsoft Sans Serif"/>
                <a:cs typeface="Microsoft Sans Serif"/>
              </a:rPr>
              <a:t>4 </a:t>
            </a:r>
            <a:r>
              <a:rPr sz="1600" spc="4">
                <a:solidFill>
                  <a:srgbClr val="FFFFFF"/>
                </a:solidFill>
                <a:latin typeface="Microsoft Sans Serif"/>
                <a:cs typeface="Microsoft Sans Serif"/>
              </a:rPr>
              <a:t>сентября</a:t>
            </a:r>
            <a:r>
              <a:rPr sz="1600" spc="4">
                <a:solidFill>
                  <a:srgbClr val="FFFFFF"/>
                </a:solidFill>
                <a:latin typeface="Microsoft Sans Serif"/>
                <a:cs typeface="Microsoft Sans Serif"/>
              </a:rPr>
              <a:t> 2026 </a:t>
            </a:r>
            <a:r>
              <a:rPr sz="1600" spc="-104">
                <a:solidFill>
                  <a:srgbClr val="FFFFFF"/>
                </a:solidFill>
                <a:latin typeface="Microsoft Sans Serif"/>
                <a:cs typeface="Microsoft Sans Serif"/>
              </a:rPr>
              <a:t>г.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670737685" name="Graphic 335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 bwMode="auto">
          <a:xfrm>
            <a:off x="7872042" y="2117693"/>
            <a:ext cx="2717375" cy="28514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2329163" name="Номер слайда 1"/>
          <p:cNvSpPr>
            <a:spLocks noGrp="1"/>
          </p:cNvSpPr>
          <p:nvPr>
            <p:ph type="sldNum" sz="quarter" idx="10"/>
          </p:nvPr>
        </p:nvSpPr>
        <p:spPr bwMode="auto">
          <a:xfrm>
            <a:off x="8743946" y="6423786"/>
            <a:ext cx="2743200" cy="365122"/>
          </a:xfrm>
        </p:spPr>
        <p:txBody>
          <a:bodyPr/>
          <a:lstStyle/>
          <a:p>
            <a:pPr>
              <a:defRPr/>
            </a:pPr>
            <a:fld id="{C9611B3B-3858-FC1A-4243-0EE0BEDE9391}" type="slidenum">
              <a:rPr lang="en-US"/>
              <a:t/>
            </a:fld>
            <a:endParaRPr lang="en-US"/>
          </a:p>
        </p:txBody>
      </p:sp>
      <p:sp>
        <p:nvSpPr>
          <p:cNvPr id="1939177411" name="Заголовок 1"/>
          <p:cNvSpPr txBox="1"/>
          <p:nvPr/>
        </p:nvSpPr>
        <p:spPr bwMode="auto">
          <a:xfrm>
            <a:off x="801275" y="-11893"/>
            <a:ext cx="11178198" cy="825498"/>
          </a:xfrm>
          <a:prstGeom prst="rect">
            <a:avLst/>
          </a:prstGeom>
        </p:spPr>
        <p:txBody>
          <a:bodyPr vert="horz" lIns="121917" tIns="60957" rIns="121917" bIns="60957" rtlCol="0" anchor="ctr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6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sz="3000">
                <a:solidFill>
                  <a:srgbClr val="007CFF"/>
                </a:solidFill>
                <a:latin typeface="Calibri"/>
              </a:rPr>
              <a:t>Законодательные изменения в сфере земли и недвижимости  </a:t>
            </a:r>
            <a:endParaRPr/>
          </a:p>
        </p:txBody>
      </p:sp>
      <p:sp>
        <p:nvSpPr>
          <p:cNvPr id="1237879249" name="Скругленный прямоугольник 10"/>
          <p:cNvSpPr/>
          <p:nvPr/>
        </p:nvSpPr>
        <p:spPr bwMode="auto">
          <a:xfrm>
            <a:off x="241383" y="813601"/>
            <a:ext cx="11605703" cy="1049873"/>
          </a:xfrm>
          <a:prstGeom prst="roundRect">
            <a:avLst>
              <a:gd name="adj" fmla="val 16667"/>
            </a:avLst>
          </a:prstGeom>
          <a:solidFill>
            <a:srgbClr val="007C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Федеральный закон от 02.05.2026 № 121-ФЗ «О внесении изменений в Земельный кодекс РФ и Федеральный закон «О содействии развитию жилищного строительства, созданию объектов туристской инфраструктуры и иному развитию территорий»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endParaRPr sz="4200" b="1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1732221863" name="Таблица 1732221862"/>
          <p:cNvGraphicFramePr>
            <a:graphicFrameLocks xmlns:a="http://schemas.openxmlformats.org/drawingml/2006/main"/>
          </p:cNvGraphicFramePr>
          <p:nvPr/>
        </p:nvGraphicFramePr>
        <p:xfrm>
          <a:off x="254083" y="2367377"/>
          <a:ext cx="11593003" cy="4088249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4770000"/>
                <a:gridCol w="6823003"/>
              </a:tblGrid>
              <a:tr h="58525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600"/>
                        <a:t>Было</a:t>
                      </a:r>
                      <a:endParaRPr sz="3600"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600"/>
                        <a:t>Стало</a:t>
                      </a:r>
                      <a:endParaRPr/>
                    </a:p>
                  </a:txBody>
                  <a:tcPr anchor="ctr"/>
                </a:tc>
              </a:tr>
              <a:tr h="1014427">
                <a:tc>
                  <a:txBody>
                    <a:bodyPr/>
                    <a:p>
                      <a:pPr>
                        <a:defRPr/>
                      </a:pPr>
                      <a:r>
                        <a:rPr sz="1800" b="1"/>
                        <a:t>Земельные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участки</a:t>
                      </a:r>
                      <a:r>
                        <a:rPr sz="1800" b="1"/>
                        <a:t>, </a:t>
                      </a:r>
                      <a:r>
                        <a:rPr sz="1800" b="1"/>
                        <a:t>частично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или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полностью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расположенные</a:t>
                      </a:r>
                      <a:r>
                        <a:rPr sz="1800" b="1"/>
                        <a:t> в </a:t>
                      </a:r>
                      <a:r>
                        <a:rPr sz="1800" b="1"/>
                        <a:t>береговой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полосе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водных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объектов</a:t>
                      </a:r>
                      <a:r>
                        <a:rPr sz="1800" b="1"/>
                        <a:t>, </a:t>
                      </a:r>
                      <a:r>
                        <a:rPr sz="1800" b="1"/>
                        <a:t>не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могут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быть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предметом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аукциона</a:t>
                      </a:r>
                      <a:r>
                        <a:rPr sz="1800" b="1"/>
                        <a:t>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800" b="1"/>
                        <a:t>Исключен установленный Земельным кодексом РФ запрет на проведение аукционов в отношении публичных земельных участков, расположенных в границах береговой полосы.</a:t>
                      </a:r>
                      <a:endParaRPr/>
                    </a:p>
                  </a:txBody>
                  <a:tcPr/>
                </a:tc>
              </a:tr>
              <a:tr h="1012816">
                <a:tc>
                  <a:txBody>
                    <a:bodyPr/>
                    <a:p>
                      <a:pPr>
                        <a:defRPr/>
                      </a:pPr>
                      <a:r>
                        <a:rPr sz="1800" b="1"/>
                        <a:t>Федеральные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земельные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участки</a:t>
                      </a:r>
                      <a:r>
                        <a:rPr sz="1800" b="1"/>
                        <a:t>, </a:t>
                      </a:r>
                      <a:r>
                        <a:rPr sz="1800" b="1"/>
                        <a:t>предоставленные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третьим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лицам</a:t>
                      </a:r>
                      <a:r>
                        <a:rPr sz="1800" b="1"/>
                        <a:t>, </a:t>
                      </a:r>
                      <a:r>
                        <a:rPr sz="1800" b="1"/>
                        <a:t>подлежат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передаче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на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иной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уровень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публичной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власти</a:t>
                      </a:r>
                      <a:r>
                        <a:rPr sz="1800" b="1"/>
                        <a:t>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800" b="1"/>
                        <a:t>В </a:t>
                      </a:r>
                      <a:r>
                        <a:rPr sz="1800" b="1"/>
                        <a:t>собственность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субъектов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Российской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Федерации</a:t>
                      </a:r>
                      <a:r>
                        <a:rPr sz="1800" b="1"/>
                        <a:t> и </a:t>
                      </a:r>
                      <a:r>
                        <a:rPr sz="1800" b="1"/>
                        <a:t>муниципальную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собственность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передаются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федеральные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участки</a:t>
                      </a:r>
                      <a:r>
                        <a:rPr sz="1800" b="1"/>
                        <a:t>, </a:t>
                      </a:r>
                      <a:r>
                        <a:rPr sz="1800" b="1"/>
                        <a:t>свободные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от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прав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третьих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лиц</a:t>
                      </a:r>
                      <a:r>
                        <a:rPr sz="1800" b="1"/>
                        <a:t>.</a:t>
                      </a:r>
                      <a:endParaRPr/>
                    </a:p>
                  </a:txBody>
                  <a:tcPr/>
                </a:tc>
              </a:tr>
              <a:tr h="1246633">
                <a:tc>
                  <a:txBody>
                    <a:bodyPr/>
                    <a:p>
                      <a:pPr>
                        <a:defRPr/>
                      </a:pPr>
                      <a:r>
                        <a:rPr sz="1800" b="1"/>
                        <a:t>Решение о передаче федеральных участков на иной уровень публичной власти принимает Росимущество.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800" b="1"/>
                        <a:t>Росимущество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принимает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решение</a:t>
                      </a:r>
                      <a:r>
                        <a:rPr sz="1800" b="1"/>
                        <a:t> о </a:t>
                      </a:r>
                      <a:r>
                        <a:rPr sz="1800" b="1"/>
                        <a:t>передаче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федеральных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участков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на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иной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уровень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публичной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власти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по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согласованию</a:t>
                      </a:r>
                      <a:r>
                        <a:rPr sz="1800" b="1"/>
                        <a:t> с </a:t>
                      </a:r>
                      <a:r>
                        <a:rPr sz="1800" b="1"/>
                        <a:t>правительственной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комиссией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по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развитию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жилищного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строительства</a:t>
                      </a:r>
                      <a:r>
                        <a:rPr sz="1800" b="1"/>
                        <a:t> в </a:t>
                      </a:r>
                      <a:r>
                        <a:rPr sz="1800" b="1"/>
                        <a:t>случаях</a:t>
                      </a:r>
                      <a:r>
                        <a:rPr sz="1800" b="1"/>
                        <a:t>, </a:t>
                      </a:r>
                      <a:r>
                        <a:rPr sz="1800" b="1"/>
                        <a:t>установленных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Правительством</a:t>
                      </a:r>
                      <a:r>
                        <a:rPr sz="1800" b="1"/>
                        <a:t> РФ.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99859821" name="Скругленный прямоугольник 11"/>
          <p:cNvSpPr/>
          <p:nvPr/>
        </p:nvSpPr>
        <p:spPr bwMode="auto">
          <a:xfrm>
            <a:off x="3606957" y="1863475"/>
            <a:ext cx="4762498" cy="503902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5111">
              <a:defRPr/>
            </a:pPr>
            <a:r>
              <a:rPr sz="2200" b="1">
                <a:solidFill>
                  <a:schemeClr val="bg1"/>
                </a:solidFill>
                <a:latin typeface="Arial"/>
                <a:ea typeface="Arial"/>
                <a:cs typeface="Arial"/>
              </a:rPr>
              <a:t>Вступил в силу 13.05.2026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7745599" name="Номер слайда 1"/>
          <p:cNvSpPr>
            <a:spLocks noGrp="1"/>
          </p:cNvSpPr>
          <p:nvPr>
            <p:ph type="sldNum" sz="quarter" idx="10"/>
          </p:nvPr>
        </p:nvSpPr>
        <p:spPr bwMode="auto">
          <a:xfrm>
            <a:off x="8743946" y="6423786"/>
            <a:ext cx="2743200" cy="365122"/>
          </a:xfrm>
        </p:spPr>
        <p:txBody>
          <a:bodyPr/>
          <a:lstStyle/>
          <a:p>
            <a:pPr>
              <a:defRPr/>
            </a:pPr>
            <a:fld id="{2175189B-2F6B-1A01-9164-7107EE84C405}" type="slidenum">
              <a:rPr lang="en-US"/>
              <a:t/>
            </a:fld>
            <a:endParaRPr lang="en-US"/>
          </a:p>
        </p:txBody>
      </p:sp>
      <p:sp>
        <p:nvSpPr>
          <p:cNvPr id="852457624" name="Заголовок 1"/>
          <p:cNvSpPr txBox="1"/>
          <p:nvPr/>
        </p:nvSpPr>
        <p:spPr bwMode="auto">
          <a:xfrm>
            <a:off x="801275" y="-11893"/>
            <a:ext cx="11178198" cy="825498"/>
          </a:xfrm>
          <a:prstGeom prst="rect">
            <a:avLst/>
          </a:prstGeom>
        </p:spPr>
        <p:txBody>
          <a:bodyPr vert="horz" lIns="121917" tIns="60957" rIns="121917" bIns="60957" rtlCol="0" anchor="ctr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6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sz="3000">
                <a:solidFill>
                  <a:srgbClr val="007CFF"/>
                </a:solidFill>
                <a:latin typeface="Calibri"/>
              </a:rPr>
              <a:t>Законодательные изменения в сфере земли и недвижимости  </a:t>
            </a:r>
            <a:endParaRPr/>
          </a:p>
        </p:txBody>
      </p:sp>
      <p:sp>
        <p:nvSpPr>
          <p:cNvPr id="290888952" name="Скругленный прямоугольник 10"/>
          <p:cNvSpPr/>
          <p:nvPr/>
        </p:nvSpPr>
        <p:spPr bwMode="auto">
          <a:xfrm>
            <a:off x="241383" y="813601"/>
            <a:ext cx="11605703" cy="1049873"/>
          </a:xfrm>
          <a:prstGeom prst="roundRect">
            <a:avLst>
              <a:gd name="adj" fmla="val 16667"/>
            </a:avLst>
          </a:prstGeom>
          <a:solidFill>
            <a:srgbClr val="007C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Федеральный закон от 25.05.2026 № 155-ФЗ «О внесении изменений в Федеральный закон «Об особенностях управления и распоряжения имуществом железнодорожного транспорта» и Федеральный закон «О государственной регистрации недвижимости»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endParaRPr sz="4200" b="1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1858237100" name="Таблица 1858237099"/>
          <p:cNvGraphicFramePr>
            <a:graphicFrameLocks xmlns:a="http://schemas.openxmlformats.org/drawingml/2006/main"/>
          </p:cNvGraphicFramePr>
          <p:nvPr/>
        </p:nvGraphicFramePr>
        <p:xfrm>
          <a:off x="241383" y="2399834"/>
          <a:ext cx="11593003" cy="403860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3780000"/>
                <a:gridCol w="7813003"/>
              </a:tblGrid>
              <a:tr h="46270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/>
                        <a:t>Было</a:t>
                      </a:r>
                      <a:endParaRPr sz="3200"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/>
                        <a:t>Стало</a:t>
                      </a:r>
                      <a:endParaRPr/>
                    </a:p>
                  </a:txBody>
                  <a:tcPr anchor="ctr"/>
                </a:tc>
              </a:tr>
              <a:tr h="3028774">
                <a:tc>
                  <a:txBody>
                    <a:bodyPr/>
                    <a:p>
                      <a:pPr>
                        <a:defRPr/>
                      </a:pPr>
                      <a:r>
                        <a:rPr sz="1700" b="1"/>
                        <a:t>Законодательное</a:t>
                      </a:r>
                      <a:r>
                        <a:rPr sz="1700" b="1"/>
                        <a:t> и </a:t>
                      </a:r>
                      <a:r>
                        <a:rPr sz="1700" b="1"/>
                        <a:t>иное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регулирование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преобразования</a:t>
                      </a:r>
                      <a:r>
                        <a:rPr sz="1700" b="1"/>
                        <a:t> (</a:t>
                      </a:r>
                      <a:r>
                        <a:rPr sz="1700" b="1"/>
                        <a:t>раздела</a:t>
                      </a:r>
                      <a:r>
                        <a:rPr sz="1700" b="1"/>
                        <a:t>) </a:t>
                      </a:r>
                      <a:r>
                        <a:rPr sz="1700" b="1"/>
                        <a:t>сооружений</a:t>
                      </a:r>
                      <a:r>
                        <a:rPr sz="1700" b="1"/>
                        <a:t>, в </a:t>
                      </a:r>
                      <a:r>
                        <a:rPr sz="1700" b="1"/>
                        <a:t>отношении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которых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государственный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технический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учет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был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осуществлен</a:t>
                      </a:r>
                      <a:r>
                        <a:rPr sz="1700" b="1"/>
                        <a:t> в </a:t>
                      </a:r>
                      <a:r>
                        <a:rPr sz="1700" b="1"/>
                        <a:t>целях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приватизации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государственного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имущества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железнодорожного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транспорта</a:t>
                      </a:r>
                      <a:r>
                        <a:rPr sz="1700" b="1"/>
                        <a:t>, и </a:t>
                      </a:r>
                      <a:r>
                        <a:rPr sz="1700" b="1"/>
                        <a:t>сведения</a:t>
                      </a:r>
                      <a:r>
                        <a:rPr sz="1700" b="1"/>
                        <a:t> о </a:t>
                      </a:r>
                      <a:r>
                        <a:rPr sz="1700" b="1"/>
                        <a:t>которых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были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внесены</a:t>
                      </a:r>
                      <a:r>
                        <a:rPr sz="1700" b="1"/>
                        <a:t> в ЕГРН в </a:t>
                      </a:r>
                      <a:r>
                        <a:rPr sz="1700" b="1"/>
                        <a:t>качестве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сложных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вещей</a:t>
                      </a:r>
                      <a:r>
                        <a:rPr sz="1700" b="1"/>
                        <a:t> - </a:t>
                      </a:r>
                      <a:r>
                        <a:rPr sz="1700" b="1"/>
                        <a:t>производственно-технологических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комплексов</a:t>
                      </a:r>
                      <a:r>
                        <a:rPr sz="1700" b="1"/>
                        <a:t>, </a:t>
                      </a:r>
                      <a:r>
                        <a:rPr sz="1700" b="1"/>
                        <a:t>отсутствует</a:t>
                      </a:r>
                      <a:r>
                        <a:rPr sz="1700" b="1"/>
                        <a:t>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sz="1700" b="1"/>
                        <a:t>Установлены</a:t>
                      </a:r>
                      <a:r>
                        <a:rPr sz="1700" b="1"/>
                        <a:t>:</a:t>
                      </a:r>
                      <a:endParaRPr/>
                    </a:p>
                    <a:p>
                      <a:pPr indent="179704" algn="just">
                        <a:defRPr/>
                      </a:pPr>
                      <a:r>
                        <a:rPr sz="1700" b="1"/>
                        <a:t>правила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преобразования</a:t>
                      </a:r>
                      <a:r>
                        <a:rPr sz="1700" b="1"/>
                        <a:t> - </a:t>
                      </a:r>
                      <a:r>
                        <a:rPr sz="1700" b="1"/>
                        <a:t>раздела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или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выдела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отдельных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объектов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недвижимости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из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состава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имущественных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комплексов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железнодорожного</a:t>
                      </a:r>
                      <a:endParaRPr sz="1700" b="1"/>
                    </a:p>
                    <a:p>
                      <a:pPr algn="just">
                        <a:defRPr/>
                      </a:pPr>
                      <a:r>
                        <a:rPr sz="1700" b="1"/>
                        <a:t>транспорта</a:t>
                      </a:r>
                      <a:r>
                        <a:rPr sz="1700" b="1"/>
                        <a:t>, </a:t>
                      </a:r>
                      <a:r>
                        <a:rPr sz="1700" b="1"/>
                        <a:t>внесенных</a:t>
                      </a:r>
                      <a:r>
                        <a:rPr sz="1700" b="1"/>
                        <a:t> в </a:t>
                      </a:r>
                      <a:r>
                        <a:rPr sz="1700" b="1"/>
                        <a:t>уставный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капитал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единого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хозяйствующего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субъекта</a:t>
                      </a:r>
                      <a:r>
                        <a:rPr sz="1700" b="1"/>
                        <a:t> в </a:t>
                      </a:r>
                      <a:r>
                        <a:rPr sz="1700" b="1"/>
                        <a:t>процессе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приватизации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имущества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федерального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железнодорожного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транспорта</a:t>
                      </a:r>
                      <a:r>
                        <a:rPr sz="1700" b="1"/>
                        <a:t> (</a:t>
                      </a:r>
                      <a:r>
                        <a:rPr sz="1700" b="1"/>
                        <a:t>так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называемых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производственно-технологических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комплексов</a:t>
                      </a:r>
                      <a:r>
                        <a:rPr sz="1700" b="1"/>
                        <a:t> ОАО РЖД), </a:t>
                      </a:r>
                      <a:r>
                        <a:rPr sz="1700" b="1"/>
                        <a:t>сведения</a:t>
                      </a:r>
                      <a:r>
                        <a:rPr sz="1700" b="1"/>
                        <a:t> о </a:t>
                      </a:r>
                      <a:r>
                        <a:rPr sz="1700" b="1"/>
                        <a:t>которых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содержатся</a:t>
                      </a:r>
                      <a:r>
                        <a:rPr sz="1700" b="1"/>
                        <a:t> в ЕГРН </a:t>
                      </a:r>
                      <a:r>
                        <a:rPr sz="1700" b="1"/>
                        <a:t>как</a:t>
                      </a:r>
                      <a:r>
                        <a:rPr sz="1700" b="1"/>
                        <a:t> о </a:t>
                      </a:r>
                      <a:r>
                        <a:rPr sz="1700" b="1"/>
                        <a:t>сооружении</a:t>
                      </a:r>
                      <a:r>
                        <a:rPr sz="1700" b="1"/>
                        <a:t> - </a:t>
                      </a:r>
                      <a:r>
                        <a:rPr sz="1700" b="1"/>
                        <a:t>сложной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вещи</a:t>
                      </a:r>
                      <a:r>
                        <a:rPr sz="1700" b="1"/>
                        <a:t>;</a:t>
                      </a:r>
                      <a:endParaRPr/>
                    </a:p>
                    <a:p>
                      <a:pPr indent="179704" algn="just">
                        <a:defRPr/>
                      </a:pPr>
                      <a:r>
                        <a:rPr sz="1700" b="1"/>
                        <a:t>особенности</a:t>
                      </a:r>
                      <a:r>
                        <a:rPr sz="1700" b="1"/>
                        <a:t> ГКУ и ГРП </a:t>
                      </a:r>
                      <a:r>
                        <a:rPr sz="1700" b="1"/>
                        <a:t>на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образованные</a:t>
                      </a:r>
                      <a:r>
                        <a:rPr sz="1700" b="1"/>
                        <a:t> в </a:t>
                      </a:r>
                      <a:r>
                        <a:rPr sz="1700" b="1"/>
                        <a:t>результате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таких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действий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объекты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недвижимости</a:t>
                      </a:r>
                      <a:r>
                        <a:rPr sz="1700" b="1"/>
                        <a:t>;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sz="1700" b="1"/>
                        <a:t>ограничения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ответственности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органа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регистрации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прав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за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осуществление</a:t>
                      </a:r>
                      <a:r>
                        <a:rPr sz="1700" b="1"/>
                        <a:t> ГКУ и (</a:t>
                      </a:r>
                      <a:r>
                        <a:rPr sz="1700" b="1"/>
                        <a:t>или</a:t>
                      </a:r>
                      <a:r>
                        <a:rPr sz="1700" b="1"/>
                        <a:t>) ГРП </a:t>
                      </a:r>
                      <a:r>
                        <a:rPr sz="1700" b="1"/>
                        <a:t>на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объекты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недвижимости</a:t>
                      </a:r>
                      <a:r>
                        <a:rPr sz="1700" b="1"/>
                        <a:t>, </a:t>
                      </a:r>
                      <a:r>
                        <a:rPr sz="1700" b="1"/>
                        <a:t>образованные</a:t>
                      </a:r>
                      <a:r>
                        <a:rPr sz="1700" b="1"/>
                        <a:t> в </a:t>
                      </a:r>
                      <a:r>
                        <a:rPr sz="1700" b="1"/>
                        <a:t>результате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раздела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или</a:t>
                      </a:r>
                      <a:r>
                        <a:rPr sz="1700" b="1"/>
                        <a:t> </a:t>
                      </a:r>
                      <a:r>
                        <a:rPr sz="1700" b="1"/>
                        <a:t>выдела</a:t>
                      </a:r>
                      <a:r>
                        <a:rPr sz="1700" b="1"/>
                        <a:t>.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20448967" name="Скругленный прямоугольник 11"/>
          <p:cNvSpPr/>
          <p:nvPr/>
        </p:nvSpPr>
        <p:spPr bwMode="auto">
          <a:xfrm>
            <a:off x="3606957" y="1863475"/>
            <a:ext cx="4762498" cy="503901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5111">
              <a:defRPr/>
            </a:pPr>
            <a:r>
              <a:rPr sz="2200" b="1">
                <a:solidFill>
                  <a:schemeClr val="bg1"/>
                </a:solidFill>
                <a:latin typeface="Arial"/>
                <a:ea typeface="Arial"/>
                <a:cs typeface="Arial"/>
              </a:rPr>
              <a:t>Вступил в силу 05.06.2026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122633" name="Номер слайда 1"/>
          <p:cNvSpPr>
            <a:spLocks noGrp="1"/>
          </p:cNvSpPr>
          <p:nvPr>
            <p:ph type="sldNum" sz="quarter" idx="10"/>
          </p:nvPr>
        </p:nvSpPr>
        <p:spPr bwMode="auto">
          <a:xfrm>
            <a:off x="8743946" y="6423786"/>
            <a:ext cx="2743200" cy="365122"/>
          </a:xfrm>
        </p:spPr>
        <p:txBody>
          <a:bodyPr/>
          <a:lstStyle/>
          <a:p>
            <a:pPr>
              <a:defRPr/>
            </a:pPr>
            <a:fld id="{AE055BFE-E573-DC12-8FEF-96F5CB45219F}" type="slidenum">
              <a:rPr lang="en-US"/>
              <a:t/>
            </a:fld>
            <a:endParaRPr lang="en-US"/>
          </a:p>
        </p:txBody>
      </p:sp>
      <p:sp>
        <p:nvSpPr>
          <p:cNvPr id="743813914" name="Заголовок 1"/>
          <p:cNvSpPr txBox="1"/>
          <p:nvPr/>
        </p:nvSpPr>
        <p:spPr bwMode="auto">
          <a:xfrm>
            <a:off x="801275" y="-11893"/>
            <a:ext cx="11178198" cy="825498"/>
          </a:xfrm>
          <a:prstGeom prst="rect">
            <a:avLst/>
          </a:prstGeom>
        </p:spPr>
        <p:txBody>
          <a:bodyPr vert="horz" lIns="121917" tIns="60957" rIns="121917" bIns="60957" rtlCol="0" anchor="ctr">
            <a:no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tabLst>
                <a:tab pos="607216" algn="l"/>
              </a:tabLst>
              <a:defRPr sz="1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sz="3000">
                <a:solidFill>
                  <a:srgbClr val="007CFF"/>
                </a:solidFill>
                <a:latin typeface="Calibri"/>
              </a:rPr>
              <a:t>Законодательные изменения в сфере земли и недвижимости  </a:t>
            </a:r>
            <a:endParaRPr/>
          </a:p>
        </p:txBody>
      </p:sp>
      <p:sp>
        <p:nvSpPr>
          <p:cNvPr id="609482003" name="Скругленный прямоугольник 10"/>
          <p:cNvSpPr/>
          <p:nvPr/>
        </p:nvSpPr>
        <p:spPr bwMode="auto">
          <a:xfrm>
            <a:off x="241383" y="813601"/>
            <a:ext cx="11605703" cy="1049873"/>
          </a:xfrm>
          <a:prstGeom prst="roundRect">
            <a:avLst>
              <a:gd name="adj" fmla="val 16667"/>
            </a:avLst>
          </a:prstGeom>
          <a:solidFill>
            <a:srgbClr val="007C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6565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20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Федеральный закон от 25.05.2026 № 159-ФЗ «О внесении изменения в Федеральный закон «О введении в действие Земельного кодекса РФ»</a:t>
            </a:r>
            <a:r>
              <a:rPr sz="2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</a:rPr>
              <a:t> </a:t>
            </a:r>
            <a:endParaRPr sz="4200" b="1" i="0" u="none" strike="noStrike" cap="none" spc="0">
              <a:ln>
                <a:noFill/>
              </a:ln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1142389924" name="Таблица 1142389923"/>
          <p:cNvGraphicFramePr>
            <a:graphicFrameLocks xmlns:a="http://schemas.openxmlformats.org/drawingml/2006/main"/>
          </p:cNvGraphicFramePr>
          <p:nvPr/>
        </p:nvGraphicFramePr>
        <p:xfrm>
          <a:off x="241383" y="2399834"/>
          <a:ext cx="11593003" cy="3759048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3420000"/>
                <a:gridCol w="8173003"/>
              </a:tblGrid>
              <a:tr h="623386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/>
                        <a:t>Было</a:t>
                      </a:r>
                      <a:endParaRPr sz="3200"/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3200"/>
                        <a:t>Стало</a:t>
                      </a:r>
                      <a:endParaRPr/>
                    </a:p>
                  </a:txBody>
                  <a:tcPr anchor="ctr"/>
                </a:tc>
              </a:tr>
              <a:tr h="1003305">
                <a:tc rowSpan="2">
                  <a:txBody>
                    <a:bodyPr/>
                    <a:p>
                      <a:pPr>
                        <a:defRPr/>
                      </a:pPr>
                      <a:r>
                        <a:rPr sz="1800" b="1"/>
                        <a:t>Земельный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кодекс</a:t>
                      </a:r>
                      <a:r>
                        <a:rPr sz="1800" b="1"/>
                        <a:t> РФ </a:t>
                      </a:r>
                      <a:r>
                        <a:rPr sz="1800" b="1"/>
                        <a:t>предусматривает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лишь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возможность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заключения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нового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договора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аренды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без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проведения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торгов</a:t>
                      </a:r>
                      <a:r>
                        <a:rPr sz="1800" b="1"/>
                        <a:t> в </a:t>
                      </a:r>
                      <a:r>
                        <a:rPr sz="1800" b="1"/>
                        <a:t>отдельных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случаях</a:t>
                      </a:r>
                      <a:r>
                        <a:rPr sz="1800" b="1"/>
                        <a:t>, </a:t>
                      </a:r>
                      <a:r>
                        <a:rPr sz="1800" b="1"/>
                        <a:t>указанных</a:t>
                      </a:r>
                      <a:r>
                        <a:rPr sz="1800" b="1"/>
                        <a:t> в </a:t>
                      </a:r>
                      <a:r>
                        <a:rPr sz="1800" b="1"/>
                        <a:t>Кодексе</a:t>
                      </a:r>
                      <a:r>
                        <a:rPr sz="1800" b="1"/>
                        <a:t>.</a:t>
                      </a:r>
                      <a:endParaRPr/>
                    </a:p>
                    <a:p>
                      <a:pPr>
                        <a:defRPr/>
                      </a:pPr>
                      <a:endParaRPr sz="1800" b="1"/>
                    </a:p>
                  </a:txBody>
                  <a:tcPr/>
                </a:tc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sz="1800" b="1"/>
                        <a:t>Предусмотрена возможность продления на неопределенный срок действия договоров аренды и безвозмездного пользования земельными участками для участников СВО.</a:t>
                      </a:r>
                      <a:endParaRPr/>
                    </a:p>
                  </a:txBody>
                  <a:tcPr/>
                </a:tc>
              </a:tr>
              <a:tr h="2132357">
                <a:tc vMerge="1"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algn="just">
                        <a:defRPr/>
                      </a:pPr>
                      <a:r>
                        <a:rPr sz="1800" b="1"/>
                        <a:t>Дополнительные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гарантии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для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участников</a:t>
                      </a:r>
                      <a:r>
                        <a:rPr sz="1800" b="1"/>
                        <a:t> СВО, с </a:t>
                      </a:r>
                      <a:r>
                        <a:rPr sz="1800" b="1"/>
                        <a:t>которыми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заключены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договоры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аренды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или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договоры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безвозмездного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пользования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земельными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участками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из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государственной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или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муниципальной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собственности</a:t>
                      </a:r>
                      <a:r>
                        <a:rPr sz="1800" b="1"/>
                        <a:t>.</a:t>
                      </a:r>
                      <a:endParaRPr/>
                    </a:p>
                    <a:p>
                      <a:pPr algn="just">
                        <a:defRPr/>
                      </a:pPr>
                      <a:r>
                        <a:rPr sz="1800" b="1"/>
                        <a:t>Права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на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такие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участки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сохраняются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за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участниками</a:t>
                      </a:r>
                      <a:r>
                        <a:rPr sz="1800" b="1"/>
                        <a:t> СВО и </a:t>
                      </a:r>
                      <a:r>
                        <a:rPr sz="1800" b="1"/>
                        <a:t>после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истечения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срока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действия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ранее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заключенных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договоров</a:t>
                      </a:r>
                      <a:r>
                        <a:rPr sz="1800" b="1"/>
                        <a:t>.</a:t>
                      </a:r>
                      <a:endParaRPr/>
                    </a:p>
                    <a:p>
                      <a:pPr algn="just">
                        <a:defRPr/>
                      </a:pPr>
                      <a:r>
                        <a:rPr sz="1800" b="1"/>
                        <a:t>Для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продления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срока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участники</a:t>
                      </a:r>
                      <a:r>
                        <a:rPr sz="1800" b="1"/>
                        <a:t> СВО </a:t>
                      </a:r>
                      <a:r>
                        <a:rPr sz="1800" b="1"/>
                        <a:t>или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члены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их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семей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смогут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подать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соответствующие</a:t>
                      </a:r>
                      <a:r>
                        <a:rPr sz="1800" b="1"/>
                        <a:t> </a:t>
                      </a:r>
                      <a:r>
                        <a:rPr sz="1800" b="1"/>
                        <a:t>заявления</a:t>
                      </a:r>
                      <a:r>
                        <a:rPr sz="1800" b="1"/>
                        <a:t>.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28052920" name="Скругленный прямоугольник 11"/>
          <p:cNvSpPr/>
          <p:nvPr/>
        </p:nvSpPr>
        <p:spPr bwMode="auto">
          <a:xfrm>
            <a:off x="3606957" y="1863475"/>
            <a:ext cx="4762498" cy="503901"/>
          </a:xfrm>
          <a:prstGeom prst="roundRect">
            <a:avLst>
              <a:gd name="adj" fmla="val 16667"/>
            </a:avLst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65111">
              <a:defRPr/>
            </a:pPr>
            <a:r>
              <a:rPr sz="2200" b="1">
                <a:solidFill>
                  <a:schemeClr val="bg1"/>
                </a:solidFill>
                <a:latin typeface="Arial"/>
                <a:ea typeface="Arial"/>
                <a:cs typeface="Arial"/>
              </a:rPr>
              <a:t>Вступил в силу 25.05.2026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Р7-Офис/2026.2.1.2269</Application>
  <DocSecurity>0</DocSecurity>
  <PresentationFormat>Широкоэкранный</PresentationFormat>
  <Paragraphs>0</Paragraphs>
  <Slides>21</Slides>
  <Notes>21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«Земля для туризма»</dc:title>
  <dc:subject/>
  <dc:creator>Паршков Роман Сергеевич</dc:creator>
  <cp:keywords/>
  <dc:description/>
  <dc:identifier/>
  <dc:language/>
  <cp:lastModifiedBy>shigina_ms</cp:lastModifiedBy>
  <cp:revision>286</cp:revision>
  <dcterms:created xsi:type="dcterms:W3CDTF">2023-01-31T12:12:22Z</dcterms:created>
  <dcterms:modified xsi:type="dcterms:W3CDTF">2026-09-04T06:15:27Z</dcterms:modified>
  <cp:category/>
  <cp:contentStatus/>
  <cp:version/>
</cp:coreProperties>
</file>